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8"/>
  </p:notesMasterIdLst>
  <p:sldIdLst>
    <p:sldId id="256" r:id="rId2"/>
    <p:sldId id="304" r:id="rId3"/>
    <p:sldId id="279" r:id="rId4"/>
    <p:sldId id="287" r:id="rId5"/>
    <p:sldId id="286" r:id="rId6"/>
    <p:sldId id="290" r:id="rId7"/>
    <p:sldId id="257" r:id="rId8"/>
    <p:sldId id="278" r:id="rId9"/>
    <p:sldId id="289" r:id="rId10"/>
    <p:sldId id="288" r:id="rId11"/>
    <p:sldId id="293" r:id="rId12"/>
    <p:sldId id="295" r:id="rId13"/>
    <p:sldId id="461" r:id="rId14"/>
    <p:sldId id="294" r:id="rId15"/>
    <p:sldId id="454" r:id="rId16"/>
    <p:sldId id="296" r:id="rId17"/>
    <p:sldId id="452" r:id="rId18"/>
    <p:sldId id="353" r:id="rId19"/>
    <p:sldId id="416" r:id="rId20"/>
    <p:sldId id="412" r:id="rId21"/>
    <p:sldId id="258" r:id="rId22"/>
    <p:sldId id="259" r:id="rId23"/>
    <p:sldId id="260" r:id="rId24"/>
    <p:sldId id="262" r:id="rId25"/>
    <p:sldId id="263" r:id="rId26"/>
    <p:sldId id="264" r:id="rId27"/>
    <p:sldId id="265" r:id="rId28"/>
    <p:sldId id="285" r:id="rId29"/>
    <p:sldId id="266" r:id="rId30"/>
    <p:sldId id="302" r:id="rId31"/>
    <p:sldId id="305" r:id="rId32"/>
    <p:sldId id="261" r:id="rId33"/>
    <p:sldId id="281" r:id="rId34"/>
    <p:sldId id="282" r:id="rId35"/>
    <p:sldId id="283" r:id="rId36"/>
    <p:sldId id="284" r:id="rId37"/>
    <p:sldId id="267" r:id="rId38"/>
    <p:sldId id="268" r:id="rId39"/>
    <p:sldId id="269" r:id="rId40"/>
    <p:sldId id="270" r:id="rId41"/>
    <p:sldId id="453" r:id="rId42"/>
    <p:sldId id="275" r:id="rId43"/>
    <p:sldId id="271" r:id="rId44"/>
    <p:sldId id="272" r:id="rId45"/>
    <p:sldId id="273" r:id="rId46"/>
    <p:sldId id="276" r:id="rId47"/>
    <p:sldId id="274" r:id="rId48"/>
    <p:sldId id="292" r:id="rId49"/>
    <p:sldId id="462" r:id="rId50"/>
    <p:sldId id="457" r:id="rId51"/>
    <p:sldId id="458" r:id="rId52"/>
    <p:sldId id="459" r:id="rId53"/>
    <p:sldId id="460" r:id="rId54"/>
    <p:sldId id="297" r:id="rId55"/>
    <p:sldId id="298" r:id="rId56"/>
    <p:sldId id="299" r:id="rId57"/>
    <p:sldId id="301" r:id="rId58"/>
    <p:sldId id="455" r:id="rId59"/>
    <p:sldId id="306" r:id="rId60"/>
    <p:sldId id="309" r:id="rId61"/>
    <p:sldId id="307" r:id="rId62"/>
    <p:sldId id="310" r:id="rId63"/>
    <p:sldId id="311" r:id="rId64"/>
    <p:sldId id="308" r:id="rId65"/>
    <p:sldId id="456" r:id="rId66"/>
    <p:sldId id="300" r:id="rId67"/>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
        <a:srgbClr val="000000"/>
      </a:buClr>
      <a:buSzTx/>
      <a:buFont typeface="Gill Sans MT"/>
      <a:buNone/>
      <a:tabLst/>
      <a:defRPr kumimoji="0" sz="1800" b="0" i="0" u="none" strike="noStrike" cap="none" spc="0" normalizeH="0" baseline="0">
        <a:ln>
          <a:noFill/>
        </a:ln>
        <a:solidFill>
          <a:srgbClr val="000000"/>
        </a:solidFill>
        <a:effectLst/>
        <a:uFill>
          <a:solidFill>
            <a:srgbClr val="000000"/>
          </a:solidFill>
        </a:uFill>
        <a:latin typeface="Gill Sans MT"/>
        <a:ea typeface="Gill Sans MT"/>
        <a:cs typeface="Gill Sans MT"/>
        <a:sym typeface="Gill Sans MT"/>
      </a:defRPr>
    </a:lvl1pPr>
    <a:lvl2pPr marL="0" marR="0" indent="342900" algn="l" defTabSz="457200" rtl="0" fontAlgn="auto" latinLnBrk="0" hangingPunct="0">
      <a:lnSpc>
        <a:spcPct val="100000"/>
      </a:lnSpc>
      <a:spcBef>
        <a:spcPts val="0"/>
      </a:spcBef>
      <a:spcAft>
        <a:spcPts val="0"/>
      </a:spcAft>
      <a:buClr>
        <a:srgbClr val="000000"/>
      </a:buClr>
      <a:buSzTx/>
      <a:buFont typeface="Gill Sans MT"/>
      <a:buNone/>
      <a:tabLst/>
      <a:defRPr kumimoji="0" sz="1800" b="0" i="0" u="none" strike="noStrike" cap="none" spc="0" normalizeH="0" baseline="0">
        <a:ln>
          <a:noFill/>
        </a:ln>
        <a:solidFill>
          <a:srgbClr val="000000"/>
        </a:solidFill>
        <a:effectLst/>
        <a:uFill>
          <a:solidFill>
            <a:srgbClr val="000000"/>
          </a:solidFill>
        </a:uFill>
        <a:latin typeface="Gill Sans MT"/>
        <a:ea typeface="Gill Sans MT"/>
        <a:cs typeface="Gill Sans MT"/>
        <a:sym typeface="Gill Sans MT"/>
      </a:defRPr>
    </a:lvl2pPr>
    <a:lvl3pPr marL="0" marR="0" indent="685800" algn="l" defTabSz="457200" rtl="0" fontAlgn="auto" latinLnBrk="0" hangingPunct="0">
      <a:lnSpc>
        <a:spcPct val="100000"/>
      </a:lnSpc>
      <a:spcBef>
        <a:spcPts val="0"/>
      </a:spcBef>
      <a:spcAft>
        <a:spcPts val="0"/>
      </a:spcAft>
      <a:buClr>
        <a:srgbClr val="000000"/>
      </a:buClr>
      <a:buSzTx/>
      <a:buFont typeface="Gill Sans MT"/>
      <a:buNone/>
      <a:tabLst/>
      <a:defRPr kumimoji="0" sz="1800" b="0" i="0" u="none" strike="noStrike" cap="none" spc="0" normalizeH="0" baseline="0">
        <a:ln>
          <a:noFill/>
        </a:ln>
        <a:solidFill>
          <a:srgbClr val="000000"/>
        </a:solidFill>
        <a:effectLst/>
        <a:uFill>
          <a:solidFill>
            <a:srgbClr val="000000"/>
          </a:solidFill>
        </a:uFill>
        <a:latin typeface="Gill Sans MT"/>
        <a:ea typeface="Gill Sans MT"/>
        <a:cs typeface="Gill Sans MT"/>
        <a:sym typeface="Gill Sans MT"/>
      </a:defRPr>
    </a:lvl3pPr>
    <a:lvl4pPr marL="0" marR="0" indent="1028700" algn="l" defTabSz="457200" rtl="0" fontAlgn="auto" latinLnBrk="0" hangingPunct="0">
      <a:lnSpc>
        <a:spcPct val="100000"/>
      </a:lnSpc>
      <a:spcBef>
        <a:spcPts val="0"/>
      </a:spcBef>
      <a:spcAft>
        <a:spcPts val="0"/>
      </a:spcAft>
      <a:buClr>
        <a:srgbClr val="000000"/>
      </a:buClr>
      <a:buSzTx/>
      <a:buFont typeface="Gill Sans MT"/>
      <a:buNone/>
      <a:tabLst/>
      <a:defRPr kumimoji="0" sz="1800" b="0" i="0" u="none" strike="noStrike" cap="none" spc="0" normalizeH="0" baseline="0">
        <a:ln>
          <a:noFill/>
        </a:ln>
        <a:solidFill>
          <a:srgbClr val="000000"/>
        </a:solidFill>
        <a:effectLst/>
        <a:uFill>
          <a:solidFill>
            <a:srgbClr val="000000"/>
          </a:solidFill>
        </a:uFill>
        <a:latin typeface="Gill Sans MT"/>
        <a:ea typeface="Gill Sans MT"/>
        <a:cs typeface="Gill Sans MT"/>
        <a:sym typeface="Gill Sans MT"/>
      </a:defRPr>
    </a:lvl4pPr>
    <a:lvl5pPr marL="0" marR="0" indent="1371600" algn="l" defTabSz="457200" rtl="0" fontAlgn="auto" latinLnBrk="0" hangingPunct="0">
      <a:lnSpc>
        <a:spcPct val="100000"/>
      </a:lnSpc>
      <a:spcBef>
        <a:spcPts val="0"/>
      </a:spcBef>
      <a:spcAft>
        <a:spcPts val="0"/>
      </a:spcAft>
      <a:buClr>
        <a:srgbClr val="000000"/>
      </a:buClr>
      <a:buSzTx/>
      <a:buFont typeface="Gill Sans MT"/>
      <a:buNone/>
      <a:tabLst/>
      <a:defRPr kumimoji="0" sz="1800" b="0" i="0" u="none" strike="noStrike" cap="none" spc="0" normalizeH="0" baseline="0">
        <a:ln>
          <a:noFill/>
        </a:ln>
        <a:solidFill>
          <a:srgbClr val="000000"/>
        </a:solidFill>
        <a:effectLst/>
        <a:uFill>
          <a:solidFill>
            <a:srgbClr val="000000"/>
          </a:solidFill>
        </a:uFill>
        <a:latin typeface="Gill Sans MT"/>
        <a:ea typeface="Gill Sans MT"/>
        <a:cs typeface="Gill Sans MT"/>
        <a:sym typeface="Gill Sans MT"/>
      </a:defRPr>
    </a:lvl5pPr>
    <a:lvl6pPr marL="0" marR="0" indent="1714500" algn="l" defTabSz="457200" rtl="0" fontAlgn="auto" latinLnBrk="0" hangingPunct="0">
      <a:lnSpc>
        <a:spcPct val="100000"/>
      </a:lnSpc>
      <a:spcBef>
        <a:spcPts val="0"/>
      </a:spcBef>
      <a:spcAft>
        <a:spcPts val="0"/>
      </a:spcAft>
      <a:buClr>
        <a:srgbClr val="000000"/>
      </a:buClr>
      <a:buSzTx/>
      <a:buFont typeface="Gill Sans MT"/>
      <a:buNone/>
      <a:tabLst/>
      <a:defRPr kumimoji="0" sz="1800" b="0" i="0" u="none" strike="noStrike" cap="none" spc="0" normalizeH="0" baseline="0">
        <a:ln>
          <a:noFill/>
        </a:ln>
        <a:solidFill>
          <a:srgbClr val="000000"/>
        </a:solidFill>
        <a:effectLst/>
        <a:uFill>
          <a:solidFill>
            <a:srgbClr val="000000"/>
          </a:solidFill>
        </a:uFill>
        <a:latin typeface="Gill Sans MT"/>
        <a:ea typeface="Gill Sans MT"/>
        <a:cs typeface="Gill Sans MT"/>
        <a:sym typeface="Gill Sans MT"/>
      </a:defRPr>
    </a:lvl6pPr>
    <a:lvl7pPr marL="0" marR="0" indent="2057400" algn="l" defTabSz="457200" rtl="0" fontAlgn="auto" latinLnBrk="0" hangingPunct="0">
      <a:lnSpc>
        <a:spcPct val="100000"/>
      </a:lnSpc>
      <a:spcBef>
        <a:spcPts val="0"/>
      </a:spcBef>
      <a:spcAft>
        <a:spcPts val="0"/>
      </a:spcAft>
      <a:buClr>
        <a:srgbClr val="000000"/>
      </a:buClr>
      <a:buSzTx/>
      <a:buFont typeface="Gill Sans MT"/>
      <a:buNone/>
      <a:tabLst/>
      <a:defRPr kumimoji="0" sz="1800" b="0" i="0" u="none" strike="noStrike" cap="none" spc="0" normalizeH="0" baseline="0">
        <a:ln>
          <a:noFill/>
        </a:ln>
        <a:solidFill>
          <a:srgbClr val="000000"/>
        </a:solidFill>
        <a:effectLst/>
        <a:uFill>
          <a:solidFill>
            <a:srgbClr val="000000"/>
          </a:solidFill>
        </a:uFill>
        <a:latin typeface="Gill Sans MT"/>
        <a:ea typeface="Gill Sans MT"/>
        <a:cs typeface="Gill Sans MT"/>
        <a:sym typeface="Gill Sans MT"/>
      </a:defRPr>
    </a:lvl7pPr>
    <a:lvl8pPr marL="0" marR="0" indent="2400300" algn="l" defTabSz="457200" rtl="0" fontAlgn="auto" latinLnBrk="0" hangingPunct="0">
      <a:lnSpc>
        <a:spcPct val="100000"/>
      </a:lnSpc>
      <a:spcBef>
        <a:spcPts val="0"/>
      </a:spcBef>
      <a:spcAft>
        <a:spcPts val="0"/>
      </a:spcAft>
      <a:buClr>
        <a:srgbClr val="000000"/>
      </a:buClr>
      <a:buSzTx/>
      <a:buFont typeface="Gill Sans MT"/>
      <a:buNone/>
      <a:tabLst/>
      <a:defRPr kumimoji="0" sz="1800" b="0" i="0" u="none" strike="noStrike" cap="none" spc="0" normalizeH="0" baseline="0">
        <a:ln>
          <a:noFill/>
        </a:ln>
        <a:solidFill>
          <a:srgbClr val="000000"/>
        </a:solidFill>
        <a:effectLst/>
        <a:uFill>
          <a:solidFill>
            <a:srgbClr val="000000"/>
          </a:solidFill>
        </a:uFill>
        <a:latin typeface="Gill Sans MT"/>
        <a:ea typeface="Gill Sans MT"/>
        <a:cs typeface="Gill Sans MT"/>
        <a:sym typeface="Gill Sans MT"/>
      </a:defRPr>
    </a:lvl8pPr>
    <a:lvl9pPr marL="0" marR="0" indent="2743200" algn="l" defTabSz="457200" rtl="0" fontAlgn="auto" latinLnBrk="0" hangingPunct="0">
      <a:lnSpc>
        <a:spcPct val="100000"/>
      </a:lnSpc>
      <a:spcBef>
        <a:spcPts val="0"/>
      </a:spcBef>
      <a:spcAft>
        <a:spcPts val="0"/>
      </a:spcAft>
      <a:buClr>
        <a:srgbClr val="000000"/>
      </a:buClr>
      <a:buSzTx/>
      <a:buFont typeface="Gill Sans MT"/>
      <a:buNone/>
      <a:tabLst/>
      <a:defRPr kumimoji="0" sz="1800" b="0" i="0" u="none" strike="noStrike" cap="none" spc="0" normalizeH="0" baseline="0">
        <a:ln>
          <a:noFill/>
        </a:ln>
        <a:solidFill>
          <a:srgbClr val="000000"/>
        </a:solidFill>
        <a:effectLst/>
        <a:uFill>
          <a:solidFill>
            <a:srgbClr val="000000"/>
          </a:solidFill>
        </a:uFill>
        <a:latin typeface="Gill Sans MT"/>
        <a:ea typeface="Gill Sans MT"/>
        <a:cs typeface="Gill Sans MT"/>
        <a:sym typeface="Gill Sans M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8F44A2F1-9E1F-4B54-A3A2-5F16C0AD49E2}" styleName="">
    <a:tblBg/>
    <a:wholeTbl>
      <a:tcTxStyle b="off" i="off">
        <a:font>
          <a:latin typeface="Gill Sans MT"/>
          <a:ea typeface="Gill Sans MT"/>
          <a:cs typeface="Gill Sans M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E9F0"/>
          </a:solidFill>
        </a:fill>
      </a:tcStyle>
    </a:wholeTbl>
    <a:band2H>
      <a:tcTxStyle/>
      <a:tcStyle>
        <a:tcBdr/>
        <a:fill>
          <a:solidFill>
            <a:srgbClr val="F4F5F8"/>
          </a:solidFill>
        </a:fill>
      </a:tcStyle>
    </a:band2H>
    <a:firstCol>
      <a:tcTxStyle b="on" i="off">
        <a:font>
          <a:latin typeface="Gill Sans MT"/>
          <a:ea typeface="Gill Sans MT"/>
          <a:cs typeface="Gill Sans MT"/>
        </a:font>
        <a:srgbClr val="FFFFFF"/>
      </a:tcTxStyle>
      <a:tcStyle>
        <a:tcBdr>
          <a:left>
            <a:ln w="12700" cap="flat">
              <a:solidFill>
                <a:srgbClr val="FFFFFF"/>
              </a:solidFill>
              <a:prstDash val="solid"/>
              <a:round/>
            </a:ln>
          </a:left>
          <a:right>
            <a:ln w="381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8590B2"/>
          </a:solidFill>
        </a:fill>
      </a:tcStyle>
    </a:firstCol>
    <a:lastRow>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8590B2"/>
          </a:solidFill>
        </a:fill>
      </a:tcStyle>
    </a:lastRow>
    <a:firstRow>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8590B2"/>
          </a:solidFill>
        </a:fill>
      </a:tcStyle>
    </a:firstRow>
  </a:tblStyle>
  <a:tblStyle styleId="{C7B018BB-80A7-4F77-B60F-C8B233D01FF8}" styleName="">
    <a:tblBg/>
    <a:wholeTbl>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52"/>
    <p:restoredTop sz="70204"/>
  </p:normalViewPr>
  <p:slideViewPr>
    <p:cSldViewPr snapToGrid="0" snapToObjects="1">
      <p:cViewPr varScale="1">
        <p:scale>
          <a:sx n="88" d="100"/>
          <a:sy n="88" d="100"/>
        </p:scale>
        <p:origin x="168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E0604E-0BF5-4748-8589-15452BCB974A}" type="doc">
      <dgm:prSet loTypeId="urn:microsoft.com/office/officeart/2005/8/layout/default" loCatId="list" qsTypeId="urn:microsoft.com/office/officeart/2005/8/quickstyle/simple4" qsCatId="simple" csTypeId="urn:microsoft.com/office/officeart/2005/8/colors/accent1_2" csCatId="accent1" phldr="1"/>
      <dgm:spPr/>
      <dgm:t>
        <a:bodyPr/>
        <a:lstStyle/>
        <a:p>
          <a:endParaRPr lang="fr-FR"/>
        </a:p>
      </dgm:t>
    </dgm:pt>
    <dgm:pt modelId="{28D89D3D-584F-C842-93A6-915E29D1C6A7}">
      <dgm:prSet/>
      <dgm:spPr/>
      <dgm:t>
        <a:bodyPr/>
        <a:lstStyle/>
        <a:p>
          <a:pPr rtl="0"/>
          <a:r>
            <a:rPr lang="fr-FR"/>
            <a:t>Facteurs liés à la tâche, au contenu du travail</a:t>
          </a:r>
        </a:p>
      </dgm:t>
    </dgm:pt>
    <dgm:pt modelId="{8D816723-3B0B-D64B-9A38-C958E325096D}" type="parTrans" cxnId="{411A2DB4-20C9-D34C-A085-46AE1FB314BE}">
      <dgm:prSet/>
      <dgm:spPr/>
      <dgm:t>
        <a:bodyPr/>
        <a:lstStyle/>
        <a:p>
          <a:endParaRPr lang="fr-FR"/>
        </a:p>
      </dgm:t>
    </dgm:pt>
    <dgm:pt modelId="{E9D6856F-3B46-7B47-BE4D-0070A413574B}" type="sibTrans" cxnId="{411A2DB4-20C9-D34C-A085-46AE1FB314BE}">
      <dgm:prSet/>
      <dgm:spPr/>
      <dgm:t>
        <a:bodyPr/>
        <a:lstStyle/>
        <a:p>
          <a:endParaRPr lang="fr-FR"/>
        </a:p>
      </dgm:t>
    </dgm:pt>
    <dgm:pt modelId="{B4A22E89-A197-5F44-AE9F-D7A7F6373E22}">
      <dgm:prSet/>
      <dgm:spPr/>
      <dgm:t>
        <a:bodyPr/>
        <a:lstStyle/>
        <a:p>
          <a:pPr rtl="0"/>
          <a:r>
            <a:rPr lang="fr-FR"/>
            <a:t>Facteurs liés à l’organisation</a:t>
          </a:r>
        </a:p>
      </dgm:t>
    </dgm:pt>
    <dgm:pt modelId="{66410AD4-EA7B-7D44-897F-3A4CA3ECA180}" type="parTrans" cxnId="{A6A37493-08FC-9449-95E2-FB01A883DC59}">
      <dgm:prSet/>
      <dgm:spPr/>
      <dgm:t>
        <a:bodyPr/>
        <a:lstStyle/>
        <a:p>
          <a:endParaRPr lang="fr-FR"/>
        </a:p>
      </dgm:t>
    </dgm:pt>
    <dgm:pt modelId="{FB946F8F-5423-EC48-B134-F2A45897325A}" type="sibTrans" cxnId="{A6A37493-08FC-9449-95E2-FB01A883DC59}">
      <dgm:prSet/>
      <dgm:spPr/>
      <dgm:t>
        <a:bodyPr/>
        <a:lstStyle/>
        <a:p>
          <a:endParaRPr lang="fr-FR"/>
        </a:p>
      </dgm:t>
    </dgm:pt>
    <dgm:pt modelId="{170B96EF-B9FF-E945-9297-65577BDCA00E}">
      <dgm:prSet/>
      <dgm:spPr/>
      <dgm:t>
        <a:bodyPr/>
        <a:lstStyle/>
        <a:p>
          <a:pPr rtl="0"/>
          <a:r>
            <a:rPr lang="fr-FR"/>
            <a:t>Facteurs liés aux relations sociales</a:t>
          </a:r>
        </a:p>
      </dgm:t>
    </dgm:pt>
    <dgm:pt modelId="{58F28B4F-33D9-2445-9EC6-F414050CDC55}" type="parTrans" cxnId="{480FBD49-F773-EC47-BB05-766280D76007}">
      <dgm:prSet/>
      <dgm:spPr/>
      <dgm:t>
        <a:bodyPr/>
        <a:lstStyle/>
        <a:p>
          <a:endParaRPr lang="fr-FR"/>
        </a:p>
      </dgm:t>
    </dgm:pt>
    <dgm:pt modelId="{FA7CBF3A-D5B0-6C4B-A9B9-AB88D61D25CF}" type="sibTrans" cxnId="{480FBD49-F773-EC47-BB05-766280D76007}">
      <dgm:prSet/>
      <dgm:spPr/>
      <dgm:t>
        <a:bodyPr/>
        <a:lstStyle/>
        <a:p>
          <a:endParaRPr lang="fr-FR"/>
        </a:p>
      </dgm:t>
    </dgm:pt>
    <dgm:pt modelId="{1DDFDE2E-786E-5449-A3C0-0A0E92F3A0E7}">
      <dgm:prSet/>
      <dgm:spPr/>
      <dgm:t>
        <a:bodyPr/>
        <a:lstStyle/>
        <a:p>
          <a:pPr rtl="0"/>
          <a:r>
            <a:rPr lang="fr-FR"/>
            <a:t>Facteurs liés à l’environnement physique</a:t>
          </a:r>
        </a:p>
      </dgm:t>
    </dgm:pt>
    <dgm:pt modelId="{0B1CAE31-A524-8444-B05F-996B821020D1}" type="parTrans" cxnId="{532E015D-0A98-2942-A538-B67FE060DBF8}">
      <dgm:prSet/>
      <dgm:spPr/>
      <dgm:t>
        <a:bodyPr/>
        <a:lstStyle/>
        <a:p>
          <a:endParaRPr lang="fr-FR"/>
        </a:p>
      </dgm:t>
    </dgm:pt>
    <dgm:pt modelId="{64C962CD-6AD8-EC4F-A42D-F837570B1FAD}" type="sibTrans" cxnId="{532E015D-0A98-2942-A538-B67FE060DBF8}">
      <dgm:prSet/>
      <dgm:spPr/>
      <dgm:t>
        <a:bodyPr/>
        <a:lstStyle/>
        <a:p>
          <a:endParaRPr lang="fr-FR"/>
        </a:p>
      </dgm:t>
    </dgm:pt>
    <dgm:pt modelId="{4AA8A1A5-1091-884D-A5C2-913D75354741}">
      <dgm:prSet/>
      <dgm:spPr/>
      <dgm:t>
        <a:bodyPr/>
        <a:lstStyle/>
        <a:p>
          <a:pPr rtl="0"/>
          <a:r>
            <a:rPr lang="fr-FR"/>
            <a:t>Facteurs liés à l’environnement socio-économiques</a:t>
          </a:r>
        </a:p>
      </dgm:t>
    </dgm:pt>
    <dgm:pt modelId="{D329DB10-58DB-2A4F-91D5-D298BDD5DAE0}" type="parTrans" cxnId="{A5F6BFBC-3E22-F74E-A018-76E012BAFF04}">
      <dgm:prSet/>
      <dgm:spPr/>
      <dgm:t>
        <a:bodyPr/>
        <a:lstStyle/>
        <a:p>
          <a:endParaRPr lang="fr-FR"/>
        </a:p>
      </dgm:t>
    </dgm:pt>
    <dgm:pt modelId="{4A61F633-27A9-B143-9EAC-E584C8530012}" type="sibTrans" cxnId="{A5F6BFBC-3E22-F74E-A018-76E012BAFF04}">
      <dgm:prSet/>
      <dgm:spPr/>
      <dgm:t>
        <a:bodyPr/>
        <a:lstStyle/>
        <a:p>
          <a:endParaRPr lang="fr-FR"/>
        </a:p>
      </dgm:t>
    </dgm:pt>
    <dgm:pt modelId="{DCB630F3-539A-B947-967B-F42FDC5F12D6}" type="pres">
      <dgm:prSet presAssocID="{CEE0604E-0BF5-4748-8589-15452BCB974A}" presName="diagram" presStyleCnt="0">
        <dgm:presLayoutVars>
          <dgm:dir/>
          <dgm:resizeHandles val="exact"/>
        </dgm:presLayoutVars>
      </dgm:prSet>
      <dgm:spPr/>
    </dgm:pt>
    <dgm:pt modelId="{F18B3437-0F91-CA4C-9DC1-95A80FA9C50D}" type="pres">
      <dgm:prSet presAssocID="{28D89D3D-584F-C842-93A6-915E29D1C6A7}" presName="node" presStyleLbl="node1" presStyleIdx="0" presStyleCnt="5">
        <dgm:presLayoutVars>
          <dgm:bulletEnabled val="1"/>
        </dgm:presLayoutVars>
      </dgm:prSet>
      <dgm:spPr/>
    </dgm:pt>
    <dgm:pt modelId="{A6B719CA-ABE5-1D4A-8D64-5FA7980AA68B}" type="pres">
      <dgm:prSet presAssocID="{E9D6856F-3B46-7B47-BE4D-0070A413574B}" presName="sibTrans" presStyleCnt="0"/>
      <dgm:spPr/>
    </dgm:pt>
    <dgm:pt modelId="{B813C38F-C409-734D-9CCE-FB53C6D051A6}" type="pres">
      <dgm:prSet presAssocID="{B4A22E89-A197-5F44-AE9F-D7A7F6373E22}" presName="node" presStyleLbl="node1" presStyleIdx="1" presStyleCnt="5">
        <dgm:presLayoutVars>
          <dgm:bulletEnabled val="1"/>
        </dgm:presLayoutVars>
      </dgm:prSet>
      <dgm:spPr/>
    </dgm:pt>
    <dgm:pt modelId="{CD918E14-0B01-B049-B83B-8FD604F7E531}" type="pres">
      <dgm:prSet presAssocID="{FB946F8F-5423-EC48-B134-F2A45897325A}" presName="sibTrans" presStyleCnt="0"/>
      <dgm:spPr/>
    </dgm:pt>
    <dgm:pt modelId="{214AC4E8-83C8-9F40-A4DF-0A8EFF9D8ABD}" type="pres">
      <dgm:prSet presAssocID="{170B96EF-B9FF-E945-9297-65577BDCA00E}" presName="node" presStyleLbl="node1" presStyleIdx="2" presStyleCnt="5">
        <dgm:presLayoutVars>
          <dgm:bulletEnabled val="1"/>
        </dgm:presLayoutVars>
      </dgm:prSet>
      <dgm:spPr/>
    </dgm:pt>
    <dgm:pt modelId="{BFBC1B6E-A32E-E748-AC89-F6B8A1147D14}" type="pres">
      <dgm:prSet presAssocID="{FA7CBF3A-D5B0-6C4B-A9B9-AB88D61D25CF}" presName="sibTrans" presStyleCnt="0"/>
      <dgm:spPr/>
    </dgm:pt>
    <dgm:pt modelId="{CA6E72F4-1C56-CF41-B6F3-FCA8C77B4259}" type="pres">
      <dgm:prSet presAssocID="{1DDFDE2E-786E-5449-A3C0-0A0E92F3A0E7}" presName="node" presStyleLbl="node1" presStyleIdx="3" presStyleCnt="5">
        <dgm:presLayoutVars>
          <dgm:bulletEnabled val="1"/>
        </dgm:presLayoutVars>
      </dgm:prSet>
      <dgm:spPr/>
    </dgm:pt>
    <dgm:pt modelId="{71405D5B-3891-8B40-8395-18EB028841AF}" type="pres">
      <dgm:prSet presAssocID="{64C962CD-6AD8-EC4F-A42D-F837570B1FAD}" presName="sibTrans" presStyleCnt="0"/>
      <dgm:spPr/>
    </dgm:pt>
    <dgm:pt modelId="{D6C635E8-CF2D-6046-B61B-B9543362BA3D}" type="pres">
      <dgm:prSet presAssocID="{4AA8A1A5-1091-884D-A5C2-913D75354741}" presName="node" presStyleLbl="node1" presStyleIdx="4" presStyleCnt="5" custScaleX="112999">
        <dgm:presLayoutVars>
          <dgm:bulletEnabled val="1"/>
        </dgm:presLayoutVars>
      </dgm:prSet>
      <dgm:spPr/>
    </dgm:pt>
  </dgm:ptLst>
  <dgm:cxnLst>
    <dgm:cxn modelId="{480FBD49-F773-EC47-BB05-766280D76007}" srcId="{CEE0604E-0BF5-4748-8589-15452BCB974A}" destId="{170B96EF-B9FF-E945-9297-65577BDCA00E}" srcOrd="2" destOrd="0" parTransId="{58F28B4F-33D9-2445-9EC6-F414050CDC55}" sibTransId="{FA7CBF3A-D5B0-6C4B-A9B9-AB88D61D25CF}"/>
    <dgm:cxn modelId="{532E015D-0A98-2942-A538-B67FE060DBF8}" srcId="{CEE0604E-0BF5-4748-8589-15452BCB974A}" destId="{1DDFDE2E-786E-5449-A3C0-0A0E92F3A0E7}" srcOrd="3" destOrd="0" parTransId="{0B1CAE31-A524-8444-B05F-996B821020D1}" sibTransId="{64C962CD-6AD8-EC4F-A42D-F837570B1FAD}"/>
    <dgm:cxn modelId="{4BCBB78D-892E-374C-A81D-4B9F46224EFD}" type="presOf" srcId="{1DDFDE2E-786E-5449-A3C0-0A0E92F3A0E7}" destId="{CA6E72F4-1C56-CF41-B6F3-FCA8C77B4259}" srcOrd="0" destOrd="0" presId="urn:microsoft.com/office/officeart/2005/8/layout/default"/>
    <dgm:cxn modelId="{A6A37493-08FC-9449-95E2-FB01A883DC59}" srcId="{CEE0604E-0BF5-4748-8589-15452BCB974A}" destId="{B4A22E89-A197-5F44-AE9F-D7A7F6373E22}" srcOrd="1" destOrd="0" parTransId="{66410AD4-EA7B-7D44-897F-3A4CA3ECA180}" sibTransId="{FB946F8F-5423-EC48-B134-F2A45897325A}"/>
    <dgm:cxn modelId="{7FFFD796-CAE5-E248-8A28-FE7DBD98DFAB}" type="presOf" srcId="{170B96EF-B9FF-E945-9297-65577BDCA00E}" destId="{214AC4E8-83C8-9F40-A4DF-0A8EFF9D8ABD}" srcOrd="0" destOrd="0" presId="urn:microsoft.com/office/officeart/2005/8/layout/default"/>
    <dgm:cxn modelId="{3ABB6EAD-56F1-A048-872D-CF54715953B0}" type="presOf" srcId="{CEE0604E-0BF5-4748-8589-15452BCB974A}" destId="{DCB630F3-539A-B947-967B-F42FDC5F12D6}" srcOrd="0" destOrd="0" presId="urn:microsoft.com/office/officeart/2005/8/layout/default"/>
    <dgm:cxn modelId="{411A2DB4-20C9-D34C-A085-46AE1FB314BE}" srcId="{CEE0604E-0BF5-4748-8589-15452BCB974A}" destId="{28D89D3D-584F-C842-93A6-915E29D1C6A7}" srcOrd="0" destOrd="0" parTransId="{8D816723-3B0B-D64B-9A38-C958E325096D}" sibTransId="{E9D6856F-3B46-7B47-BE4D-0070A413574B}"/>
    <dgm:cxn modelId="{4EAD03B8-3EBF-F442-923A-5E948BE6DD2D}" type="presOf" srcId="{B4A22E89-A197-5F44-AE9F-D7A7F6373E22}" destId="{B813C38F-C409-734D-9CCE-FB53C6D051A6}" srcOrd="0" destOrd="0" presId="urn:microsoft.com/office/officeart/2005/8/layout/default"/>
    <dgm:cxn modelId="{A5F6BFBC-3E22-F74E-A018-76E012BAFF04}" srcId="{CEE0604E-0BF5-4748-8589-15452BCB974A}" destId="{4AA8A1A5-1091-884D-A5C2-913D75354741}" srcOrd="4" destOrd="0" parTransId="{D329DB10-58DB-2A4F-91D5-D298BDD5DAE0}" sibTransId="{4A61F633-27A9-B143-9EAC-E584C8530012}"/>
    <dgm:cxn modelId="{6FA944DA-33FC-814C-840E-C7909C26C443}" type="presOf" srcId="{28D89D3D-584F-C842-93A6-915E29D1C6A7}" destId="{F18B3437-0F91-CA4C-9DC1-95A80FA9C50D}" srcOrd="0" destOrd="0" presId="urn:microsoft.com/office/officeart/2005/8/layout/default"/>
    <dgm:cxn modelId="{7502FFFB-0802-8549-BA73-59207329381C}" type="presOf" srcId="{4AA8A1A5-1091-884D-A5C2-913D75354741}" destId="{D6C635E8-CF2D-6046-B61B-B9543362BA3D}" srcOrd="0" destOrd="0" presId="urn:microsoft.com/office/officeart/2005/8/layout/default"/>
    <dgm:cxn modelId="{D31A57BF-8D3C-DE44-A121-CC247156413B}" type="presParOf" srcId="{DCB630F3-539A-B947-967B-F42FDC5F12D6}" destId="{F18B3437-0F91-CA4C-9DC1-95A80FA9C50D}" srcOrd="0" destOrd="0" presId="urn:microsoft.com/office/officeart/2005/8/layout/default"/>
    <dgm:cxn modelId="{38EDC108-37D8-6543-A6D8-C1066EEEC614}" type="presParOf" srcId="{DCB630F3-539A-B947-967B-F42FDC5F12D6}" destId="{A6B719CA-ABE5-1D4A-8D64-5FA7980AA68B}" srcOrd="1" destOrd="0" presId="urn:microsoft.com/office/officeart/2005/8/layout/default"/>
    <dgm:cxn modelId="{0F7380B0-30D1-2C44-AFE2-D4AB97D467EF}" type="presParOf" srcId="{DCB630F3-539A-B947-967B-F42FDC5F12D6}" destId="{B813C38F-C409-734D-9CCE-FB53C6D051A6}" srcOrd="2" destOrd="0" presId="urn:microsoft.com/office/officeart/2005/8/layout/default"/>
    <dgm:cxn modelId="{CBC14CE5-B87B-F342-AC90-5EB0B6398C6F}" type="presParOf" srcId="{DCB630F3-539A-B947-967B-F42FDC5F12D6}" destId="{CD918E14-0B01-B049-B83B-8FD604F7E531}" srcOrd="3" destOrd="0" presId="urn:microsoft.com/office/officeart/2005/8/layout/default"/>
    <dgm:cxn modelId="{FF6D5883-CBB0-164E-AAFF-CE1BF63EBC15}" type="presParOf" srcId="{DCB630F3-539A-B947-967B-F42FDC5F12D6}" destId="{214AC4E8-83C8-9F40-A4DF-0A8EFF9D8ABD}" srcOrd="4" destOrd="0" presId="urn:microsoft.com/office/officeart/2005/8/layout/default"/>
    <dgm:cxn modelId="{9B9D68A9-BF7A-FC4A-AAF0-EB0BDED02E1B}" type="presParOf" srcId="{DCB630F3-539A-B947-967B-F42FDC5F12D6}" destId="{BFBC1B6E-A32E-E748-AC89-F6B8A1147D14}" srcOrd="5" destOrd="0" presId="urn:microsoft.com/office/officeart/2005/8/layout/default"/>
    <dgm:cxn modelId="{5F6ABFF3-8E30-9A48-8607-8047F6068DBA}" type="presParOf" srcId="{DCB630F3-539A-B947-967B-F42FDC5F12D6}" destId="{CA6E72F4-1C56-CF41-B6F3-FCA8C77B4259}" srcOrd="6" destOrd="0" presId="urn:microsoft.com/office/officeart/2005/8/layout/default"/>
    <dgm:cxn modelId="{B21EE998-2739-6347-8A39-D548737B38AD}" type="presParOf" srcId="{DCB630F3-539A-B947-967B-F42FDC5F12D6}" destId="{71405D5B-3891-8B40-8395-18EB028841AF}" srcOrd="7" destOrd="0" presId="urn:microsoft.com/office/officeart/2005/8/layout/default"/>
    <dgm:cxn modelId="{32180ADF-5901-674B-8AAC-88833B7A7FD4}" type="presParOf" srcId="{DCB630F3-539A-B947-967B-F42FDC5F12D6}" destId="{D6C635E8-CF2D-6046-B61B-B9543362BA3D}"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8B3437-0F91-CA4C-9DC1-95A80FA9C50D}">
      <dsp:nvSpPr>
        <dsp:cNvPr id="0" name=""/>
        <dsp:cNvSpPr/>
      </dsp:nvSpPr>
      <dsp:spPr>
        <a:xfrm>
          <a:off x="0" y="797242"/>
          <a:ext cx="2571749" cy="1543050"/>
        </a:xfrm>
        <a:prstGeom prst="rect">
          <a:avLst/>
        </a:prstGeom>
        <a:gradFill rotWithShape="0">
          <a:gsLst>
            <a:gs pos="0">
              <a:schemeClr val="accent1">
                <a:hueOff val="0"/>
                <a:satOff val="0"/>
                <a:lumOff val="0"/>
                <a:alphaOff val="0"/>
                <a:tint val="100000"/>
                <a:shade val="100000"/>
                <a:satMod val="129999"/>
              </a:schemeClr>
            </a:gs>
            <a:gs pos="100000">
              <a:schemeClr val="accent1">
                <a:hueOff val="0"/>
                <a:satOff val="0"/>
                <a:lumOff val="0"/>
                <a:alphaOff val="0"/>
                <a:tint val="50000"/>
                <a:shade val="100000"/>
                <a:satMod val="350000"/>
              </a:schemeClr>
            </a:gs>
          </a:gsLst>
          <a:lin ang="16200000" scaled="0"/>
        </a:gradFill>
        <a:ln>
          <a:noFill/>
        </a:ln>
        <a:effectLst>
          <a:outerShdw blurRad="50800" dist="12700"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0">
            <a:lnSpc>
              <a:spcPct val="90000"/>
            </a:lnSpc>
            <a:spcBef>
              <a:spcPct val="0"/>
            </a:spcBef>
            <a:spcAft>
              <a:spcPct val="35000"/>
            </a:spcAft>
            <a:buNone/>
          </a:pPr>
          <a:r>
            <a:rPr lang="fr-FR" sz="2500" kern="1200" dirty="0"/>
            <a:t>Facteurs liés à la tâche, au contenu du travail</a:t>
          </a:r>
        </a:p>
      </dsp:txBody>
      <dsp:txXfrm>
        <a:off x="0" y="797242"/>
        <a:ext cx="2571749" cy="1543050"/>
      </dsp:txXfrm>
    </dsp:sp>
    <dsp:sp modelId="{B813C38F-C409-734D-9CCE-FB53C6D051A6}">
      <dsp:nvSpPr>
        <dsp:cNvPr id="0" name=""/>
        <dsp:cNvSpPr/>
      </dsp:nvSpPr>
      <dsp:spPr>
        <a:xfrm>
          <a:off x="2828925" y="797242"/>
          <a:ext cx="2571749" cy="1543050"/>
        </a:xfrm>
        <a:prstGeom prst="rect">
          <a:avLst/>
        </a:prstGeom>
        <a:gradFill rotWithShape="0">
          <a:gsLst>
            <a:gs pos="0">
              <a:schemeClr val="accent1">
                <a:hueOff val="0"/>
                <a:satOff val="0"/>
                <a:lumOff val="0"/>
                <a:alphaOff val="0"/>
                <a:tint val="100000"/>
                <a:shade val="100000"/>
                <a:satMod val="129999"/>
              </a:schemeClr>
            </a:gs>
            <a:gs pos="100000">
              <a:schemeClr val="accent1">
                <a:hueOff val="0"/>
                <a:satOff val="0"/>
                <a:lumOff val="0"/>
                <a:alphaOff val="0"/>
                <a:tint val="50000"/>
                <a:shade val="100000"/>
                <a:satMod val="350000"/>
              </a:schemeClr>
            </a:gs>
          </a:gsLst>
          <a:lin ang="16200000" scaled="0"/>
        </a:gradFill>
        <a:ln>
          <a:noFill/>
        </a:ln>
        <a:effectLst>
          <a:outerShdw blurRad="50800" dist="12700"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0">
            <a:lnSpc>
              <a:spcPct val="90000"/>
            </a:lnSpc>
            <a:spcBef>
              <a:spcPct val="0"/>
            </a:spcBef>
            <a:spcAft>
              <a:spcPct val="35000"/>
            </a:spcAft>
            <a:buNone/>
          </a:pPr>
          <a:r>
            <a:rPr lang="fr-FR" sz="2500" kern="1200" dirty="0"/>
            <a:t>Facteurs liés à l’organisation</a:t>
          </a:r>
        </a:p>
      </dsp:txBody>
      <dsp:txXfrm>
        <a:off x="2828925" y="797242"/>
        <a:ext cx="2571749" cy="1543050"/>
      </dsp:txXfrm>
    </dsp:sp>
    <dsp:sp modelId="{214AC4E8-83C8-9F40-A4DF-0A8EFF9D8ABD}">
      <dsp:nvSpPr>
        <dsp:cNvPr id="0" name=""/>
        <dsp:cNvSpPr/>
      </dsp:nvSpPr>
      <dsp:spPr>
        <a:xfrm>
          <a:off x="5657849" y="797242"/>
          <a:ext cx="2571749" cy="1543050"/>
        </a:xfrm>
        <a:prstGeom prst="rect">
          <a:avLst/>
        </a:prstGeom>
        <a:gradFill rotWithShape="0">
          <a:gsLst>
            <a:gs pos="0">
              <a:schemeClr val="accent1">
                <a:hueOff val="0"/>
                <a:satOff val="0"/>
                <a:lumOff val="0"/>
                <a:alphaOff val="0"/>
                <a:tint val="100000"/>
                <a:shade val="100000"/>
                <a:satMod val="129999"/>
              </a:schemeClr>
            </a:gs>
            <a:gs pos="100000">
              <a:schemeClr val="accent1">
                <a:hueOff val="0"/>
                <a:satOff val="0"/>
                <a:lumOff val="0"/>
                <a:alphaOff val="0"/>
                <a:tint val="50000"/>
                <a:shade val="100000"/>
                <a:satMod val="350000"/>
              </a:schemeClr>
            </a:gs>
          </a:gsLst>
          <a:lin ang="16200000" scaled="0"/>
        </a:gradFill>
        <a:ln>
          <a:noFill/>
        </a:ln>
        <a:effectLst>
          <a:outerShdw blurRad="50800" dist="12700"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0">
            <a:lnSpc>
              <a:spcPct val="90000"/>
            </a:lnSpc>
            <a:spcBef>
              <a:spcPct val="0"/>
            </a:spcBef>
            <a:spcAft>
              <a:spcPct val="35000"/>
            </a:spcAft>
            <a:buNone/>
          </a:pPr>
          <a:r>
            <a:rPr lang="fr-FR" sz="2500" kern="1200" dirty="0"/>
            <a:t>Facteurs liés aux relations sociales</a:t>
          </a:r>
        </a:p>
      </dsp:txBody>
      <dsp:txXfrm>
        <a:off x="5657849" y="797242"/>
        <a:ext cx="2571749" cy="1543050"/>
      </dsp:txXfrm>
    </dsp:sp>
    <dsp:sp modelId="{CA6E72F4-1C56-CF41-B6F3-FCA8C77B4259}">
      <dsp:nvSpPr>
        <dsp:cNvPr id="0" name=""/>
        <dsp:cNvSpPr/>
      </dsp:nvSpPr>
      <dsp:spPr>
        <a:xfrm>
          <a:off x="1247311" y="2597467"/>
          <a:ext cx="2571749" cy="1543050"/>
        </a:xfrm>
        <a:prstGeom prst="rect">
          <a:avLst/>
        </a:prstGeom>
        <a:gradFill rotWithShape="0">
          <a:gsLst>
            <a:gs pos="0">
              <a:schemeClr val="accent1">
                <a:hueOff val="0"/>
                <a:satOff val="0"/>
                <a:lumOff val="0"/>
                <a:alphaOff val="0"/>
                <a:tint val="100000"/>
                <a:shade val="100000"/>
                <a:satMod val="129999"/>
              </a:schemeClr>
            </a:gs>
            <a:gs pos="100000">
              <a:schemeClr val="accent1">
                <a:hueOff val="0"/>
                <a:satOff val="0"/>
                <a:lumOff val="0"/>
                <a:alphaOff val="0"/>
                <a:tint val="50000"/>
                <a:shade val="100000"/>
                <a:satMod val="350000"/>
              </a:schemeClr>
            </a:gs>
          </a:gsLst>
          <a:lin ang="16200000" scaled="0"/>
        </a:gradFill>
        <a:ln>
          <a:noFill/>
        </a:ln>
        <a:effectLst>
          <a:outerShdw blurRad="50800" dist="12700"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0">
            <a:lnSpc>
              <a:spcPct val="90000"/>
            </a:lnSpc>
            <a:spcBef>
              <a:spcPct val="0"/>
            </a:spcBef>
            <a:spcAft>
              <a:spcPct val="35000"/>
            </a:spcAft>
            <a:buNone/>
          </a:pPr>
          <a:r>
            <a:rPr lang="fr-FR" sz="2500" kern="1200" dirty="0"/>
            <a:t>Facteurs liés à l’environnement physique</a:t>
          </a:r>
        </a:p>
      </dsp:txBody>
      <dsp:txXfrm>
        <a:off x="1247311" y="2597467"/>
        <a:ext cx="2571749" cy="1543050"/>
      </dsp:txXfrm>
    </dsp:sp>
    <dsp:sp modelId="{D6C635E8-CF2D-6046-B61B-B9543362BA3D}">
      <dsp:nvSpPr>
        <dsp:cNvPr id="0" name=""/>
        <dsp:cNvSpPr/>
      </dsp:nvSpPr>
      <dsp:spPr>
        <a:xfrm>
          <a:off x="4076236" y="2597467"/>
          <a:ext cx="2906051" cy="1543050"/>
        </a:xfrm>
        <a:prstGeom prst="rect">
          <a:avLst/>
        </a:prstGeom>
        <a:gradFill rotWithShape="0">
          <a:gsLst>
            <a:gs pos="0">
              <a:schemeClr val="accent1">
                <a:hueOff val="0"/>
                <a:satOff val="0"/>
                <a:lumOff val="0"/>
                <a:alphaOff val="0"/>
                <a:tint val="100000"/>
                <a:shade val="100000"/>
                <a:satMod val="129999"/>
              </a:schemeClr>
            </a:gs>
            <a:gs pos="100000">
              <a:schemeClr val="accent1">
                <a:hueOff val="0"/>
                <a:satOff val="0"/>
                <a:lumOff val="0"/>
                <a:alphaOff val="0"/>
                <a:tint val="50000"/>
                <a:shade val="100000"/>
                <a:satMod val="350000"/>
              </a:schemeClr>
            </a:gs>
          </a:gsLst>
          <a:lin ang="16200000" scaled="0"/>
        </a:gradFill>
        <a:ln>
          <a:noFill/>
        </a:ln>
        <a:effectLst>
          <a:outerShdw blurRad="50800" dist="12700"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0">
            <a:lnSpc>
              <a:spcPct val="90000"/>
            </a:lnSpc>
            <a:spcBef>
              <a:spcPct val="0"/>
            </a:spcBef>
            <a:spcAft>
              <a:spcPct val="35000"/>
            </a:spcAft>
            <a:buNone/>
          </a:pPr>
          <a:r>
            <a:rPr lang="fr-FR" sz="2500" kern="1200" dirty="0"/>
            <a:t>Facteurs liés à l’environnement socio-économiques</a:t>
          </a:r>
        </a:p>
      </dsp:txBody>
      <dsp:txXfrm>
        <a:off x="4076236" y="2597467"/>
        <a:ext cx="2906051" cy="154305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4" name="Shape 94"/>
          <p:cNvSpPr>
            <a:spLocks noGrp="1" noRot="1" noChangeAspect="1"/>
          </p:cNvSpPr>
          <p:nvPr>
            <p:ph type="sldImg"/>
          </p:nvPr>
        </p:nvSpPr>
        <p:spPr>
          <a:xfrm>
            <a:off x="1143000" y="685800"/>
            <a:ext cx="4572000" cy="3429000"/>
          </a:xfrm>
          <a:prstGeom prst="rect">
            <a:avLst/>
          </a:prstGeom>
        </p:spPr>
        <p:txBody>
          <a:bodyPr/>
          <a:lstStyle/>
          <a:p>
            <a:endParaRPr/>
          </a:p>
        </p:txBody>
      </p:sp>
      <p:sp>
        <p:nvSpPr>
          <p:cNvPr id="95" name="Shape 95"/>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defRPr sz="1200">
        <a:uFill>
          <a:solidFill>
            <a:srgbClr val="000000"/>
          </a:solidFill>
        </a:uFill>
        <a:latin typeface="Gill Sans MT"/>
        <a:ea typeface="Gill Sans MT"/>
        <a:cs typeface="Gill Sans MT"/>
        <a:sym typeface="Gill Sans MT"/>
      </a:defRPr>
    </a:lvl1pPr>
    <a:lvl2pPr indent="228600" defTabSz="457200" latinLnBrk="0">
      <a:defRPr sz="1200">
        <a:uFill>
          <a:solidFill>
            <a:srgbClr val="000000"/>
          </a:solidFill>
        </a:uFill>
        <a:latin typeface="Gill Sans MT"/>
        <a:ea typeface="Gill Sans MT"/>
        <a:cs typeface="Gill Sans MT"/>
        <a:sym typeface="Gill Sans MT"/>
      </a:defRPr>
    </a:lvl2pPr>
    <a:lvl3pPr indent="457200" defTabSz="457200" latinLnBrk="0">
      <a:defRPr sz="1200">
        <a:uFill>
          <a:solidFill>
            <a:srgbClr val="000000"/>
          </a:solidFill>
        </a:uFill>
        <a:latin typeface="Gill Sans MT"/>
        <a:ea typeface="Gill Sans MT"/>
        <a:cs typeface="Gill Sans MT"/>
        <a:sym typeface="Gill Sans MT"/>
      </a:defRPr>
    </a:lvl3pPr>
    <a:lvl4pPr indent="685800" defTabSz="457200" latinLnBrk="0">
      <a:defRPr sz="1200">
        <a:uFill>
          <a:solidFill>
            <a:srgbClr val="000000"/>
          </a:solidFill>
        </a:uFill>
        <a:latin typeface="Gill Sans MT"/>
        <a:ea typeface="Gill Sans MT"/>
        <a:cs typeface="Gill Sans MT"/>
        <a:sym typeface="Gill Sans MT"/>
      </a:defRPr>
    </a:lvl4pPr>
    <a:lvl5pPr indent="914400" defTabSz="457200" latinLnBrk="0">
      <a:defRPr sz="1200">
        <a:uFill>
          <a:solidFill>
            <a:srgbClr val="000000"/>
          </a:solidFill>
        </a:uFill>
        <a:latin typeface="Gill Sans MT"/>
        <a:ea typeface="Gill Sans MT"/>
        <a:cs typeface="Gill Sans MT"/>
        <a:sym typeface="Gill Sans MT"/>
      </a:defRPr>
    </a:lvl5pPr>
    <a:lvl6pPr indent="1143000" defTabSz="457200" latinLnBrk="0">
      <a:defRPr sz="1200">
        <a:uFill>
          <a:solidFill>
            <a:srgbClr val="000000"/>
          </a:solidFill>
        </a:uFill>
        <a:latin typeface="Gill Sans MT"/>
        <a:ea typeface="Gill Sans MT"/>
        <a:cs typeface="Gill Sans MT"/>
        <a:sym typeface="Gill Sans MT"/>
      </a:defRPr>
    </a:lvl6pPr>
    <a:lvl7pPr indent="1371600" defTabSz="457200" latinLnBrk="0">
      <a:defRPr sz="1200">
        <a:uFill>
          <a:solidFill>
            <a:srgbClr val="000000"/>
          </a:solidFill>
        </a:uFill>
        <a:latin typeface="Gill Sans MT"/>
        <a:ea typeface="Gill Sans MT"/>
        <a:cs typeface="Gill Sans MT"/>
        <a:sym typeface="Gill Sans MT"/>
      </a:defRPr>
    </a:lvl7pPr>
    <a:lvl8pPr indent="1600200" defTabSz="457200" latinLnBrk="0">
      <a:defRPr sz="1200">
        <a:uFill>
          <a:solidFill>
            <a:srgbClr val="000000"/>
          </a:solidFill>
        </a:uFill>
        <a:latin typeface="Gill Sans MT"/>
        <a:ea typeface="Gill Sans MT"/>
        <a:cs typeface="Gill Sans MT"/>
        <a:sym typeface="Gill Sans MT"/>
      </a:defRPr>
    </a:lvl8pPr>
    <a:lvl9pPr indent="1828800" defTabSz="457200" latinLnBrk="0">
      <a:defRPr sz="1200">
        <a:uFill>
          <a:solidFill>
            <a:srgbClr val="000000"/>
          </a:solidFill>
        </a:uFill>
        <a:latin typeface="Gill Sans MT"/>
        <a:ea typeface="Gill Sans MT"/>
        <a:cs typeface="Gill Sans MT"/>
        <a:sym typeface="Gill Sans MT"/>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fr.wikipedia.org/wiki/Stress"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646339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effectLst/>
                <a:uFill>
                  <a:solidFill>
                    <a:srgbClr val="000000"/>
                  </a:solidFill>
                </a:uFill>
                <a:latin typeface="Gill Sans MT"/>
                <a:ea typeface="Gill Sans MT"/>
                <a:cs typeface="Gill Sans MT"/>
                <a:sym typeface="Gill Sans MT"/>
              </a:rPr>
              <a:t>Cette </a:t>
            </a:r>
            <a:r>
              <a:rPr lang="fr-FR" sz="1200" dirty="0" err="1">
                <a:effectLst/>
                <a:uFill>
                  <a:solidFill>
                    <a:srgbClr val="000000"/>
                  </a:solidFill>
                </a:uFill>
                <a:latin typeface="Gill Sans MT"/>
                <a:ea typeface="Gill Sans MT"/>
                <a:cs typeface="Gill Sans MT"/>
                <a:sym typeface="Gill Sans MT"/>
              </a:rPr>
              <a:t>amélioration</a:t>
            </a:r>
            <a:r>
              <a:rPr lang="fr-FR" sz="1200">
                <a:effectLst/>
                <a:uFill>
                  <a:solidFill>
                    <a:srgbClr val="000000"/>
                  </a:solidFill>
                </a:uFill>
                <a:latin typeface="Gill Sans MT"/>
                <a:ea typeface="Gill Sans MT"/>
                <a:cs typeface="Gill Sans MT"/>
                <a:sym typeface="Gill Sans MT"/>
              </a:rPr>
              <a:t> peut-être le </a:t>
            </a:r>
            <a:r>
              <a:rPr lang="fr-FR" sz="1200" err="1">
                <a:effectLst/>
                <a:uFill>
                  <a:solidFill>
                    <a:srgbClr val="000000"/>
                  </a:solidFill>
                </a:uFill>
                <a:latin typeface="Gill Sans MT"/>
                <a:ea typeface="Gill Sans MT"/>
                <a:cs typeface="Gill Sans MT"/>
                <a:sym typeface="Gill Sans MT"/>
              </a:rPr>
              <a:t>résultat</a:t>
            </a:r>
            <a:r>
              <a:rPr lang="fr-FR" sz="1200">
                <a:effectLst/>
                <a:uFill>
                  <a:solidFill>
                    <a:srgbClr val="000000"/>
                  </a:solidFill>
                </a:uFill>
                <a:latin typeface="Gill Sans MT"/>
                <a:ea typeface="Gill Sans MT"/>
                <a:cs typeface="Gill Sans MT"/>
                <a:sym typeface="Gill Sans MT"/>
              </a:rPr>
              <a:t> de cinq </a:t>
            </a:r>
            <a:r>
              <a:rPr lang="fr-FR" sz="1200" err="1">
                <a:effectLst/>
                <a:uFill>
                  <a:solidFill>
                    <a:srgbClr val="000000"/>
                  </a:solidFill>
                </a:uFill>
                <a:latin typeface="Gill Sans MT"/>
                <a:ea typeface="Gill Sans MT"/>
                <a:cs typeface="Gill Sans MT"/>
                <a:sym typeface="Gill Sans MT"/>
              </a:rPr>
              <a:t>stratégies</a:t>
            </a:r>
            <a:r>
              <a:rPr lang="fr-FR" sz="1200">
                <a:effectLst/>
                <a:uFill>
                  <a:solidFill>
                    <a:srgbClr val="000000"/>
                  </a:solidFill>
                </a:uFill>
                <a:latin typeface="Gill Sans MT"/>
                <a:ea typeface="Gill Sans MT"/>
                <a:cs typeface="Gill Sans MT"/>
                <a:sym typeface="Gill Sans MT"/>
              </a:rPr>
              <a:t> de gestion </a:t>
            </a:r>
            <a:r>
              <a:rPr lang="fr-FR" sz="1200" err="1">
                <a:effectLst/>
                <a:uFill>
                  <a:solidFill>
                    <a:srgbClr val="000000"/>
                  </a:solidFill>
                </a:uFill>
                <a:latin typeface="Gill Sans MT"/>
                <a:ea typeface="Gill Sans MT"/>
                <a:cs typeface="Gill Sans MT"/>
                <a:sym typeface="Gill Sans MT"/>
              </a:rPr>
              <a:t>différentes</a:t>
            </a:r>
            <a:r>
              <a:rPr lang="fr-FR" sz="1200">
                <a:effectLst/>
                <a:uFill>
                  <a:solidFill>
                    <a:srgbClr val="000000"/>
                  </a:solidFill>
                </a:uFill>
                <a:latin typeface="Gill Sans MT"/>
                <a:ea typeface="Gill Sans MT"/>
                <a:cs typeface="Gill Sans MT"/>
                <a:sym typeface="Gill Sans MT"/>
              </a:rPr>
              <a:t> : </a:t>
            </a:r>
            <a:endParaRPr lang="fr-FR">
              <a:effectLst/>
            </a:endParaRPr>
          </a:p>
          <a:p>
            <a:pPr lvl="1"/>
            <a:r>
              <a:rPr lang="fr-FR" sz="1200">
                <a:effectLst/>
                <a:uFill>
                  <a:solidFill>
                    <a:srgbClr val="000000"/>
                  </a:solidFill>
                </a:uFill>
                <a:latin typeface="Gill Sans MT"/>
                <a:ea typeface="Gill Sans MT"/>
                <a:cs typeface="Gill Sans MT"/>
                <a:sym typeface="Gill Sans MT"/>
              </a:rPr>
              <a:t>"!  la gestion des </a:t>
            </a:r>
            <a:r>
              <a:rPr lang="fr-FR" sz="1200" b="1" err="1">
                <a:effectLst/>
                <a:uFill>
                  <a:solidFill>
                    <a:srgbClr val="000000"/>
                  </a:solidFill>
                </a:uFill>
                <a:latin typeface="Gill Sans MT"/>
                <a:ea typeface="Gill Sans MT"/>
                <a:cs typeface="Gill Sans MT"/>
                <a:sym typeface="Gill Sans MT"/>
              </a:rPr>
              <a:t>réponses</a:t>
            </a:r>
            <a:r>
              <a:rPr lang="fr-FR" sz="1200" b="1">
                <a:effectLst/>
                <a:uFill>
                  <a:solidFill>
                    <a:srgbClr val="000000"/>
                  </a:solidFill>
                </a:uFill>
                <a:latin typeface="Gill Sans MT"/>
                <a:ea typeface="Gill Sans MT"/>
                <a:cs typeface="Gill Sans MT"/>
                <a:sym typeface="Gill Sans MT"/>
              </a:rPr>
              <a:t> physiologiques </a:t>
            </a:r>
            <a:r>
              <a:rPr lang="fr-FR" sz="1200">
                <a:effectLst/>
                <a:uFill>
                  <a:solidFill>
                    <a:srgbClr val="000000"/>
                  </a:solidFill>
                </a:uFill>
                <a:latin typeface="Gill Sans MT"/>
                <a:ea typeface="Gill Sans MT"/>
                <a:cs typeface="Gill Sans MT"/>
                <a:sym typeface="Gill Sans MT"/>
              </a:rPr>
              <a:t>de stress par un travail de relaxation, de respiration et de </a:t>
            </a:r>
            <a:endParaRPr lang="fr-FR">
              <a:effectLst/>
            </a:endParaRPr>
          </a:p>
          <a:p>
            <a:pPr lvl="1"/>
            <a:r>
              <a:rPr lang="fr-FR" sz="1200">
                <a:effectLst/>
                <a:uFill>
                  <a:solidFill>
                    <a:srgbClr val="000000"/>
                  </a:solidFill>
                </a:uFill>
                <a:latin typeface="Gill Sans MT"/>
                <a:ea typeface="Gill Sans MT"/>
                <a:cs typeface="Gill Sans MT"/>
                <a:sym typeface="Gill Sans MT"/>
              </a:rPr>
              <a:t>visualisation. </a:t>
            </a:r>
            <a:endParaRPr lang="fr-FR">
              <a:effectLst/>
            </a:endParaRPr>
          </a:p>
          <a:p>
            <a:pPr lvl="1"/>
            <a:r>
              <a:rPr lang="fr-FR" sz="1200">
                <a:effectLst/>
                <a:uFill>
                  <a:solidFill>
                    <a:srgbClr val="000000"/>
                  </a:solidFill>
                </a:uFill>
                <a:latin typeface="Gill Sans MT"/>
                <a:ea typeface="Gill Sans MT"/>
                <a:cs typeface="Gill Sans MT"/>
                <a:sym typeface="Gill Sans MT"/>
              </a:rPr>
              <a:t>"!  la gestion de </a:t>
            </a:r>
            <a:r>
              <a:rPr lang="fr-FR" sz="1200" b="1">
                <a:effectLst/>
                <a:uFill>
                  <a:solidFill>
                    <a:srgbClr val="000000"/>
                  </a:solidFill>
                </a:uFill>
                <a:latin typeface="Gill Sans MT"/>
                <a:ea typeface="Gill Sans MT"/>
                <a:cs typeface="Gill Sans MT"/>
                <a:sym typeface="Gill Sans MT"/>
              </a:rPr>
              <a:t>la </a:t>
            </a:r>
            <a:r>
              <a:rPr lang="fr-FR" sz="1200" b="1" err="1">
                <a:effectLst/>
                <a:uFill>
                  <a:solidFill>
                    <a:srgbClr val="000000"/>
                  </a:solidFill>
                </a:uFill>
                <a:latin typeface="Gill Sans MT"/>
                <a:ea typeface="Gill Sans MT"/>
                <a:cs typeface="Gill Sans MT"/>
                <a:sym typeface="Gill Sans MT"/>
              </a:rPr>
              <a:t>réponse</a:t>
            </a:r>
            <a:r>
              <a:rPr lang="fr-FR" sz="1200" b="1">
                <a:effectLst/>
                <a:uFill>
                  <a:solidFill>
                    <a:srgbClr val="000000"/>
                  </a:solidFill>
                </a:uFill>
                <a:latin typeface="Gill Sans MT"/>
                <a:ea typeface="Gill Sans MT"/>
                <a:cs typeface="Gill Sans MT"/>
                <a:sym typeface="Gill Sans MT"/>
              </a:rPr>
              <a:t> </a:t>
            </a:r>
            <a:r>
              <a:rPr lang="fr-FR" sz="1200" b="1" err="1">
                <a:effectLst/>
                <a:uFill>
                  <a:solidFill>
                    <a:srgbClr val="000000"/>
                  </a:solidFill>
                </a:uFill>
                <a:latin typeface="Gill Sans MT"/>
                <a:ea typeface="Gill Sans MT"/>
                <a:cs typeface="Gill Sans MT"/>
                <a:sym typeface="Gill Sans MT"/>
              </a:rPr>
              <a:t>émotionnelle</a:t>
            </a:r>
            <a:r>
              <a:rPr lang="fr-FR" sz="1200" b="1">
                <a:effectLst/>
                <a:uFill>
                  <a:solidFill>
                    <a:srgbClr val="000000"/>
                  </a:solidFill>
                </a:uFill>
                <a:latin typeface="Gill Sans MT"/>
                <a:ea typeface="Gill Sans MT"/>
                <a:cs typeface="Gill Sans MT"/>
                <a:sym typeface="Gill Sans MT"/>
              </a:rPr>
              <a:t> </a:t>
            </a:r>
            <a:r>
              <a:rPr lang="fr-FR" sz="1200">
                <a:effectLst/>
                <a:uFill>
                  <a:solidFill>
                    <a:srgbClr val="000000"/>
                  </a:solidFill>
                </a:uFill>
                <a:latin typeface="Gill Sans MT"/>
                <a:ea typeface="Gill Sans MT"/>
                <a:cs typeface="Gill Sans MT"/>
                <a:sym typeface="Gill Sans MT"/>
              </a:rPr>
              <a:t>par une mise à distance de l’</a:t>
            </a:r>
            <a:r>
              <a:rPr lang="fr-FR" sz="1200" err="1">
                <a:effectLst/>
                <a:uFill>
                  <a:solidFill>
                    <a:srgbClr val="000000"/>
                  </a:solidFill>
                </a:uFill>
                <a:latin typeface="Gill Sans MT"/>
                <a:ea typeface="Gill Sans MT"/>
                <a:cs typeface="Gill Sans MT"/>
                <a:sym typeface="Gill Sans MT"/>
              </a:rPr>
              <a:t>émotion</a:t>
            </a:r>
            <a:r>
              <a:rPr lang="fr-FR" sz="1200">
                <a:effectLst/>
                <a:uFill>
                  <a:solidFill>
                    <a:srgbClr val="000000"/>
                  </a:solidFill>
                </a:uFill>
                <a:latin typeface="Gill Sans MT"/>
                <a:ea typeface="Gill Sans MT"/>
                <a:cs typeface="Gill Sans MT"/>
                <a:sym typeface="Gill Sans MT"/>
              </a:rPr>
              <a:t> </a:t>
            </a:r>
            <a:r>
              <a:rPr lang="fr-FR" sz="1200" err="1">
                <a:effectLst/>
                <a:uFill>
                  <a:solidFill>
                    <a:srgbClr val="000000"/>
                  </a:solidFill>
                </a:uFill>
                <a:latin typeface="Gill Sans MT"/>
                <a:ea typeface="Gill Sans MT"/>
                <a:cs typeface="Gill Sans MT"/>
                <a:sym typeface="Gill Sans MT"/>
              </a:rPr>
              <a:t>vécue</a:t>
            </a:r>
            <a:r>
              <a:rPr lang="fr-FR" sz="1200">
                <a:effectLst/>
                <a:uFill>
                  <a:solidFill>
                    <a:srgbClr val="000000"/>
                  </a:solidFill>
                </a:uFill>
                <a:latin typeface="Gill Sans MT"/>
                <a:ea typeface="Gill Sans MT"/>
                <a:cs typeface="Gill Sans MT"/>
                <a:sym typeface="Gill Sans MT"/>
              </a:rPr>
              <a:t>. </a:t>
            </a:r>
            <a:endParaRPr lang="fr-FR">
              <a:effectLst/>
            </a:endParaRPr>
          </a:p>
          <a:p>
            <a:pPr lvl="1"/>
            <a:r>
              <a:rPr lang="fr-FR" sz="1200">
                <a:effectLst/>
                <a:uFill>
                  <a:solidFill>
                    <a:srgbClr val="000000"/>
                  </a:solidFill>
                </a:uFill>
                <a:latin typeface="Gill Sans MT"/>
                <a:ea typeface="Gill Sans MT"/>
                <a:cs typeface="Gill Sans MT"/>
                <a:sym typeface="Gill Sans MT"/>
              </a:rPr>
              <a:t>"!  la gestion </a:t>
            </a:r>
            <a:r>
              <a:rPr lang="fr-FR" sz="1200" b="1">
                <a:effectLst/>
                <a:uFill>
                  <a:solidFill>
                    <a:srgbClr val="000000"/>
                  </a:solidFill>
                </a:uFill>
                <a:latin typeface="Gill Sans MT"/>
                <a:ea typeface="Gill Sans MT"/>
                <a:cs typeface="Gill Sans MT"/>
                <a:sym typeface="Gill Sans MT"/>
              </a:rPr>
              <a:t>des </a:t>
            </a:r>
            <a:r>
              <a:rPr lang="fr-FR" sz="1200" b="1" err="1">
                <a:effectLst/>
                <a:uFill>
                  <a:solidFill>
                    <a:srgbClr val="000000"/>
                  </a:solidFill>
                </a:uFill>
                <a:latin typeface="Gill Sans MT"/>
                <a:ea typeface="Gill Sans MT"/>
                <a:cs typeface="Gill Sans MT"/>
                <a:sym typeface="Gill Sans MT"/>
              </a:rPr>
              <a:t>réponses</a:t>
            </a:r>
            <a:r>
              <a:rPr lang="fr-FR" sz="1200" b="1">
                <a:effectLst/>
                <a:uFill>
                  <a:solidFill>
                    <a:srgbClr val="000000"/>
                  </a:solidFill>
                </a:uFill>
                <a:latin typeface="Gill Sans MT"/>
                <a:ea typeface="Gill Sans MT"/>
                <a:cs typeface="Gill Sans MT"/>
                <a:sym typeface="Gill Sans MT"/>
              </a:rPr>
              <a:t> psychologiques </a:t>
            </a:r>
            <a:r>
              <a:rPr lang="fr-FR" sz="1200">
                <a:effectLst/>
                <a:uFill>
                  <a:solidFill>
                    <a:srgbClr val="000000"/>
                  </a:solidFill>
                </a:uFill>
                <a:latin typeface="Gill Sans MT"/>
                <a:ea typeface="Gill Sans MT"/>
                <a:cs typeface="Gill Sans MT"/>
                <a:sym typeface="Gill Sans MT"/>
              </a:rPr>
              <a:t>par une identification des </a:t>
            </a:r>
            <a:r>
              <a:rPr lang="fr-FR" sz="1200" err="1">
                <a:effectLst/>
                <a:uFill>
                  <a:solidFill>
                    <a:srgbClr val="000000"/>
                  </a:solidFill>
                </a:uFill>
                <a:latin typeface="Gill Sans MT"/>
                <a:ea typeface="Gill Sans MT"/>
                <a:cs typeface="Gill Sans MT"/>
                <a:sym typeface="Gill Sans MT"/>
              </a:rPr>
              <a:t>pensées</a:t>
            </a:r>
            <a:r>
              <a:rPr lang="fr-FR" sz="1200">
                <a:effectLst/>
                <a:uFill>
                  <a:solidFill>
                    <a:srgbClr val="000000"/>
                  </a:solidFill>
                </a:uFill>
                <a:latin typeface="Gill Sans MT"/>
                <a:ea typeface="Gill Sans MT"/>
                <a:cs typeface="Gill Sans MT"/>
                <a:sym typeface="Gill Sans MT"/>
              </a:rPr>
              <a:t> stressantes et des croyances </a:t>
            </a:r>
            <a:endParaRPr lang="fr-FR">
              <a:effectLst/>
            </a:endParaRPr>
          </a:p>
          <a:p>
            <a:pPr lvl="1"/>
            <a:r>
              <a:rPr lang="fr-FR" sz="1200" err="1">
                <a:effectLst/>
                <a:uFill>
                  <a:solidFill>
                    <a:srgbClr val="000000"/>
                  </a:solidFill>
                </a:uFill>
                <a:latin typeface="Gill Sans MT"/>
                <a:ea typeface="Gill Sans MT"/>
                <a:cs typeface="Gill Sans MT"/>
                <a:sym typeface="Gill Sans MT"/>
              </a:rPr>
              <a:t>erronées</a:t>
            </a:r>
            <a:r>
              <a:rPr lang="fr-FR" sz="1200">
                <a:effectLst/>
                <a:uFill>
                  <a:solidFill>
                    <a:srgbClr val="000000"/>
                  </a:solidFill>
                </a:uFill>
                <a:latin typeface="Gill Sans MT"/>
                <a:ea typeface="Gill Sans MT"/>
                <a:cs typeface="Gill Sans MT"/>
                <a:sym typeface="Gill Sans MT"/>
              </a:rPr>
              <a:t>. Un long travail est consacré à l’identification des </a:t>
            </a:r>
            <a:r>
              <a:rPr lang="fr-FR" sz="1200" err="1">
                <a:effectLst/>
                <a:uFill>
                  <a:solidFill>
                    <a:srgbClr val="000000"/>
                  </a:solidFill>
                </a:uFill>
                <a:latin typeface="Gill Sans MT"/>
                <a:ea typeface="Gill Sans MT"/>
                <a:cs typeface="Gill Sans MT"/>
                <a:sym typeface="Gill Sans MT"/>
              </a:rPr>
              <a:t>représentations</a:t>
            </a:r>
            <a:r>
              <a:rPr lang="fr-FR" sz="1200">
                <a:effectLst/>
                <a:uFill>
                  <a:solidFill>
                    <a:srgbClr val="000000"/>
                  </a:solidFill>
                </a:uFill>
                <a:latin typeface="Gill Sans MT"/>
                <a:ea typeface="Gill Sans MT"/>
                <a:cs typeface="Gill Sans MT"/>
                <a:sym typeface="Gill Sans MT"/>
              </a:rPr>
              <a:t> sous-jacentes aux attitudes actuelles. C’est par ce biais que nous favorisons un changement d’attitudes et de comportements. Nous </a:t>
            </a:r>
            <a:r>
              <a:rPr lang="fr-FR" sz="1200" err="1">
                <a:effectLst/>
                <a:uFill>
                  <a:solidFill>
                    <a:srgbClr val="000000"/>
                  </a:solidFill>
                </a:uFill>
                <a:latin typeface="Gill Sans MT"/>
                <a:ea typeface="Gill Sans MT"/>
                <a:cs typeface="Gill Sans MT"/>
                <a:sym typeface="Gill Sans MT"/>
              </a:rPr>
              <a:t>insérons</a:t>
            </a:r>
            <a:r>
              <a:rPr lang="fr-FR" sz="1200">
                <a:effectLst/>
                <a:uFill>
                  <a:solidFill>
                    <a:srgbClr val="000000"/>
                  </a:solidFill>
                </a:uFill>
                <a:latin typeface="Gill Sans MT"/>
                <a:ea typeface="Gill Sans MT"/>
                <a:cs typeface="Gill Sans MT"/>
                <a:sym typeface="Gill Sans MT"/>
              </a:rPr>
              <a:t> </a:t>
            </a:r>
            <a:r>
              <a:rPr lang="fr-FR" sz="1200" err="1">
                <a:effectLst/>
                <a:uFill>
                  <a:solidFill>
                    <a:srgbClr val="000000"/>
                  </a:solidFill>
                </a:uFill>
                <a:latin typeface="Gill Sans MT"/>
                <a:ea typeface="Gill Sans MT"/>
                <a:cs typeface="Gill Sans MT"/>
                <a:sym typeface="Gill Sans MT"/>
              </a:rPr>
              <a:t>également</a:t>
            </a:r>
            <a:r>
              <a:rPr lang="fr-FR" sz="1200">
                <a:effectLst/>
                <a:uFill>
                  <a:solidFill>
                    <a:srgbClr val="000000"/>
                  </a:solidFill>
                </a:uFill>
                <a:latin typeface="Gill Sans MT"/>
                <a:ea typeface="Gill Sans MT"/>
                <a:cs typeface="Gill Sans MT"/>
                <a:sym typeface="Gill Sans MT"/>
              </a:rPr>
              <a:t> un travail plus cognitif, </a:t>
            </a:r>
            <a:r>
              <a:rPr lang="fr-FR" sz="1200" err="1">
                <a:effectLst/>
                <a:uFill>
                  <a:solidFill>
                    <a:srgbClr val="000000"/>
                  </a:solidFill>
                </a:uFill>
                <a:latin typeface="Gill Sans MT"/>
                <a:ea typeface="Gill Sans MT"/>
                <a:cs typeface="Gill Sans MT"/>
                <a:sym typeface="Gill Sans MT"/>
              </a:rPr>
              <a:t>complémentaire</a:t>
            </a:r>
            <a:r>
              <a:rPr lang="fr-FR" sz="1200">
                <a:effectLst/>
                <a:uFill>
                  <a:solidFill>
                    <a:srgbClr val="000000"/>
                  </a:solidFill>
                </a:uFill>
                <a:latin typeface="Gill Sans MT"/>
                <a:ea typeface="Gill Sans MT"/>
                <a:cs typeface="Gill Sans MT"/>
                <a:sym typeface="Gill Sans MT"/>
              </a:rPr>
              <a:t>, sur la restructuration cognitive. </a:t>
            </a:r>
            <a:endParaRPr lang="fr-FR">
              <a:effectLst/>
            </a:endParaRPr>
          </a:p>
          <a:p>
            <a:pPr lvl="1"/>
            <a:r>
              <a:rPr lang="fr-FR" sz="1200">
                <a:effectLst/>
                <a:uFill>
                  <a:solidFill>
                    <a:srgbClr val="000000"/>
                  </a:solidFill>
                </a:uFill>
                <a:latin typeface="Gill Sans MT"/>
                <a:ea typeface="Gill Sans MT"/>
                <a:cs typeface="Gill Sans MT"/>
                <a:sym typeface="Gill Sans MT"/>
              </a:rPr>
              <a:t>"!  le </a:t>
            </a:r>
            <a:r>
              <a:rPr lang="fr-FR" sz="1200" err="1">
                <a:effectLst/>
                <a:uFill>
                  <a:solidFill>
                    <a:srgbClr val="000000"/>
                  </a:solidFill>
                </a:uFill>
                <a:latin typeface="Gill Sans MT"/>
                <a:ea typeface="Gill Sans MT"/>
                <a:cs typeface="Gill Sans MT"/>
                <a:sym typeface="Gill Sans MT"/>
              </a:rPr>
              <a:t>développement</a:t>
            </a:r>
            <a:r>
              <a:rPr lang="fr-FR" sz="1200">
                <a:effectLst/>
                <a:uFill>
                  <a:solidFill>
                    <a:srgbClr val="000000"/>
                  </a:solidFill>
                </a:uFill>
                <a:latin typeface="Gill Sans MT"/>
                <a:ea typeface="Gill Sans MT"/>
                <a:cs typeface="Gill Sans MT"/>
                <a:sym typeface="Gill Sans MT"/>
              </a:rPr>
              <a:t> de </a:t>
            </a:r>
            <a:r>
              <a:rPr lang="fr-FR" sz="1200" b="1" err="1">
                <a:effectLst/>
                <a:uFill>
                  <a:solidFill>
                    <a:srgbClr val="000000"/>
                  </a:solidFill>
                </a:uFill>
                <a:latin typeface="Gill Sans MT"/>
                <a:ea typeface="Gill Sans MT"/>
                <a:cs typeface="Gill Sans MT"/>
                <a:sym typeface="Gill Sans MT"/>
              </a:rPr>
              <a:t>modérateurs</a:t>
            </a:r>
            <a:r>
              <a:rPr lang="fr-FR" sz="1200" b="1">
                <a:effectLst/>
                <a:uFill>
                  <a:solidFill>
                    <a:srgbClr val="000000"/>
                  </a:solidFill>
                </a:uFill>
                <a:latin typeface="Gill Sans MT"/>
                <a:ea typeface="Gill Sans MT"/>
                <a:cs typeface="Gill Sans MT"/>
                <a:sym typeface="Gill Sans MT"/>
              </a:rPr>
              <a:t> de stress </a:t>
            </a:r>
            <a:r>
              <a:rPr lang="fr-FR" sz="1200">
                <a:effectLst/>
                <a:uFill>
                  <a:solidFill>
                    <a:srgbClr val="000000"/>
                  </a:solidFill>
                </a:uFill>
                <a:latin typeface="Gill Sans MT"/>
                <a:ea typeface="Gill Sans MT"/>
                <a:cs typeface="Gill Sans MT"/>
                <a:sym typeface="Gill Sans MT"/>
              </a:rPr>
              <a:t>(comportement d’</a:t>
            </a:r>
            <a:r>
              <a:rPr lang="fr-FR" sz="1200" err="1">
                <a:effectLst/>
                <a:uFill>
                  <a:solidFill>
                    <a:srgbClr val="000000"/>
                  </a:solidFill>
                </a:uFill>
                <a:latin typeface="Gill Sans MT"/>
                <a:ea typeface="Gill Sans MT"/>
                <a:cs typeface="Gill Sans MT"/>
                <a:sym typeface="Gill Sans MT"/>
              </a:rPr>
              <a:t>hygiène</a:t>
            </a:r>
            <a:r>
              <a:rPr lang="fr-FR" sz="1200">
                <a:effectLst/>
                <a:uFill>
                  <a:solidFill>
                    <a:srgbClr val="000000"/>
                  </a:solidFill>
                </a:uFill>
                <a:latin typeface="Gill Sans MT"/>
                <a:ea typeface="Gill Sans MT"/>
                <a:cs typeface="Gill Sans MT"/>
                <a:sym typeface="Gill Sans MT"/>
              </a:rPr>
              <a:t> et de santé, soutien social, </a:t>
            </a:r>
            <a:r>
              <a:rPr lang="fr-FR" sz="1200" err="1">
                <a:effectLst/>
                <a:uFill>
                  <a:solidFill>
                    <a:srgbClr val="000000"/>
                  </a:solidFill>
                </a:uFill>
                <a:latin typeface="Gill Sans MT"/>
                <a:ea typeface="Gill Sans MT"/>
                <a:cs typeface="Gill Sans MT"/>
                <a:sym typeface="Gill Sans MT"/>
              </a:rPr>
              <a:t>activités</a:t>
            </a:r>
            <a:r>
              <a:rPr lang="fr-FR" sz="1200">
                <a:effectLst/>
                <a:uFill>
                  <a:solidFill>
                    <a:srgbClr val="000000"/>
                  </a:solidFill>
                </a:uFill>
                <a:latin typeface="Gill Sans MT"/>
                <a:ea typeface="Gill Sans MT"/>
                <a:cs typeface="Gill Sans MT"/>
                <a:sym typeface="Gill Sans MT"/>
              </a:rPr>
              <a:t> de plaisir...). </a:t>
            </a:r>
            <a:endParaRPr lang="fr-FR">
              <a:effectLst/>
            </a:endParaRPr>
          </a:p>
          <a:p>
            <a:pPr lvl="1"/>
            <a:r>
              <a:rPr lang="fr-FR" sz="1200">
                <a:effectLst/>
                <a:uFill>
                  <a:solidFill>
                    <a:srgbClr val="000000"/>
                  </a:solidFill>
                </a:uFill>
                <a:latin typeface="Gill Sans MT"/>
                <a:ea typeface="Gill Sans MT"/>
                <a:cs typeface="Gill Sans MT"/>
                <a:sym typeface="Gill Sans MT"/>
              </a:rPr>
              <a:t>"!  la gestion des </a:t>
            </a:r>
            <a:r>
              <a:rPr lang="fr-FR" sz="1200" b="1" err="1">
                <a:effectLst/>
                <a:uFill>
                  <a:solidFill>
                    <a:srgbClr val="000000"/>
                  </a:solidFill>
                </a:uFill>
                <a:latin typeface="Gill Sans MT"/>
                <a:ea typeface="Gill Sans MT"/>
                <a:cs typeface="Gill Sans MT"/>
                <a:sym typeface="Gill Sans MT"/>
              </a:rPr>
              <a:t>réponses</a:t>
            </a:r>
            <a:r>
              <a:rPr lang="fr-FR" sz="1200" b="1">
                <a:effectLst/>
                <a:uFill>
                  <a:solidFill>
                    <a:srgbClr val="000000"/>
                  </a:solidFill>
                </a:uFill>
                <a:latin typeface="Gill Sans MT"/>
                <a:ea typeface="Gill Sans MT"/>
                <a:cs typeface="Gill Sans MT"/>
                <a:sym typeface="Gill Sans MT"/>
              </a:rPr>
              <a:t> comportementales </a:t>
            </a:r>
            <a:r>
              <a:rPr lang="fr-FR" sz="1200">
                <a:effectLst/>
                <a:uFill>
                  <a:solidFill>
                    <a:srgbClr val="000000"/>
                  </a:solidFill>
                </a:uFill>
                <a:latin typeface="Gill Sans MT"/>
                <a:ea typeface="Gill Sans MT"/>
                <a:cs typeface="Gill Sans MT"/>
                <a:sym typeface="Gill Sans MT"/>
              </a:rPr>
              <a:t>par le </a:t>
            </a:r>
            <a:r>
              <a:rPr lang="fr-FR" sz="1200" err="1">
                <a:effectLst/>
                <a:uFill>
                  <a:solidFill>
                    <a:srgbClr val="000000"/>
                  </a:solidFill>
                </a:uFill>
                <a:latin typeface="Gill Sans MT"/>
                <a:ea typeface="Gill Sans MT"/>
                <a:cs typeface="Gill Sans MT"/>
                <a:sym typeface="Gill Sans MT"/>
              </a:rPr>
              <a:t>développement</a:t>
            </a:r>
            <a:r>
              <a:rPr lang="fr-FR" sz="1200">
                <a:effectLst/>
                <a:uFill>
                  <a:solidFill>
                    <a:srgbClr val="000000"/>
                  </a:solidFill>
                </a:uFill>
                <a:latin typeface="Gill Sans MT"/>
                <a:ea typeface="Gill Sans MT"/>
                <a:cs typeface="Gill Sans MT"/>
                <a:sym typeface="Gill Sans MT"/>
              </a:rPr>
              <a:t> de l’empathie et l’affirmation de soi, ainsi qu’une confiance en soi. </a:t>
            </a:r>
            <a:endParaRPr lang="fr-FR">
              <a:effectLst/>
            </a:endParaRPr>
          </a:p>
          <a:p>
            <a:endParaRPr lang="fr-FR"/>
          </a:p>
        </p:txBody>
      </p:sp>
    </p:spTree>
    <p:extLst>
      <p:ext uri="{BB962C8B-B14F-4D97-AF65-F5344CB8AC3E}">
        <p14:creationId xmlns:p14="http://schemas.microsoft.com/office/powerpoint/2010/main" val="12402213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defTabSz="457200" eaLnBrk="1" fontAlgn="auto" latinLnBrk="0" hangingPunct="1">
              <a:lnSpc>
                <a:spcPct val="100000"/>
              </a:lnSpc>
              <a:spcBef>
                <a:spcPts val="0"/>
              </a:spcBef>
              <a:spcAft>
                <a:spcPts val="0"/>
              </a:spcAft>
              <a:buClrTx/>
              <a:buSzTx/>
              <a:buFontTx/>
              <a:buNone/>
              <a:tabLst/>
              <a:defRPr/>
            </a:pPr>
            <a:r>
              <a:rPr lang="fr-FR" sz="1200">
                <a:effectLst/>
                <a:uFill>
                  <a:solidFill>
                    <a:srgbClr val="000000"/>
                  </a:solidFill>
                </a:uFill>
                <a:latin typeface="Gill Sans MT"/>
                <a:ea typeface="Gill Sans MT"/>
                <a:cs typeface="Gill Sans MT"/>
                <a:sym typeface="Gill Sans MT"/>
              </a:rPr>
              <a:t>2 -Travail d’expression libre. Quelles sont </a:t>
            </a:r>
            <a:r>
              <a:rPr lang="fr-FR" sz="1200" b="1">
                <a:effectLst/>
                <a:uFill>
                  <a:solidFill>
                    <a:srgbClr val="000000"/>
                  </a:solidFill>
                </a:uFill>
                <a:latin typeface="Gill Sans MT"/>
                <a:ea typeface="Gill Sans MT"/>
                <a:cs typeface="Gill Sans MT"/>
                <a:sym typeface="Gill Sans MT"/>
              </a:rPr>
              <a:t>les </a:t>
            </a:r>
            <a:r>
              <a:rPr lang="fr-FR" sz="1200" b="1" err="1">
                <a:effectLst/>
                <a:uFill>
                  <a:solidFill>
                    <a:srgbClr val="000000"/>
                  </a:solidFill>
                </a:uFill>
                <a:latin typeface="Gill Sans MT"/>
                <a:ea typeface="Gill Sans MT"/>
                <a:cs typeface="Gill Sans MT"/>
                <a:sym typeface="Gill Sans MT"/>
              </a:rPr>
              <a:t>émotions</a:t>
            </a:r>
            <a:r>
              <a:rPr lang="fr-FR" sz="1200" b="1">
                <a:effectLst/>
                <a:uFill>
                  <a:solidFill>
                    <a:srgbClr val="000000"/>
                  </a:solidFill>
                </a:uFill>
                <a:latin typeface="Gill Sans MT"/>
                <a:ea typeface="Gill Sans MT"/>
                <a:cs typeface="Gill Sans MT"/>
                <a:sym typeface="Gill Sans MT"/>
              </a:rPr>
              <a:t> qui accompagnent les moments difficiles </a:t>
            </a:r>
            <a:r>
              <a:rPr lang="fr-FR" sz="1200">
                <a:effectLst/>
                <a:uFill>
                  <a:solidFill>
                    <a:srgbClr val="000000"/>
                  </a:solidFill>
                </a:uFill>
                <a:latin typeface="Gill Sans MT"/>
                <a:ea typeface="Gill Sans MT"/>
                <a:cs typeface="Gill Sans MT"/>
                <a:sym typeface="Gill Sans MT"/>
              </a:rPr>
              <a:t>de notre quotidien ? P,J,C,T? </a:t>
            </a:r>
            <a:r>
              <a:rPr lang="fr-FR" sz="1200" b="1">
                <a:effectLst/>
                <a:uFill>
                  <a:solidFill>
                    <a:srgbClr val="000000"/>
                  </a:solidFill>
                </a:uFill>
                <a:latin typeface="Gill Sans MT"/>
                <a:ea typeface="Gill Sans MT"/>
                <a:cs typeface="Gill Sans MT"/>
                <a:sym typeface="Gill Sans MT"/>
              </a:rPr>
              <a:t>L’origine</a:t>
            </a:r>
            <a:r>
              <a:rPr lang="fr-FR" sz="1200">
                <a:effectLst/>
                <a:uFill>
                  <a:solidFill>
                    <a:srgbClr val="000000"/>
                  </a:solidFill>
                </a:uFill>
                <a:latin typeface="Gill Sans MT"/>
                <a:ea typeface="Gill Sans MT"/>
                <a:cs typeface="Gill Sans MT"/>
                <a:sym typeface="Gill Sans MT"/>
              </a:rPr>
              <a:t> de nos </a:t>
            </a:r>
            <a:r>
              <a:rPr lang="fr-FR" sz="1200" err="1">
                <a:effectLst/>
                <a:uFill>
                  <a:solidFill>
                    <a:srgbClr val="000000"/>
                  </a:solidFill>
                </a:uFill>
                <a:latin typeface="Gill Sans MT"/>
                <a:ea typeface="Gill Sans MT"/>
                <a:cs typeface="Gill Sans MT"/>
                <a:sym typeface="Gill Sans MT"/>
              </a:rPr>
              <a:t>émotions</a:t>
            </a:r>
            <a:r>
              <a:rPr lang="fr-FR" sz="1200">
                <a:effectLst/>
                <a:uFill>
                  <a:solidFill>
                    <a:srgbClr val="000000"/>
                  </a:solidFill>
                </a:uFill>
                <a:latin typeface="Gill Sans MT"/>
                <a:ea typeface="Gill Sans MT"/>
                <a:cs typeface="Gill Sans MT"/>
                <a:sym typeface="Gill Sans MT"/>
              </a:rPr>
              <a:t> : cause </a:t>
            </a:r>
            <a:r>
              <a:rPr lang="fr-FR" sz="1200" err="1">
                <a:effectLst/>
                <a:uFill>
                  <a:solidFill>
                    <a:srgbClr val="000000"/>
                  </a:solidFill>
                </a:uFill>
                <a:latin typeface="Gill Sans MT"/>
                <a:ea typeface="Gill Sans MT"/>
                <a:cs typeface="Gill Sans MT"/>
                <a:sym typeface="Gill Sans MT"/>
              </a:rPr>
              <a:t>réelle</a:t>
            </a:r>
            <a:r>
              <a:rPr lang="fr-FR" sz="1200">
                <a:effectLst/>
                <a:uFill>
                  <a:solidFill>
                    <a:srgbClr val="000000"/>
                  </a:solidFill>
                </a:uFill>
                <a:latin typeface="Gill Sans MT"/>
                <a:ea typeface="Gill Sans MT"/>
                <a:cs typeface="Gill Sans MT"/>
                <a:sym typeface="Gill Sans MT"/>
              </a:rPr>
              <a:t> ou cause </a:t>
            </a:r>
            <a:r>
              <a:rPr lang="fr-FR" sz="1200" err="1">
                <a:effectLst/>
                <a:uFill>
                  <a:solidFill>
                    <a:srgbClr val="000000"/>
                  </a:solidFill>
                </a:uFill>
                <a:latin typeface="Gill Sans MT"/>
                <a:ea typeface="Gill Sans MT"/>
                <a:cs typeface="Gill Sans MT"/>
                <a:sym typeface="Gill Sans MT"/>
              </a:rPr>
              <a:t>supposée</a:t>
            </a:r>
            <a:r>
              <a:rPr lang="fr-FR" sz="1200">
                <a:effectLst/>
                <a:uFill>
                  <a:solidFill>
                    <a:srgbClr val="000000"/>
                  </a:solidFill>
                </a:uFill>
                <a:latin typeface="Gill Sans MT"/>
                <a:ea typeface="Gill Sans MT"/>
                <a:cs typeface="Gill Sans MT"/>
                <a:sym typeface="Gill Sans MT"/>
              </a:rPr>
              <a:t> ? La peur est un </a:t>
            </a:r>
            <a:r>
              <a:rPr lang="fr-FR" sz="1200" err="1">
                <a:effectLst/>
                <a:uFill>
                  <a:solidFill>
                    <a:srgbClr val="000000"/>
                  </a:solidFill>
                </a:uFill>
                <a:latin typeface="Gill Sans MT"/>
                <a:ea typeface="Gill Sans MT"/>
                <a:cs typeface="Gill Sans MT"/>
                <a:sym typeface="Gill Sans MT"/>
              </a:rPr>
              <a:t>réflexe</a:t>
            </a:r>
            <a:r>
              <a:rPr lang="fr-FR" sz="1200">
                <a:effectLst/>
                <a:uFill>
                  <a:solidFill>
                    <a:srgbClr val="000000"/>
                  </a:solidFill>
                </a:uFill>
                <a:latin typeface="Gill Sans MT"/>
                <a:ea typeface="Gill Sans MT"/>
                <a:cs typeface="Gill Sans MT"/>
                <a:sym typeface="Gill Sans MT"/>
              </a:rPr>
              <a:t> naturel face à un risque </a:t>
            </a:r>
            <a:r>
              <a:rPr lang="fr-FR" sz="1200" err="1">
                <a:effectLst/>
                <a:uFill>
                  <a:solidFill>
                    <a:srgbClr val="000000"/>
                  </a:solidFill>
                </a:uFill>
                <a:latin typeface="Gill Sans MT"/>
                <a:ea typeface="Gill Sans MT"/>
                <a:cs typeface="Gill Sans MT"/>
                <a:sym typeface="Gill Sans MT"/>
              </a:rPr>
              <a:t>réel</a:t>
            </a:r>
            <a:r>
              <a:rPr lang="fr-FR" sz="1200">
                <a:effectLst/>
                <a:uFill>
                  <a:solidFill>
                    <a:srgbClr val="000000"/>
                  </a:solidFill>
                </a:uFill>
                <a:latin typeface="Gill Sans MT"/>
                <a:ea typeface="Gill Sans MT"/>
                <a:cs typeface="Gill Sans MT"/>
                <a:sym typeface="Gill Sans MT"/>
              </a:rPr>
              <a:t> et imminent.</a:t>
            </a:r>
            <a:br>
              <a:rPr lang="fr-FR" sz="1200">
                <a:effectLst/>
                <a:uFill>
                  <a:solidFill>
                    <a:srgbClr val="000000"/>
                  </a:solidFill>
                </a:uFill>
                <a:latin typeface="Gill Sans MT"/>
                <a:ea typeface="Gill Sans MT"/>
                <a:cs typeface="Gill Sans MT"/>
                <a:sym typeface="Gill Sans MT"/>
              </a:rPr>
            </a:br>
            <a:r>
              <a:rPr lang="fr-FR" sz="1200">
                <a:effectLst/>
                <a:uFill>
                  <a:solidFill>
                    <a:srgbClr val="000000"/>
                  </a:solidFill>
                </a:uFill>
                <a:latin typeface="Gill Sans MT"/>
                <a:ea typeface="Gill Sans MT"/>
                <a:cs typeface="Gill Sans MT"/>
                <a:sym typeface="Gill Sans MT"/>
              </a:rPr>
              <a:t>Il existe d’autres peurs qui ne </a:t>
            </a:r>
            <a:r>
              <a:rPr lang="fr-FR" sz="1200" err="1">
                <a:effectLst/>
                <a:uFill>
                  <a:solidFill>
                    <a:srgbClr val="000000"/>
                  </a:solidFill>
                </a:uFill>
                <a:latin typeface="Gill Sans MT"/>
                <a:ea typeface="Gill Sans MT"/>
                <a:cs typeface="Gill Sans MT"/>
                <a:sym typeface="Gill Sans MT"/>
              </a:rPr>
              <a:t>répondent</a:t>
            </a:r>
            <a:r>
              <a:rPr lang="fr-FR" sz="1200">
                <a:effectLst/>
                <a:uFill>
                  <a:solidFill>
                    <a:srgbClr val="000000"/>
                  </a:solidFill>
                </a:uFill>
                <a:latin typeface="Gill Sans MT"/>
                <a:ea typeface="Gill Sans MT"/>
                <a:cs typeface="Gill Sans MT"/>
                <a:sym typeface="Gill Sans MT"/>
              </a:rPr>
              <a:t> pas à un risque </a:t>
            </a:r>
            <a:r>
              <a:rPr lang="fr-FR" sz="1200" err="1">
                <a:effectLst/>
                <a:uFill>
                  <a:solidFill>
                    <a:srgbClr val="000000"/>
                  </a:solidFill>
                </a:uFill>
                <a:latin typeface="Gill Sans MT"/>
                <a:ea typeface="Gill Sans MT"/>
                <a:cs typeface="Gill Sans MT"/>
                <a:sym typeface="Gill Sans MT"/>
              </a:rPr>
              <a:t>réel</a:t>
            </a:r>
            <a:r>
              <a:rPr lang="fr-FR" sz="1200">
                <a:effectLst/>
                <a:uFill>
                  <a:solidFill>
                    <a:srgbClr val="000000"/>
                  </a:solidFill>
                </a:uFill>
                <a:latin typeface="Gill Sans MT"/>
                <a:ea typeface="Gill Sans MT"/>
                <a:cs typeface="Gill Sans MT"/>
                <a:sym typeface="Gill Sans MT"/>
              </a:rPr>
              <a:t> ou imminent, elles traduisent un </a:t>
            </a:r>
            <a:r>
              <a:rPr lang="fr-FR" sz="1200" err="1">
                <a:effectLst/>
                <a:uFill>
                  <a:solidFill>
                    <a:srgbClr val="000000"/>
                  </a:solidFill>
                </a:uFill>
                <a:latin typeface="Gill Sans MT"/>
                <a:ea typeface="Gill Sans MT"/>
                <a:cs typeface="Gill Sans MT"/>
                <a:sym typeface="Gill Sans MT"/>
              </a:rPr>
              <a:t>état</a:t>
            </a:r>
            <a:r>
              <a:rPr lang="fr-FR" sz="1200">
                <a:effectLst/>
                <a:uFill>
                  <a:solidFill>
                    <a:srgbClr val="000000"/>
                  </a:solidFill>
                </a:uFill>
                <a:latin typeface="Gill Sans MT"/>
                <a:ea typeface="Gill Sans MT"/>
                <a:cs typeface="Gill Sans MT"/>
                <a:sym typeface="Gill Sans MT"/>
              </a:rPr>
              <a:t> </a:t>
            </a:r>
            <a:r>
              <a:rPr lang="fr-FR" sz="1200" err="1">
                <a:effectLst/>
                <a:uFill>
                  <a:solidFill>
                    <a:srgbClr val="000000"/>
                  </a:solidFill>
                </a:uFill>
                <a:latin typeface="Gill Sans MT"/>
                <a:ea typeface="Gill Sans MT"/>
                <a:cs typeface="Gill Sans MT"/>
                <a:sym typeface="Gill Sans MT"/>
              </a:rPr>
              <a:t>caractérise</a:t>
            </a:r>
            <a:r>
              <a:rPr lang="fr-FR" sz="1200">
                <a:effectLst/>
                <a:uFill>
                  <a:solidFill>
                    <a:srgbClr val="000000"/>
                  </a:solidFill>
                </a:uFill>
                <a:latin typeface="Gill Sans MT"/>
                <a:ea typeface="Gill Sans MT"/>
                <a:cs typeface="Gill Sans MT"/>
                <a:sym typeface="Gill Sans MT"/>
              </a:rPr>
              <a:t>́ par l’</a:t>
            </a:r>
            <a:r>
              <a:rPr lang="fr-FR" sz="1200" err="1">
                <a:effectLst/>
                <a:uFill>
                  <a:solidFill>
                    <a:srgbClr val="000000"/>
                  </a:solidFill>
                </a:uFill>
                <a:latin typeface="Gill Sans MT"/>
                <a:ea typeface="Gill Sans MT"/>
                <a:cs typeface="Gill Sans MT"/>
                <a:sym typeface="Gill Sans MT"/>
              </a:rPr>
              <a:t>anxiéte</a:t>
            </a:r>
            <a:r>
              <a:rPr lang="fr-FR" sz="1200">
                <a:effectLst/>
                <a:uFill>
                  <a:solidFill>
                    <a:srgbClr val="000000"/>
                  </a:solidFill>
                </a:uFill>
                <a:latin typeface="Gill Sans MT"/>
                <a:ea typeface="Gill Sans MT"/>
                <a:cs typeface="Gill Sans MT"/>
                <a:sym typeface="Gill Sans MT"/>
              </a:rPr>
              <a:t>́, l’incertitude, la perte d’anticipation, l’</a:t>
            </a:r>
            <a:r>
              <a:rPr lang="fr-FR" sz="1200" err="1">
                <a:effectLst/>
                <a:uFill>
                  <a:solidFill>
                    <a:srgbClr val="000000"/>
                  </a:solidFill>
                </a:uFill>
                <a:latin typeface="Gill Sans MT"/>
                <a:ea typeface="Gill Sans MT"/>
                <a:cs typeface="Gill Sans MT"/>
                <a:sym typeface="Gill Sans MT"/>
              </a:rPr>
              <a:t>impulsivite</a:t>
            </a:r>
            <a:r>
              <a:rPr lang="fr-FR" sz="1200">
                <a:effectLst/>
                <a:uFill>
                  <a:solidFill>
                    <a:srgbClr val="000000"/>
                  </a:solidFill>
                </a:uFill>
                <a:latin typeface="Gill Sans MT"/>
                <a:ea typeface="Gill Sans MT"/>
                <a:cs typeface="Gill Sans MT"/>
                <a:sym typeface="Gill Sans MT"/>
              </a:rPr>
              <a:t>́... </a:t>
            </a:r>
            <a:endParaRPr lang="fr-FR"/>
          </a:p>
          <a:p>
            <a:pPr marL="0" marR="0" lvl="0" indent="0" defTabSz="457200" eaLnBrk="1" fontAlgn="auto" latinLnBrk="0" hangingPunct="1">
              <a:lnSpc>
                <a:spcPct val="100000"/>
              </a:lnSpc>
              <a:spcBef>
                <a:spcPts val="0"/>
              </a:spcBef>
              <a:spcAft>
                <a:spcPts val="0"/>
              </a:spcAft>
              <a:buClrTx/>
              <a:buSzTx/>
              <a:buFontTx/>
              <a:buNone/>
              <a:tabLst/>
              <a:defRPr/>
            </a:pPr>
            <a:r>
              <a:rPr lang="fr-FR"/>
              <a:t>3 – </a:t>
            </a:r>
            <a:r>
              <a:rPr lang="fr-FR" sz="1200">
                <a:effectLst/>
                <a:uFill>
                  <a:solidFill>
                    <a:srgbClr val="000000"/>
                  </a:solidFill>
                </a:uFill>
                <a:latin typeface="Gill Sans MT"/>
                <a:ea typeface="Gill Sans MT"/>
                <a:cs typeface="Gill Sans MT"/>
                <a:sym typeface="Gill Sans MT"/>
              </a:rPr>
              <a:t>une </a:t>
            </a:r>
            <a:r>
              <a:rPr lang="fr-FR" sz="1200" err="1">
                <a:effectLst/>
                <a:uFill>
                  <a:solidFill>
                    <a:srgbClr val="000000"/>
                  </a:solidFill>
                </a:uFill>
                <a:latin typeface="Gill Sans MT"/>
                <a:ea typeface="Gill Sans MT"/>
                <a:cs typeface="Gill Sans MT"/>
                <a:sym typeface="Gill Sans MT"/>
              </a:rPr>
              <a:t>définition</a:t>
            </a:r>
            <a:r>
              <a:rPr lang="fr-FR" sz="1200">
                <a:effectLst/>
                <a:uFill>
                  <a:solidFill>
                    <a:srgbClr val="000000"/>
                  </a:solidFill>
                </a:uFill>
                <a:latin typeface="Gill Sans MT"/>
                <a:ea typeface="Gill Sans MT"/>
                <a:cs typeface="Gill Sans MT"/>
                <a:sym typeface="Gill Sans MT"/>
              </a:rPr>
              <a:t>, son </a:t>
            </a:r>
            <a:r>
              <a:rPr lang="fr-FR" sz="1200" err="1">
                <a:effectLst/>
                <a:uFill>
                  <a:solidFill>
                    <a:srgbClr val="000000"/>
                  </a:solidFill>
                </a:uFill>
                <a:latin typeface="Gill Sans MT"/>
                <a:ea typeface="Gill Sans MT"/>
                <a:cs typeface="Gill Sans MT"/>
                <a:sym typeface="Gill Sans MT"/>
              </a:rPr>
              <a:t>utilite</a:t>
            </a:r>
            <a:r>
              <a:rPr lang="fr-FR" sz="1200">
                <a:effectLst/>
                <a:uFill>
                  <a:solidFill>
                    <a:srgbClr val="000000"/>
                  </a:solidFill>
                </a:uFill>
                <a:latin typeface="Gill Sans MT"/>
                <a:ea typeface="Gill Sans MT"/>
                <a:cs typeface="Gill Sans MT"/>
                <a:sym typeface="Gill Sans MT"/>
              </a:rPr>
              <a:t>́, les </a:t>
            </a:r>
            <a:r>
              <a:rPr lang="fr-FR" sz="1200" err="1">
                <a:effectLst/>
                <a:uFill>
                  <a:solidFill>
                    <a:srgbClr val="000000"/>
                  </a:solidFill>
                </a:uFill>
                <a:latin typeface="Gill Sans MT"/>
                <a:ea typeface="Gill Sans MT"/>
                <a:cs typeface="Gill Sans MT"/>
                <a:sym typeface="Gill Sans MT"/>
              </a:rPr>
              <a:t>symptômes</a:t>
            </a:r>
            <a:r>
              <a:rPr lang="fr-FR" sz="1200">
                <a:effectLst/>
                <a:uFill>
                  <a:solidFill>
                    <a:srgbClr val="000000"/>
                  </a:solidFill>
                </a:uFill>
                <a:latin typeface="Gill Sans MT"/>
                <a:ea typeface="Gill Sans MT"/>
                <a:cs typeface="Gill Sans MT"/>
                <a:sym typeface="Gill Sans MT"/>
              </a:rPr>
              <a:t>, les grandes causes, </a:t>
            </a:r>
            <a:endParaRPr lang="fr-FR"/>
          </a:p>
          <a:p>
            <a:r>
              <a:rPr lang="fr-FR"/>
              <a:t>4- A partir de vos exemples de situations rencontrées voir ce qui peut être évité et/ou les actions à mettre en place </a:t>
            </a:r>
            <a:r>
              <a:rPr lang="fr-FR" sz="1200" b="1">
                <a:effectLst/>
                <a:uFill>
                  <a:solidFill>
                    <a:srgbClr val="000000"/>
                  </a:solidFill>
                </a:uFill>
                <a:latin typeface="Gill Sans MT"/>
                <a:ea typeface="Gill Sans MT"/>
                <a:cs typeface="Gill Sans MT"/>
                <a:sym typeface="Gill Sans MT"/>
              </a:rPr>
              <a:t>Techniques </a:t>
            </a:r>
            <a:r>
              <a:rPr lang="fr-FR" sz="1200" b="1" err="1">
                <a:effectLst/>
                <a:uFill>
                  <a:solidFill>
                    <a:srgbClr val="000000"/>
                  </a:solidFill>
                </a:uFill>
                <a:latin typeface="Gill Sans MT"/>
                <a:ea typeface="Gill Sans MT"/>
                <a:cs typeface="Gill Sans MT"/>
                <a:sym typeface="Gill Sans MT"/>
              </a:rPr>
              <a:t>liées</a:t>
            </a:r>
            <a:r>
              <a:rPr lang="fr-FR" sz="1200" b="1">
                <a:effectLst/>
                <a:uFill>
                  <a:solidFill>
                    <a:srgbClr val="000000"/>
                  </a:solidFill>
                </a:uFill>
                <a:latin typeface="Gill Sans MT"/>
                <a:ea typeface="Gill Sans MT"/>
                <a:cs typeface="Gill Sans MT"/>
                <a:sym typeface="Gill Sans MT"/>
              </a:rPr>
              <a:t> à la gestion des </a:t>
            </a:r>
            <a:r>
              <a:rPr lang="fr-FR" sz="1200" b="1" err="1">
                <a:effectLst/>
                <a:uFill>
                  <a:solidFill>
                    <a:srgbClr val="000000"/>
                  </a:solidFill>
                </a:uFill>
                <a:latin typeface="Gill Sans MT"/>
                <a:ea typeface="Gill Sans MT"/>
                <a:cs typeface="Gill Sans MT"/>
                <a:sym typeface="Gill Sans MT"/>
              </a:rPr>
              <a:t>pensées</a:t>
            </a:r>
            <a:r>
              <a:rPr lang="fr-FR" sz="1200" b="0">
                <a:effectLst/>
                <a:uFill>
                  <a:solidFill>
                    <a:srgbClr val="000000"/>
                  </a:solidFill>
                </a:uFill>
                <a:latin typeface="Gill Sans MT"/>
                <a:ea typeface="Gill Sans MT"/>
                <a:cs typeface="Gill Sans MT"/>
                <a:sym typeface="Gill Sans MT"/>
              </a:rPr>
              <a:t>, des </a:t>
            </a:r>
            <a:r>
              <a:rPr lang="fr-FR" sz="1200" b="0" err="1">
                <a:effectLst/>
                <a:uFill>
                  <a:solidFill>
                    <a:srgbClr val="000000"/>
                  </a:solidFill>
                </a:uFill>
                <a:latin typeface="Gill Sans MT"/>
                <a:ea typeface="Gill Sans MT"/>
                <a:cs typeface="Gill Sans MT"/>
                <a:sym typeface="Gill Sans MT"/>
              </a:rPr>
              <a:t>émotions</a:t>
            </a:r>
            <a:r>
              <a:rPr lang="fr-FR" sz="1200" b="0">
                <a:effectLst/>
                <a:uFill>
                  <a:solidFill>
                    <a:srgbClr val="000000"/>
                  </a:solidFill>
                </a:uFill>
                <a:latin typeface="Gill Sans MT"/>
                <a:ea typeface="Gill Sans MT"/>
                <a:cs typeface="Gill Sans MT"/>
                <a:sym typeface="Gill Sans MT"/>
              </a:rPr>
              <a:t>, sensations, sentiment,  (Journal à colonnes ) / </a:t>
            </a:r>
            <a:r>
              <a:rPr lang="fr-FR" sz="1200" b="1">
                <a:effectLst/>
                <a:uFill>
                  <a:solidFill>
                    <a:srgbClr val="000000"/>
                  </a:solidFill>
                </a:uFill>
                <a:latin typeface="Gill Sans MT"/>
                <a:ea typeface="Gill Sans MT"/>
                <a:cs typeface="Gill Sans MT"/>
                <a:sym typeface="Gill Sans MT"/>
              </a:rPr>
              <a:t>techniques corporelles </a:t>
            </a:r>
            <a:r>
              <a:rPr lang="fr-FR" sz="1200" b="0">
                <a:effectLst/>
                <a:uFill>
                  <a:solidFill>
                    <a:srgbClr val="000000"/>
                  </a:solidFill>
                </a:uFill>
                <a:latin typeface="Gill Sans MT"/>
                <a:ea typeface="Gill Sans MT"/>
                <a:cs typeface="Gill Sans MT"/>
                <a:sym typeface="Gill Sans MT"/>
              </a:rPr>
              <a:t>(respiration, décrispation, cohérence cardiaque, relaxation, … /  </a:t>
            </a:r>
            <a:r>
              <a:rPr lang="fr-FR" sz="1200" b="1">
                <a:effectLst/>
                <a:uFill>
                  <a:solidFill>
                    <a:srgbClr val="000000"/>
                  </a:solidFill>
                </a:uFill>
                <a:latin typeface="Gill Sans MT"/>
                <a:ea typeface="Gill Sans MT"/>
                <a:cs typeface="Gill Sans MT"/>
                <a:sym typeface="Gill Sans MT"/>
              </a:rPr>
              <a:t>techniques psychologiques </a:t>
            </a:r>
            <a:r>
              <a:rPr lang="fr-FR" sz="1200" b="0">
                <a:effectLst/>
                <a:uFill>
                  <a:solidFill>
                    <a:srgbClr val="000000"/>
                  </a:solidFill>
                </a:uFill>
                <a:latin typeface="Gill Sans MT"/>
                <a:ea typeface="Gill Sans MT"/>
                <a:cs typeface="Gill Sans MT"/>
                <a:sym typeface="Gill Sans MT"/>
              </a:rPr>
              <a:t>se donner des permissions, avoir confiance en soi, identifier ses valeurs, apprendre à rationnaliser / </a:t>
            </a:r>
            <a:r>
              <a:rPr lang="fr-FR" sz="1200" b="1">
                <a:effectLst/>
                <a:uFill>
                  <a:solidFill>
                    <a:srgbClr val="000000"/>
                  </a:solidFill>
                </a:uFill>
                <a:latin typeface="Gill Sans MT"/>
                <a:ea typeface="Gill Sans MT"/>
                <a:cs typeface="Gill Sans MT"/>
                <a:sym typeface="Gill Sans MT"/>
              </a:rPr>
              <a:t>techniques comportementales </a:t>
            </a:r>
            <a:r>
              <a:rPr lang="fr-FR" sz="1200" b="0">
                <a:effectLst/>
                <a:uFill>
                  <a:solidFill>
                    <a:srgbClr val="000000"/>
                  </a:solidFill>
                </a:uFill>
                <a:latin typeface="Gill Sans MT"/>
                <a:ea typeface="Gill Sans MT"/>
                <a:cs typeface="Gill Sans MT"/>
                <a:sym typeface="Gill Sans MT"/>
              </a:rPr>
              <a:t>Sur la CNV revoir les éléments sur la communication Dire non, partager une valeur ou sur un problème, </a:t>
            </a:r>
            <a:br>
              <a:rPr lang="fr-FR" sz="1200" b="0">
                <a:effectLst/>
                <a:uFill>
                  <a:solidFill>
                    <a:srgbClr val="000000"/>
                  </a:solidFill>
                </a:uFill>
                <a:latin typeface="Gill Sans MT"/>
                <a:ea typeface="Gill Sans MT"/>
                <a:cs typeface="Gill Sans MT"/>
                <a:sym typeface="Gill Sans MT"/>
              </a:rPr>
            </a:br>
            <a:r>
              <a:rPr lang="fr-FR" sz="1200" b="0">
                <a:effectLst/>
                <a:uFill>
                  <a:solidFill>
                    <a:srgbClr val="000000"/>
                  </a:solidFill>
                </a:uFill>
                <a:latin typeface="Gill Sans MT"/>
                <a:ea typeface="Gill Sans MT"/>
                <a:cs typeface="Gill Sans MT"/>
                <a:sym typeface="Gill Sans MT"/>
              </a:rPr>
              <a:t>5 – savoir recevoir un message négatif, CNV, formuler une demande ou favoriser un changement, stopper le risque mimétique, centration client, faire avec ses messages contraignants</a:t>
            </a:r>
          </a:p>
          <a:p>
            <a:r>
              <a:rPr lang="fr-FR" sz="1200" b="0">
                <a:effectLst/>
                <a:uFill>
                  <a:solidFill>
                    <a:srgbClr val="000000"/>
                  </a:solidFill>
                </a:uFill>
                <a:latin typeface="Gill Sans MT"/>
                <a:ea typeface="Gill Sans MT"/>
                <a:cs typeface="Gill Sans MT"/>
                <a:sym typeface="Gill Sans MT"/>
              </a:rPr>
              <a:t>6 – repérer les signes précurseurs, compenser, neutraliser, changer soi même, soigner le terrain via les modérateurs de stress hygiène de vie, activités </a:t>
            </a:r>
            <a:r>
              <a:rPr lang="fr-FR" sz="1200" b="0" err="1">
                <a:effectLst/>
                <a:uFill>
                  <a:solidFill>
                    <a:srgbClr val="000000"/>
                  </a:solidFill>
                </a:uFill>
                <a:latin typeface="Gill Sans MT"/>
                <a:ea typeface="Gill Sans MT"/>
                <a:cs typeface="Gill Sans MT"/>
                <a:sym typeface="Gill Sans MT"/>
              </a:rPr>
              <a:t>physiques,gangner</a:t>
            </a:r>
            <a:r>
              <a:rPr lang="fr-FR" sz="1200" b="0">
                <a:effectLst/>
                <a:uFill>
                  <a:solidFill>
                    <a:srgbClr val="000000"/>
                  </a:solidFill>
                </a:uFill>
                <a:latin typeface="Gill Sans MT"/>
                <a:ea typeface="Gill Sans MT"/>
                <a:cs typeface="Gill Sans MT"/>
                <a:sym typeface="Gill Sans MT"/>
              </a:rPr>
              <a:t> en équilibre, s’</a:t>
            </a:r>
            <a:r>
              <a:rPr lang="fr-FR" sz="1200" b="0" err="1">
                <a:effectLst/>
                <a:uFill>
                  <a:solidFill>
                    <a:srgbClr val="000000"/>
                  </a:solidFill>
                </a:uFill>
                <a:latin typeface="Gill Sans MT"/>
                <a:ea typeface="Gill Sans MT"/>
                <a:cs typeface="Gill Sans MT"/>
                <a:sym typeface="Gill Sans MT"/>
              </a:rPr>
              <a:t>autocoacher</a:t>
            </a:r>
            <a:r>
              <a:rPr lang="fr-FR" sz="1200" b="0">
                <a:effectLst/>
                <a:uFill>
                  <a:solidFill>
                    <a:srgbClr val="000000"/>
                  </a:solidFill>
                </a:uFill>
                <a:latin typeface="Gill Sans MT"/>
                <a:ea typeface="Gill Sans MT"/>
                <a:cs typeface="Gill Sans MT"/>
                <a:sym typeface="Gill Sans MT"/>
              </a:rPr>
              <a:t>…</a:t>
            </a:r>
          </a:p>
          <a:p>
            <a:pPr marL="171450" marR="0" lvl="0" indent="-171450" defTabSz="457200" eaLnBrk="1" fontAlgn="auto" latinLnBrk="0" hangingPunct="1">
              <a:lnSpc>
                <a:spcPct val="100000"/>
              </a:lnSpc>
              <a:spcBef>
                <a:spcPts val="0"/>
              </a:spcBef>
              <a:spcAft>
                <a:spcPts val="0"/>
              </a:spcAft>
              <a:buClrTx/>
              <a:buSzTx/>
              <a:buFontTx/>
              <a:buChar char="-"/>
              <a:tabLst/>
              <a:defRPr/>
            </a:pPr>
            <a:endParaRPr lang="fr-FR"/>
          </a:p>
          <a:p>
            <a:pPr marL="0" marR="0" lvl="0" indent="0" defTabSz="457200" eaLnBrk="1" fontAlgn="auto" latinLnBrk="0" hangingPunct="1">
              <a:lnSpc>
                <a:spcPct val="100000"/>
              </a:lnSpc>
              <a:spcBef>
                <a:spcPts val="0"/>
              </a:spcBef>
              <a:spcAft>
                <a:spcPts val="0"/>
              </a:spcAft>
              <a:buClrTx/>
              <a:buSzTx/>
              <a:buFontTx/>
              <a:buNone/>
              <a:tabLst/>
              <a:defRPr/>
            </a:pPr>
            <a:br>
              <a:rPr lang="fr-FR" sz="1200" b="1">
                <a:effectLst/>
                <a:uFill>
                  <a:solidFill>
                    <a:srgbClr val="000000"/>
                  </a:solidFill>
                </a:uFill>
                <a:latin typeface="Gill Sans MT"/>
                <a:ea typeface="Gill Sans MT"/>
                <a:cs typeface="Gill Sans MT"/>
                <a:sym typeface="Gill Sans MT"/>
              </a:rPr>
            </a:br>
            <a:endParaRPr lang="fr-FR">
              <a:effectLst/>
            </a:endParaRPr>
          </a:p>
          <a:p>
            <a:pPr marL="0" marR="0" lvl="0" indent="0" defTabSz="457200" eaLnBrk="1" fontAlgn="auto" latinLnBrk="0" hangingPunct="1">
              <a:lnSpc>
                <a:spcPct val="100000"/>
              </a:lnSpc>
              <a:spcBef>
                <a:spcPts val="0"/>
              </a:spcBef>
              <a:spcAft>
                <a:spcPts val="0"/>
              </a:spcAft>
              <a:buClrTx/>
              <a:buSzTx/>
              <a:buFontTx/>
              <a:buNone/>
              <a:tabLst/>
              <a:defRPr/>
            </a:pPr>
            <a:r>
              <a:rPr lang="fr-FR" sz="1200" b="1">
                <a:effectLst/>
                <a:uFill>
                  <a:solidFill>
                    <a:srgbClr val="000000"/>
                  </a:solidFill>
                </a:uFill>
                <a:latin typeface="Gill Sans MT"/>
                <a:ea typeface="Gill Sans MT"/>
                <a:cs typeface="Gill Sans MT"/>
                <a:sym typeface="Gill Sans MT"/>
              </a:rPr>
              <a:t> </a:t>
            </a:r>
            <a:endParaRPr lang="fr-FR"/>
          </a:p>
          <a:p>
            <a:endParaRPr lang="fr-FR"/>
          </a:p>
        </p:txBody>
      </p:sp>
    </p:spTree>
    <p:extLst>
      <p:ext uri="{BB962C8B-B14F-4D97-AF65-F5344CB8AC3E}">
        <p14:creationId xmlns:p14="http://schemas.microsoft.com/office/powerpoint/2010/main" val="1054884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Hans Selye : médecin québécois et pionnier des études sur le stress</a:t>
            </a:r>
          </a:p>
          <a:p>
            <a:r>
              <a:rPr lang="fr-FR"/>
              <a:t>L'un des premiers chercheurs à s'intéresser au </a:t>
            </a:r>
            <a:r>
              <a:rPr lang="fr-FR" sz="1200" u="none" strike="noStrike">
                <a:effectLst/>
                <a:uFill>
                  <a:solidFill>
                    <a:srgbClr val="000000"/>
                  </a:solidFill>
                </a:uFill>
                <a:latin typeface="Gill Sans MT"/>
                <a:ea typeface="Gill Sans MT"/>
                <a:cs typeface="Gill Sans MT"/>
                <a:sym typeface="Gill Sans MT"/>
                <a:hlinkClick r:id="rId3" tooltip="Stress"/>
              </a:rPr>
              <a:t>stress</a:t>
            </a:r>
            <a:r>
              <a:rPr lang="fr-FR"/>
              <a:t>, il en fera l'objet d'étude de l'ensemble de sa carrière scientifique. Il a défini le stress comme étant « l'ensemble des moyens physiologiques et psychologiques mis en œuvre par une personne pour s'adapter à un événement donné »</a:t>
            </a:r>
            <a:r>
              <a:rPr lang="fr-FR" sz="1200" b="0" i="0" u="none" strike="noStrike">
                <a:effectLst/>
                <a:uFill>
                  <a:solidFill>
                    <a:srgbClr val="000000"/>
                  </a:solidFill>
                </a:uFill>
                <a:latin typeface="Gill Sans MT"/>
                <a:ea typeface="Gill Sans MT"/>
                <a:cs typeface="Gill Sans MT"/>
                <a:sym typeface="Gill Sans MT"/>
              </a:rPr>
              <a:t> Il explique que « le changement brutal survenant dans les habitudes d'une personne, jusque-là bien équilibrée, est susceptible de déclencher un bouleversement dans sa structure psychique et même somatique » C'est dans ce contexte qu'il développe sa théorie du syndrome général d'adaptation.</a:t>
            </a:r>
            <a:endParaRPr lang="fr-FR"/>
          </a:p>
        </p:txBody>
      </p:sp>
    </p:spTree>
    <p:extLst>
      <p:ext uri="{BB962C8B-B14F-4D97-AF65-F5344CB8AC3E}">
        <p14:creationId xmlns:p14="http://schemas.microsoft.com/office/powerpoint/2010/main" val="1640759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defTabSz="457200" eaLnBrk="1" fontAlgn="auto" latinLnBrk="0" hangingPunct="1">
              <a:lnSpc>
                <a:spcPct val="100000"/>
              </a:lnSpc>
              <a:spcBef>
                <a:spcPts val="0"/>
              </a:spcBef>
              <a:spcAft>
                <a:spcPts val="0"/>
              </a:spcAft>
              <a:buClrTx/>
              <a:buSzTx/>
              <a:buFontTx/>
              <a:buNone/>
              <a:tabLst/>
              <a:defRPr/>
            </a:pPr>
            <a:r>
              <a:rPr lang="fr-FR"/>
              <a:t>Le mouvement de la vie en soi ; la vie c’est donc le mouvement (Que dire des enfants !).</a:t>
            </a:r>
          </a:p>
          <a:p>
            <a:endParaRPr lang="fr-FR"/>
          </a:p>
        </p:txBody>
      </p:sp>
    </p:spTree>
    <p:extLst>
      <p:ext uri="{BB962C8B-B14F-4D97-AF65-F5344CB8AC3E}">
        <p14:creationId xmlns:p14="http://schemas.microsoft.com/office/powerpoint/2010/main" val="3619712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Cette </a:t>
            </a:r>
            <a:r>
              <a:rPr lang="fr-FR" b="1"/>
              <a:t>réaction d’adaptation</a:t>
            </a:r>
            <a:r>
              <a:rPr lang="fr-FR"/>
              <a:t> de l’organisme à son environnement est </a:t>
            </a:r>
            <a:r>
              <a:rPr lang="fr-FR" b="1"/>
              <a:t>propre à chaque individu</a:t>
            </a:r>
            <a:r>
              <a:rPr lang="fr-FR"/>
              <a:t>. En effet, elle survient lors d’une situation importante pour la personne, et l’importance qui y est donnée par chacun peut être différente, tout comme la réponse émotionnelle qui en découle.</a:t>
            </a:r>
          </a:p>
          <a:p>
            <a:r>
              <a:rPr lang="fr-FR"/>
              <a:t>Elle nous aide à savoir si l’expérience que l’on vit est </a:t>
            </a:r>
            <a:r>
              <a:rPr lang="fr-FR" b="1"/>
              <a:t>agréable ou désagréable, sécure ou dangereuse</a:t>
            </a:r>
            <a:r>
              <a:rPr lang="fr-FR"/>
              <a:t>, pour s’orienter dans nos comportements et nos choix immédiats ; c’est donc une réaction naturelle et utile face à une situation inattendue (ex : la peur qui pousse à fuir le danger, la tristesse qui permet de vivre une séparation, la joie pour savourer chaque instant de la vie…). L’émotion a ainsi une </a:t>
            </a:r>
            <a:r>
              <a:rPr lang="fr-FR" b="1"/>
              <a:t>double fonction biologique : réguler l’état interne de l’organisme et produire une réaction adaptée à la situation</a:t>
            </a:r>
            <a:r>
              <a:rPr lang="fr-FR"/>
              <a:t>.</a:t>
            </a:r>
          </a:p>
          <a:p>
            <a:r>
              <a:rPr lang="fr-FR"/>
              <a:t>Chaque émotion joue un rôle essentiel dans notre vie et demande à </a:t>
            </a:r>
            <a:r>
              <a:rPr lang="fr-FR" b="1"/>
              <a:t>être accueillie et écoutée</a:t>
            </a:r>
            <a:r>
              <a:rPr lang="fr-FR"/>
              <a:t>, qu’elle soit agréable ou non, pour nous éclairer dans notre jugement et nous guider dans nos actions.</a:t>
            </a:r>
          </a:p>
          <a:p>
            <a:endParaRPr lang="fr-FR"/>
          </a:p>
        </p:txBody>
      </p:sp>
    </p:spTree>
    <p:extLst>
      <p:ext uri="{BB962C8B-B14F-4D97-AF65-F5344CB8AC3E}">
        <p14:creationId xmlns:p14="http://schemas.microsoft.com/office/powerpoint/2010/main" val="27251210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 à la fois </a:t>
            </a:r>
            <a:r>
              <a:rPr lang="fr-FR" b="1"/>
              <a:t>une sensation et une construction mentale</a:t>
            </a:r>
            <a:r>
              <a:rPr lang="fr-FR"/>
              <a:t> (processus non-conscient)</a:t>
            </a:r>
          </a:p>
          <a:p>
            <a:r>
              <a:rPr lang="fr-FR" b="1"/>
              <a:t>• brèves et passagères</a:t>
            </a:r>
            <a:r>
              <a:rPr lang="fr-FR"/>
              <a:t> car elles apparaissent soudainement et disparaissent très vite ; elles durent en générale de quelques secondes à quelques minutes</a:t>
            </a:r>
          </a:p>
          <a:p>
            <a:r>
              <a:rPr lang="fr-FR"/>
              <a:t>• d’</a:t>
            </a:r>
            <a:r>
              <a:rPr lang="fr-FR" b="1"/>
              <a:t>intensité variable </a:t>
            </a:r>
            <a:r>
              <a:rPr lang="fr-FR"/>
              <a:t>et peuvent survenir </a:t>
            </a:r>
            <a:r>
              <a:rPr lang="fr-FR" b="1"/>
              <a:t>à tout moment </a:t>
            </a:r>
            <a:r>
              <a:rPr lang="fr-FR"/>
              <a:t>et ce, plusieurs fois par jour</a:t>
            </a:r>
          </a:p>
          <a:p>
            <a:r>
              <a:rPr lang="fr-FR" b="1"/>
              <a:t>• subjectives</a:t>
            </a:r>
            <a:r>
              <a:rPr lang="fr-FR"/>
              <a:t> et une</a:t>
            </a:r>
            <a:r>
              <a:rPr lang="fr-FR" b="1"/>
              <a:t> interprétation personnelle de la réalité</a:t>
            </a:r>
            <a:r>
              <a:rPr lang="fr-FR"/>
              <a:t> (consciente ou intuitive), ce qui explique notamment pourquoi un même évènement peut déclencher des émotions différentes chez plusieurs personnes, ou chez un même individu selon le contexte</a:t>
            </a:r>
          </a:p>
          <a:p>
            <a:r>
              <a:rPr lang="fr-FR" b="1"/>
              <a:t>• perceptibles, observables et universelles</a:t>
            </a:r>
            <a:r>
              <a:rPr lang="fr-FR"/>
              <a:t> car, après une manifestation interne, elles génèrent une manifestation extérieure qui se voit à travers nos expressions et nos gestes (ex : expressions du visage, ton de la voix, augmentation de la fréquence cardiaque et du rythme respiratoire…)</a:t>
            </a:r>
          </a:p>
          <a:p>
            <a:r>
              <a:rPr lang="fr-FR" b="1"/>
              <a:t>• une fonction de survie et de protection</a:t>
            </a:r>
            <a:r>
              <a:rPr lang="fr-FR"/>
              <a:t> car elles entraînent une impulsion à agir et sont nécessaire à la vie et à la survie</a:t>
            </a:r>
          </a:p>
          <a:p>
            <a:r>
              <a:rPr lang="fr-FR"/>
              <a:t>• un axe majeur de </a:t>
            </a:r>
            <a:r>
              <a:rPr lang="fr-FR" b="1"/>
              <a:t>communication</a:t>
            </a:r>
            <a:r>
              <a:rPr lang="fr-FR"/>
              <a:t> nous rendant plus facile </a:t>
            </a:r>
            <a:r>
              <a:rPr lang="fr-FR" b="1"/>
              <a:t>les relations avec les autres</a:t>
            </a:r>
            <a:endParaRPr lang="fr-FR"/>
          </a:p>
          <a:p>
            <a:r>
              <a:rPr lang="fr-FR"/>
              <a:t>• Les émotions sont donc un </a:t>
            </a:r>
            <a:r>
              <a:rPr lang="fr-FR" b="1"/>
              <a:t>facteur déterminant du comportement de chacun </a:t>
            </a:r>
            <a:r>
              <a:rPr lang="fr-FR"/>
              <a:t>et elles nous aident à </a:t>
            </a:r>
            <a:r>
              <a:rPr lang="fr-FR" b="1"/>
              <a:t>faire des choix au quotidien</a:t>
            </a:r>
            <a:r>
              <a:rPr lang="fr-FR"/>
              <a:t>.</a:t>
            </a:r>
          </a:p>
          <a:p>
            <a:endParaRPr lang="fr-FR"/>
          </a:p>
        </p:txBody>
      </p:sp>
    </p:spTree>
    <p:extLst>
      <p:ext uri="{BB962C8B-B14F-4D97-AF65-F5344CB8AC3E}">
        <p14:creationId xmlns:p14="http://schemas.microsoft.com/office/powerpoint/2010/main" val="2423931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u="none" strike="noStrike" dirty="0">
                <a:solidFill>
                  <a:srgbClr val="025197"/>
                </a:solidFill>
                <a:effectLst/>
                <a:latin typeface="Arial" panose="020B0604020202020204" pitchFamily="34" charset="0"/>
              </a:rPr>
              <a:t>• Une caractéristique essentielle de l’</a:t>
            </a:r>
            <a:r>
              <a:rPr lang="fr-FR" sz="1200" b="1" i="0" u="none" strike="noStrike" dirty="0">
                <a:solidFill>
                  <a:srgbClr val="025197"/>
                </a:solidFill>
                <a:effectLst/>
                <a:latin typeface="Arial" panose="020B0604020202020204" pitchFamily="34" charset="0"/>
              </a:rPr>
              <a:t>empathie</a:t>
            </a:r>
            <a:r>
              <a:rPr lang="fr-FR" sz="1200" b="0" i="0" u="none" strike="noStrike" dirty="0">
                <a:solidFill>
                  <a:srgbClr val="025197"/>
                </a:solidFill>
                <a:effectLst/>
                <a:latin typeface="Arial" panose="020B0604020202020204" pitchFamily="34" charset="0"/>
              </a:rPr>
              <a:t> est d’entrer en </a:t>
            </a:r>
            <a:r>
              <a:rPr lang="fr-FR" sz="1200" b="1" i="0" u="none" strike="noStrike" dirty="0">
                <a:solidFill>
                  <a:srgbClr val="025197"/>
                </a:solidFill>
                <a:effectLst/>
                <a:latin typeface="Arial" panose="020B0604020202020204" pitchFamily="34" charset="0"/>
              </a:rPr>
              <a:t>résonance affective</a:t>
            </a:r>
            <a:r>
              <a:rPr lang="fr-FR" sz="1200" b="0" i="0" u="none" strike="noStrike" dirty="0">
                <a:solidFill>
                  <a:srgbClr val="025197"/>
                </a:solidFill>
                <a:effectLst/>
                <a:latin typeface="Arial" panose="020B0604020202020204" pitchFamily="34" charset="0"/>
              </a:rPr>
              <a:t> avec l’autre tout en faisant clairement la distinction entre soi et lui : je sais que mon ressenti vient de l'autre et je ne confonds pas mes sentiments avec les siens.</a:t>
            </a:r>
          </a:p>
          <a:p>
            <a:pPr marL="0" marR="0" lvl="0" indent="0" algn="l" defTabSz="457200" eaLnBrk="1" fontAlgn="auto" latinLnBrk="0" hangingPunct="1">
              <a:lnSpc>
                <a:spcPct val="100000"/>
              </a:lnSpc>
              <a:spcBef>
                <a:spcPts val="0"/>
              </a:spcBef>
              <a:spcAft>
                <a:spcPts val="0"/>
              </a:spcAft>
              <a:buClrTx/>
              <a:buSzTx/>
              <a:buFontTx/>
              <a:buNone/>
              <a:tabLst/>
              <a:defRPr/>
            </a:pPr>
            <a:r>
              <a:rPr lang="fr-FR" sz="1200" b="0" i="0" u="none" strike="noStrike" dirty="0">
                <a:solidFill>
                  <a:srgbClr val="025197"/>
                </a:solidFill>
                <a:effectLst/>
                <a:latin typeface="Arial" panose="020B0604020202020204" pitchFamily="34" charset="0"/>
              </a:rPr>
              <a:t>• Les personnes qui ont du mal à distinguer clairement leurs émotions de celles d’autrui peuvent aisément être submergées par la </a:t>
            </a:r>
            <a:r>
              <a:rPr lang="fr-FR" sz="1200" b="1" i="0" u="none" strike="noStrike" dirty="0">
                <a:solidFill>
                  <a:srgbClr val="025197"/>
                </a:solidFill>
                <a:effectLst/>
                <a:latin typeface="Arial" panose="020B0604020202020204" pitchFamily="34" charset="0"/>
              </a:rPr>
              <a:t>contagion émotionnelle</a:t>
            </a:r>
            <a:r>
              <a:rPr lang="fr-FR" sz="1200" b="0" i="0" u="none" strike="noStrike" dirty="0">
                <a:solidFill>
                  <a:srgbClr val="025197"/>
                </a:solidFill>
                <a:effectLst/>
                <a:latin typeface="Arial" panose="020B0604020202020204" pitchFamily="34" charset="0"/>
              </a:rPr>
              <a:t> et de ce fait n’accèdent pas à l’empathie. Dans la contagion émotionnelle, je ressens automatiquement l'émotion de l'autre sans savoir que c'est lui qui la provoque ni être vraiment conscient de ce qui m’arrive.</a:t>
            </a:r>
          </a:p>
          <a:p>
            <a:pPr marL="0" marR="0" lvl="0" indent="0" algn="l" defTabSz="457200" eaLnBrk="1" fontAlgn="auto" latinLnBrk="0" hangingPunct="1">
              <a:lnSpc>
                <a:spcPct val="100000"/>
              </a:lnSpc>
              <a:spcBef>
                <a:spcPts val="0"/>
              </a:spcBef>
              <a:spcAft>
                <a:spcPts val="0"/>
              </a:spcAft>
              <a:buClrTx/>
              <a:buSzTx/>
              <a:buFontTx/>
              <a:buNone/>
              <a:tabLst/>
              <a:defRPr/>
            </a:pPr>
            <a:r>
              <a:rPr lang="fr-FR" sz="1200" b="0" i="0" u="none" strike="noStrike" dirty="0">
                <a:solidFill>
                  <a:srgbClr val="025197"/>
                </a:solidFill>
                <a:effectLst/>
                <a:latin typeface="Arial" panose="020B0604020202020204" pitchFamily="34" charset="0"/>
              </a:rPr>
              <a:t>• </a:t>
            </a:r>
            <a:r>
              <a:rPr lang="fr-FR" sz="1200" b="1" i="0" u="none" strike="noStrike" dirty="0">
                <a:solidFill>
                  <a:srgbClr val="025197"/>
                </a:solidFill>
                <a:effectLst/>
                <a:latin typeface="Arial" panose="020B0604020202020204" pitchFamily="34" charset="0"/>
              </a:rPr>
              <a:t>L’altruisme</a:t>
            </a:r>
            <a:r>
              <a:rPr lang="fr-FR" b="0" i="0" u="none" strike="noStrike" dirty="0">
                <a:solidFill>
                  <a:srgbClr val="025197"/>
                </a:solidFill>
                <a:effectLst/>
                <a:latin typeface="Roboto" panose="020F0502020204030204" pitchFamily="34" charset="0"/>
              </a:rPr>
              <a:t> </a:t>
            </a:r>
            <a:r>
              <a:rPr lang="fr-FR" sz="1200" b="0" i="0" u="none" strike="noStrike" dirty="0">
                <a:solidFill>
                  <a:srgbClr val="025197"/>
                </a:solidFill>
                <a:effectLst/>
                <a:latin typeface="Arial" panose="020B0604020202020204" pitchFamily="34" charset="0"/>
              </a:rPr>
              <a:t>découle de l’empathie, mais il ne doit pas être confondu avec</a:t>
            </a:r>
            <a:r>
              <a:rPr lang="fr-FR" b="0" i="0" u="none" strike="noStrike" dirty="0">
                <a:solidFill>
                  <a:srgbClr val="424242"/>
                </a:solidFill>
                <a:effectLst/>
                <a:latin typeface="Roboto" panose="020F0502020204030204" pitchFamily="34" charset="0"/>
              </a:rPr>
              <a:t> </a:t>
            </a:r>
            <a:r>
              <a:rPr lang="fr-FR" sz="1200" b="0" i="0" u="none" strike="noStrike" dirty="0">
                <a:solidFill>
                  <a:srgbClr val="025197"/>
                </a:solidFill>
                <a:effectLst/>
                <a:latin typeface="Arial" panose="020B0604020202020204" pitchFamily="34" charset="0"/>
              </a:rPr>
              <a:t>elle. Il s’agit d’un ensemble de comportements que l'on va mettre en place pour soulager autrui de sa souffrance. On peut éprouver une grande empathie pour quelqu'un, mais ne pas agir pour le soulager.</a:t>
            </a:r>
            <a:endParaRPr lang="fr-FR" b="0" i="0" u="none" strike="noStrike" dirty="0">
              <a:solidFill>
                <a:srgbClr val="424242"/>
              </a:solidFill>
              <a:effectLst/>
              <a:latin typeface="Roboto" panose="020F0502020204030204" pitchFamily="34" charset="0"/>
            </a:endParaRPr>
          </a:p>
          <a:p>
            <a:pPr marL="0" marR="0" lvl="0" indent="0" algn="l" defTabSz="457200" eaLnBrk="1" fontAlgn="auto" latinLnBrk="0" hangingPunct="1">
              <a:lnSpc>
                <a:spcPct val="100000"/>
              </a:lnSpc>
              <a:spcBef>
                <a:spcPts val="0"/>
              </a:spcBef>
              <a:spcAft>
                <a:spcPts val="0"/>
              </a:spcAft>
              <a:buClrTx/>
              <a:buSzTx/>
              <a:buFontTx/>
              <a:buNone/>
              <a:tabLst/>
              <a:defRPr/>
            </a:pPr>
            <a:endParaRPr lang="fr-FR" b="0" i="0" u="none" strike="noStrike" dirty="0">
              <a:solidFill>
                <a:srgbClr val="424242"/>
              </a:solidFill>
              <a:effectLst/>
              <a:latin typeface="Roboto" panose="020F0502020204030204" pitchFamily="34" charset="0"/>
            </a:endParaRPr>
          </a:p>
          <a:p>
            <a:endParaRPr lang="fr-FR" dirty="0"/>
          </a:p>
        </p:txBody>
      </p:sp>
    </p:spTree>
    <p:extLst>
      <p:ext uri="{BB962C8B-B14F-4D97-AF65-F5344CB8AC3E}">
        <p14:creationId xmlns:p14="http://schemas.microsoft.com/office/powerpoint/2010/main" val="23494567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defTabSz="457200" eaLnBrk="1" fontAlgn="auto" latinLnBrk="0" hangingPunct="1">
              <a:lnSpc>
                <a:spcPct val="100000"/>
              </a:lnSpc>
              <a:spcBef>
                <a:spcPts val="0"/>
              </a:spcBef>
              <a:spcAft>
                <a:spcPts val="0"/>
              </a:spcAft>
              <a:buClrTx/>
              <a:buSzTx/>
              <a:buFontTx/>
              <a:buNone/>
              <a:tabLst/>
              <a:defRPr/>
            </a:pPr>
            <a:r>
              <a:rPr lang="fr-FR" dirty="0"/>
              <a:t>L’intelligence émotionnelle est définie comme une « Habileté à percevoir et à exprimer les émotions, à les intégrer pour faciliter la pensée, à comprendre et à raisonner avec les émotions, ainsi qu’à réguler les émotions chez soi et chez les autres. » (Mayer et </a:t>
            </a:r>
            <a:r>
              <a:rPr lang="fr-FR" dirty="0" err="1"/>
              <a:t>Salovey</a:t>
            </a:r>
            <a:r>
              <a:rPr lang="fr-FR" dirty="0"/>
              <a:t>, psychologues américains, 1997)</a:t>
            </a:r>
          </a:p>
          <a:p>
            <a:endParaRPr lang="fr-FR" dirty="0"/>
          </a:p>
          <a:p>
            <a:r>
              <a:rPr lang="fr-FR" dirty="0"/>
              <a:t>En effet, le développement émotionnel permet de </a:t>
            </a:r>
            <a:r>
              <a:rPr lang="fr-FR" b="1" dirty="0"/>
              <a:t>communiquer, de partager et d’agir avec autrui</a:t>
            </a:r>
            <a:r>
              <a:rPr lang="fr-FR" dirty="0"/>
              <a:t> afin de </a:t>
            </a:r>
            <a:r>
              <a:rPr lang="fr-FR" b="1" dirty="0"/>
              <a:t>réagir avec justesse</a:t>
            </a:r>
            <a:r>
              <a:rPr lang="fr-FR" dirty="0"/>
              <a:t> et d’</a:t>
            </a:r>
            <a:r>
              <a:rPr lang="fr-FR" b="1" dirty="0"/>
              <a:t>établir des relations sécurisées</a:t>
            </a:r>
            <a:r>
              <a:rPr lang="fr-FR" dirty="0"/>
              <a:t>. </a:t>
            </a:r>
          </a:p>
        </p:txBody>
      </p:sp>
    </p:spTree>
    <p:extLst>
      <p:ext uri="{BB962C8B-B14F-4D97-AF65-F5344CB8AC3E}">
        <p14:creationId xmlns:p14="http://schemas.microsoft.com/office/powerpoint/2010/main" val="37948517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defTabSz="457200" eaLnBrk="1" fontAlgn="auto" latinLnBrk="0" hangingPunct="1">
              <a:lnSpc>
                <a:spcPct val="100000"/>
              </a:lnSpc>
              <a:spcBef>
                <a:spcPts val="0"/>
              </a:spcBef>
              <a:spcAft>
                <a:spcPts val="0"/>
              </a:spcAft>
              <a:buClrTx/>
              <a:buSzTx/>
              <a:buFontTx/>
              <a:buNone/>
              <a:tabLst/>
              <a:defRPr/>
            </a:pPr>
            <a:r>
              <a:rPr lang="fr-FR">
                <a:effectLst/>
                <a:latin typeface="verdana" panose="020B0604030504040204" pitchFamily="34" charset="0"/>
              </a:rPr>
              <a:t>• La première, la conscience de soi, est la capacité à comprendre ses émotions, à reconnaître leur influence à les utiliser pour guider nos décisions.</a:t>
            </a:r>
          </a:p>
          <a:p>
            <a:pPr marL="0" marR="0" lvl="0" indent="0" defTabSz="457200" eaLnBrk="1" fontAlgn="auto" latinLnBrk="0" hangingPunct="1">
              <a:lnSpc>
                <a:spcPct val="100000"/>
              </a:lnSpc>
              <a:spcBef>
                <a:spcPts val="0"/>
              </a:spcBef>
              <a:spcAft>
                <a:spcPts val="0"/>
              </a:spcAft>
              <a:buClrTx/>
              <a:buSzTx/>
              <a:buFontTx/>
              <a:buNone/>
              <a:tabLst/>
              <a:defRPr/>
            </a:pPr>
            <a:r>
              <a:rPr lang="fr-FR">
                <a:effectLst/>
                <a:latin typeface="verdana" panose="020B0604030504040204" pitchFamily="34" charset="0"/>
              </a:rPr>
              <a:t>• La deuxième, la gestion de soi, consiste à maîtriser ses émotions et impulsions et à s’adapter à l’évolution de la situation.</a:t>
            </a:r>
          </a:p>
          <a:p>
            <a:pPr marL="0" marR="0" lvl="0" indent="0" defTabSz="457200" eaLnBrk="1" fontAlgn="auto" latinLnBrk="0" hangingPunct="1">
              <a:lnSpc>
                <a:spcPct val="100000"/>
              </a:lnSpc>
              <a:spcBef>
                <a:spcPts val="0"/>
              </a:spcBef>
              <a:spcAft>
                <a:spcPts val="0"/>
              </a:spcAft>
              <a:buClrTx/>
              <a:buSzTx/>
              <a:buFontTx/>
              <a:buNone/>
              <a:tabLst/>
              <a:defRPr/>
            </a:pPr>
            <a:r>
              <a:rPr lang="fr-FR">
                <a:effectLst/>
                <a:latin typeface="verdana" panose="020B0604030504040204" pitchFamily="34" charset="0"/>
              </a:rPr>
              <a:t>• La troisième, l'intelligence interpersonnelle, englobe la capacité à détecter et à comprendre les émotions d’autrui et à y réagir.</a:t>
            </a:r>
          </a:p>
          <a:p>
            <a:pPr marL="0" marR="0" lvl="0" indent="0" defTabSz="457200" eaLnBrk="1" fontAlgn="auto" latinLnBrk="0" hangingPunct="1">
              <a:lnSpc>
                <a:spcPct val="100000"/>
              </a:lnSpc>
              <a:spcBef>
                <a:spcPts val="0"/>
              </a:spcBef>
              <a:spcAft>
                <a:spcPts val="0"/>
              </a:spcAft>
              <a:buClrTx/>
              <a:buSzTx/>
              <a:buFontTx/>
              <a:buNone/>
              <a:tabLst/>
              <a:defRPr/>
            </a:pPr>
            <a:r>
              <a:rPr lang="fr-FR">
                <a:effectLst/>
                <a:latin typeface="verdana" panose="020B0604030504040204" pitchFamily="34" charset="0"/>
              </a:rPr>
              <a:t>• Enfin, la gestion des relations, correspond à la capacité à inspirer et à influencer les autres tout en favorisant leur développement et à gérer les conflits (Goleman, 1998).</a:t>
            </a:r>
            <a:endParaRPr lang="fr-FR"/>
          </a:p>
        </p:txBody>
      </p:sp>
    </p:spTree>
    <p:extLst>
      <p:ext uri="{BB962C8B-B14F-4D97-AF65-F5344CB8AC3E}">
        <p14:creationId xmlns:p14="http://schemas.microsoft.com/office/powerpoint/2010/main" val="29044249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Espace réservé de l'image des diapositives 1">
            <a:extLst>
              <a:ext uri="{FF2B5EF4-FFF2-40B4-BE49-F238E27FC236}">
                <a16:creationId xmlns:a16="http://schemas.microsoft.com/office/drawing/2014/main" id="{AD644D2E-9F87-861D-0DB4-EFAE270328E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4" name="Espace réservé des commentaires 2">
            <a:extLst>
              <a:ext uri="{FF2B5EF4-FFF2-40B4-BE49-F238E27FC236}">
                <a16:creationId xmlns:a16="http://schemas.microsoft.com/office/drawing/2014/main" id="{F5A6F3B7-8CD1-3C23-1967-22DCCA730FE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fr-FR" altLang="fr-FR">
                <a:ea typeface="ＭＳ Ｐゴシック" panose="020B0600070205080204" pitchFamily="34" charset="-128"/>
              </a:rPr>
              <a:t>Tache = Exigences Quantitatives, Qualitatives, Monotonie, Pression du temps </a:t>
            </a:r>
          </a:p>
          <a:p>
            <a:pPr eaLnBrk="1" hangingPunct="1">
              <a:spcBef>
                <a:spcPct val="0"/>
              </a:spcBef>
            </a:pPr>
            <a:r>
              <a:rPr lang="fr-FR" altLang="fr-FR">
                <a:ea typeface="ＭＳ Ｐゴシック" panose="020B0600070205080204" pitchFamily="34" charset="-128"/>
              </a:rPr>
              <a:t>Organisation = Définition floue, Manque de ressources, Abs de communication inadaptation des horaires aux rythmes bio à la vie sociale et familiale, Mode d’organisation en flux tendu, …</a:t>
            </a:r>
          </a:p>
          <a:p>
            <a:pPr eaLnBrk="1" hangingPunct="1">
              <a:spcBef>
                <a:spcPct val="0"/>
              </a:spcBef>
            </a:pPr>
            <a:r>
              <a:rPr lang="fr-FR" altLang="fr-FR">
                <a:ea typeface="ＭＳ Ｐゴシック" panose="020B0600070205080204" pitchFamily="34" charset="-128"/>
              </a:rPr>
              <a:t>Relations Sociales = Manque de soutien collègue, hiérarchie, Management peu participatif, Faible reconnaissance, Pas d’intégration des nouveaux </a:t>
            </a:r>
          </a:p>
          <a:p>
            <a:pPr eaLnBrk="1" hangingPunct="1">
              <a:spcBef>
                <a:spcPct val="0"/>
              </a:spcBef>
            </a:pPr>
            <a:r>
              <a:rPr lang="fr-FR" altLang="fr-FR">
                <a:ea typeface="ＭＳ Ｐゴシック" panose="020B0600070205080204" pitchFamily="34" charset="-128"/>
              </a:rPr>
              <a:t>Environnement physique =  nuisances/ mauvaises conception</a:t>
            </a:r>
          </a:p>
          <a:p>
            <a:pPr eaLnBrk="1" hangingPunct="1">
              <a:spcBef>
                <a:spcPct val="0"/>
              </a:spcBef>
            </a:pPr>
            <a:r>
              <a:rPr lang="fr-FR" altLang="fr-FR">
                <a:ea typeface="ＭＳ Ｐゴシック" panose="020B0600070205080204" pitchFamily="34" charset="-128"/>
              </a:rPr>
              <a:t>Environnement socio-éco : surenchère/ mauvaise santé économique</a:t>
            </a:r>
          </a:p>
        </p:txBody>
      </p:sp>
      <p:sp>
        <p:nvSpPr>
          <p:cNvPr id="33795" name="Espace réservé du numéro de diapositive 3">
            <a:extLst>
              <a:ext uri="{FF2B5EF4-FFF2-40B4-BE49-F238E27FC236}">
                <a16:creationId xmlns:a16="http://schemas.microsoft.com/office/drawing/2014/main" id="{6072E4E7-8E2F-B59D-2BBF-414619F53DB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37931725" indent="-374745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91F2F807-29C4-4248-9443-9EBD25547DA9}" type="slidenum">
              <a:rPr lang="fr-FR" altLang="fr-FR"/>
              <a:pPr>
                <a:spcBef>
                  <a:spcPct val="0"/>
                </a:spcBef>
              </a:pPr>
              <a:t>17</a:t>
            </a:fld>
            <a:endParaRPr lang="fr-FR" alt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Espace réservé de l'image des diapositives 1">
            <a:extLst>
              <a:ext uri="{FF2B5EF4-FFF2-40B4-BE49-F238E27FC236}">
                <a16:creationId xmlns:a16="http://schemas.microsoft.com/office/drawing/2014/main" id="{D5C7433D-2792-5CCE-496B-B0DFB1D5861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2" name="Espace réservé des commentaires 2">
            <a:extLst>
              <a:ext uri="{FF2B5EF4-FFF2-40B4-BE49-F238E27FC236}">
                <a16:creationId xmlns:a16="http://schemas.microsoft.com/office/drawing/2014/main" id="{052E50B3-F394-A701-279C-698065E85EE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fr-FR" altLang="fr-FR">
              <a:ea typeface="ＭＳ Ｐゴシック" panose="020B0600070205080204" pitchFamily="34" charset="-128"/>
            </a:endParaRPr>
          </a:p>
        </p:txBody>
      </p:sp>
      <p:sp>
        <p:nvSpPr>
          <p:cNvPr id="35843" name="Espace réservé du numéro de diapositive 3">
            <a:extLst>
              <a:ext uri="{FF2B5EF4-FFF2-40B4-BE49-F238E27FC236}">
                <a16:creationId xmlns:a16="http://schemas.microsoft.com/office/drawing/2014/main" id="{511BC4FF-28D2-7529-CAF5-939BE530504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37931725" indent="-374745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7AD2D775-53B2-3349-898A-B2C4D780872C}" type="slidenum">
              <a:rPr lang="fr-FR" altLang="fr-FR"/>
              <a:pPr>
                <a:spcBef>
                  <a:spcPct val="0"/>
                </a:spcBef>
              </a:pPr>
              <a:t>18</a:t>
            </a:fld>
            <a:endParaRPr lang="fr-FR" alt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Espace réservé de l'image des diapositives 1">
            <a:extLst>
              <a:ext uri="{FF2B5EF4-FFF2-40B4-BE49-F238E27FC236}">
                <a16:creationId xmlns:a16="http://schemas.microsoft.com/office/drawing/2014/main" id="{96A5DB4A-4BC8-2A16-3974-3B199BF5554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6" name="Espace réservé des commentaires 2">
            <a:extLst>
              <a:ext uri="{FF2B5EF4-FFF2-40B4-BE49-F238E27FC236}">
                <a16:creationId xmlns:a16="http://schemas.microsoft.com/office/drawing/2014/main" id="{9A2C63CD-CBC9-B62A-3D64-B82178C39D4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fr-FR" altLang="fr-FR">
                <a:ea typeface="ＭＳ Ｐゴシック" panose="020B0600070205080204" pitchFamily="34" charset="-128"/>
              </a:rPr>
              <a:t>Pour comprendre ce qui a changé, il faut revenir à ce qu’est le travail </a:t>
            </a:r>
          </a:p>
          <a:p>
            <a:pPr lvl="1" eaLnBrk="1" hangingPunct="1">
              <a:spcBef>
                <a:spcPct val="0"/>
              </a:spcBef>
            </a:pPr>
            <a:r>
              <a:rPr lang="fr-FR" altLang="fr-FR" b="1">
                <a:solidFill>
                  <a:srgbClr val="215968"/>
                </a:solidFill>
                <a:ea typeface="ＭＳ Ｐゴシック" panose="020B0600070205080204" pitchFamily="34" charset="-128"/>
              </a:rPr>
              <a:t>Le travail prescrit </a:t>
            </a:r>
            <a:r>
              <a:rPr lang="fr-FR" altLang="fr-FR">
                <a:ea typeface="ＭＳ Ｐゴシック" panose="020B0600070205080204" pitchFamily="34" charset="-128"/>
              </a:rPr>
              <a:t>: ce qui est demandé avec la procédure associée. Tout est simple et maitrisable.</a:t>
            </a:r>
          </a:p>
          <a:p>
            <a:pPr lvl="1" eaLnBrk="1" hangingPunct="1">
              <a:spcBef>
                <a:spcPct val="0"/>
              </a:spcBef>
            </a:pPr>
            <a:r>
              <a:rPr lang="fr-FR" altLang="fr-FR" b="1">
                <a:solidFill>
                  <a:srgbClr val="633F32"/>
                </a:solidFill>
                <a:ea typeface="ＭＳ Ｐゴシック" panose="020B0600070205080204" pitchFamily="34" charset="-128"/>
              </a:rPr>
              <a:t>Le travail réel </a:t>
            </a:r>
            <a:r>
              <a:rPr lang="fr-FR" altLang="fr-FR">
                <a:ea typeface="ＭＳ Ｐゴシック" panose="020B0600070205080204" pitchFamily="34" charset="-128"/>
              </a:rPr>
              <a:t>: ce que rencontre le travailleur, ce sont les imprévus, la gestion de l’inattendu, les échecs,. Il doit convoquer l’inventivité pour s’en sortir</a:t>
            </a:r>
          </a:p>
          <a:p>
            <a:pPr lvl="1" eaLnBrk="1" hangingPunct="1">
              <a:spcBef>
                <a:spcPct val="0"/>
              </a:spcBef>
            </a:pPr>
            <a:r>
              <a:rPr lang="fr-FR" altLang="fr-FR" b="1" u="sng">
                <a:solidFill>
                  <a:srgbClr val="633F32"/>
                </a:solidFill>
                <a:ea typeface="ＭＳ Ｐゴシック" panose="020B0600070205080204" pitchFamily="34" charset="-128"/>
              </a:rPr>
              <a:t>la résistance du réel.  </a:t>
            </a:r>
          </a:p>
          <a:p>
            <a:pPr lvl="2" eaLnBrk="1" hangingPunct="1">
              <a:spcBef>
                <a:spcPct val="0"/>
              </a:spcBef>
            </a:pPr>
            <a:r>
              <a:rPr lang="fr-FR" altLang="fr-FR">
                <a:ea typeface="ＭＳ Ｐゴシック" panose="020B0600070205080204" pitchFamily="34" charset="-128"/>
              </a:rPr>
              <a:t>Quelqu’un qui travaille sur le rappel des règles : et cela ne marche pas …il cherche, il résout, il a la pression  qu’il se met,  il a la pression des autres acteurs. il rentre  à la maison avec le problème !</a:t>
            </a:r>
          </a:p>
          <a:p>
            <a:pPr eaLnBrk="1" hangingPunct="1">
              <a:spcBef>
                <a:spcPct val="0"/>
              </a:spcBef>
            </a:pPr>
            <a:r>
              <a:rPr lang="fr-FR" altLang="fr-FR">
                <a:ea typeface="ＭＳ Ｐゴシック" panose="020B0600070205080204" pitchFamily="34" charset="-128"/>
              </a:rPr>
              <a:t>Le travail standardisé ( les procédures…) a permis de mieux fonctionner mais a baissé </a:t>
            </a:r>
            <a:r>
              <a:rPr lang="fr-FR" altLang="fr-FR" sz="2200" b="1">
                <a:solidFill>
                  <a:srgbClr val="633F32"/>
                </a:solidFill>
                <a:ea typeface="ＭＳ Ｐゴシック" panose="020B0600070205080204" pitchFamily="34" charset="-128"/>
              </a:rPr>
              <a:t>la latitude décisionnelle </a:t>
            </a:r>
            <a:r>
              <a:rPr lang="fr-FR" altLang="fr-FR">
                <a:ea typeface="ＭＳ Ｐゴシック" panose="020B0600070205080204" pitchFamily="34" charset="-128"/>
              </a:rPr>
              <a:t>et ne prend pas en compte la résistance du réel .</a:t>
            </a:r>
          </a:p>
          <a:p>
            <a:pPr eaLnBrk="1" hangingPunct="1">
              <a:spcBef>
                <a:spcPct val="0"/>
              </a:spcBef>
            </a:pPr>
            <a:r>
              <a:rPr lang="fr-FR" altLang="fr-FR">
                <a:ea typeface="ＭＳ Ｐゴシック" panose="020B0600070205080204" pitchFamily="34" charset="-128"/>
              </a:rPr>
              <a:t>Les temps </a:t>
            </a:r>
            <a:r>
              <a:rPr lang="fr-FR" altLang="fr-FR" b="1">
                <a:solidFill>
                  <a:srgbClr val="215968"/>
                </a:solidFill>
                <a:ea typeface="ＭＳ Ｐゴシック" panose="020B0600070205080204" pitchFamily="34" charset="-128"/>
              </a:rPr>
              <a:t>de délibération  sont réduits</a:t>
            </a:r>
          </a:p>
          <a:p>
            <a:pPr eaLnBrk="1" hangingPunct="1">
              <a:spcBef>
                <a:spcPct val="0"/>
              </a:spcBef>
            </a:pPr>
            <a:r>
              <a:rPr lang="fr-FR" altLang="fr-FR" b="1">
                <a:solidFill>
                  <a:srgbClr val="215968"/>
                </a:solidFill>
                <a:ea typeface="ＭＳ Ｐゴシック" panose="020B0600070205080204" pitchFamily="34" charset="-128"/>
              </a:rPr>
              <a:t>Et l’évaluation individuelle </a:t>
            </a:r>
            <a:r>
              <a:rPr lang="fr-FR" altLang="fr-FR">
                <a:ea typeface="ＭＳ Ｐゴシック" panose="020B0600070205080204" pitchFamily="34" charset="-128"/>
              </a:rPr>
              <a:t>si mal faite  peut sous évalué le réel et mettre en difficulté</a:t>
            </a:r>
          </a:p>
          <a:p>
            <a:pPr eaLnBrk="1" hangingPunct="1">
              <a:spcBef>
                <a:spcPct val="0"/>
              </a:spcBef>
            </a:pPr>
            <a:endParaRPr lang="fr-FR" altLang="fr-FR">
              <a:ea typeface="ＭＳ Ｐゴシック" panose="020B0600070205080204" pitchFamily="34" charset="-128"/>
            </a:endParaRPr>
          </a:p>
        </p:txBody>
      </p:sp>
      <p:sp>
        <p:nvSpPr>
          <p:cNvPr id="41987" name="Espace réservé du numéro de diapositive 3">
            <a:extLst>
              <a:ext uri="{FF2B5EF4-FFF2-40B4-BE49-F238E27FC236}">
                <a16:creationId xmlns:a16="http://schemas.microsoft.com/office/drawing/2014/main" id="{3B4B2166-5779-EE42-0C29-988DCC5D2D1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37931725" indent="-374745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4326BCB0-F213-B047-9B59-C82F78DF57A9}" type="slidenum">
              <a:rPr lang="fr-FR" altLang="fr-FR"/>
              <a:pPr>
                <a:spcBef>
                  <a:spcPct val="0"/>
                </a:spcBef>
              </a:pPr>
              <a:t>19</a:t>
            </a:fld>
            <a:endParaRPr lang="fr-FR" alt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Espace réservé de l'image des diapositives 1">
            <a:extLst>
              <a:ext uri="{FF2B5EF4-FFF2-40B4-BE49-F238E27FC236}">
                <a16:creationId xmlns:a16="http://schemas.microsoft.com/office/drawing/2014/main" id="{591941AC-89C8-7BDB-4379-628C0B0F731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4" name="Espace réservé des commentaires 2">
            <a:extLst>
              <a:ext uri="{FF2B5EF4-FFF2-40B4-BE49-F238E27FC236}">
                <a16:creationId xmlns:a16="http://schemas.microsoft.com/office/drawing/2014/main" id="{87B2737E-70F5-2FD0-ED7D-9AE1D3FE30B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879600" lvl="2" eaLnBrk="1" hangingPunct="1">
              <a:spcBef>
                <a:spcPct val="0"/>
              </a:spcBef>
            </a:pPr>
            <a:r>
              <a:rPr lang="fr-FR" altLang="fr-FR" b="1">
                <a:solidFill>
                  <a:srgbClr val="008000"/>
                </a:solidFill>
                <a:ea typeface="ＭＳ Ｐゴシック" panose="020B0600070205080204" pitchFamily="34" charset="-128"/>
              </a:rPr>
              <a:t>Que faire ? : </a:t>
            </a:r>
          </a:p>
          <a:p>
            <a:pPr marL="1879600" lvl="2" eaLnBrk="1" hangingPunct="1">
              <a:spcBef>
                <a:spcPct val="0"/>
              </a:spcBef>
            </a:pPr>
            <a:r>
              <a:rPr lang="fr-FR" altLang="fr-FR" b="1">
                <a:solidFill>
                  <a:srgbClr val="008000"/>
                </a:solidFill>
                <a:ea typeface="ＭＳ Ｐゴシック" panose="020B0600070205080204" pitchFamily="34" charset="-128"/>
              </a:rPr>
              <a:t>Idée 1 : Négocier la quantité de travail  : objectifs - moyens  qualités et les délais</a:t>
            </a:r>
          </a:p>
          <a:p>
            <a:pPr marL="1879600" lvl="2" eaLnBrk="1" hangingPunct="1">
              <a:spcBef>
                <a:spcPct val="0"/>
              </a:spcBef>
            </a:pPr>
            <a:r>
              <a:rPr lang="fr-FR" altLang="fr-FR" b="1">
                <a:solidFill>
                  <a:srgbClr val="008000"/>
                </a:solidFill>
                <a:ea typeface="ＭＳ Ｐゴシック" panose="020B0600070205080204" pitchFamily="34" charset="-128"/>
              </a:rPr>
              <a:t>Idée 2 : Clarifier la qualité attendue/ réguler</a:t>
            </a:r>
          </a:p>
          <a:p>
            <a:pPr marL="1879600" lvl="2" eaLnBrk="1" hangingPunct="1">
              <a:spcBef>
                <a:spcPct val="0"/>
              </a:spcBef>
            </a:pPr>
            <a:r>
              <a:rPr lang="fr-FR" altLang="fr-FR" b="1">
                <a:solidFill>
                  <a:srgbClr val="008000"/>
                </a:solidFill>
                <a:ea typeface="ＭＳ Ｐゴシック" panose="020B0600070205080204" pitchFamily="34" charset="-128"/>
              </a:rPr>
              <a:t>Idée 3 - Organiser des supervisions avec les personnels  soumis à des exigences émotionnelles fortes </a:t>
            </a:r>
          </a:p>
          <a:p>
            <a:pPr eaLnBrk="1" hangingPunct="1">
              <a:spcBef>
                <a:spcPct val="0"/>
              </a:spcBef>
            </a:pPr>
            <a:endParaRPr lang="fr-FR" altLang="fr-FR">
              <a:ea typeface="ＭＳ Ｐゴシック" panose="020B0600070205080204" pitchFamily="34" charset="-128"/>
            </a:endParaRPr>
          </a:p>
        </p:txBody>
      </p:sp>
      <p:sp>
        <p:nvSpPr>
          <p:cNvPr id="44035" name="Espace réservé du numéro de diapositive 3">
            <a:extLst>
              <a:ext uri="{FF2B5EF4-FFF2-40B4-BE49-F238E27FC236}">
                <a16:creationId xmlns:a16="http://schemas.microsoft.com/office/drawing/2014/main" id="{DB3A8129-F38E-053E-E8C7-1C15AE27F8A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37931725" indent="-374745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03F5A63E-AB2C-674B-B35A-83EE093EF97D}" type="slidenum">
              <a:rPr lang="fr-FR" altLang="fr-FR"/>
              <a:pPr>
                <a:spcBef>
                  <a:spcPct val="0"/>
                </a:spcBef>
              </a:pPr>
              <a:t>20</a:t>
            </a:fld>
            <a:endParaRPr lang="fr-FR" alt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0914893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Shape 212"/>
          <p:cNvSpPr>
            <a:spLocks noGrp="1" noRot="1" noChangeAspect="1"/>
          </p:cNvSpPr>
          <p:nvPr>
            <p:ph type="sldImg"/>
          </p:nvPr>
        </p:nvSpPr>
        <p:spPr>
          <a:prstGeom prst="rect">
            <a:avLst/>
          </a:prstGeom>
        </p:spPr>
        <p:txBody>
          <a:bodyPr/>
          <a:lstStyle/>
          <a:p>
            <a:endParaRPr/>
          </a:p>
        </p:txBody>
      </p:sp>
      <p:sp>
        <p:nvSpPr>
          <p:cNvPr id="213" name="Shape 213"/>
          <p:cNvSpPr>
            <a:spLocks noGrp="1"/>
          </p:cNvSpPr>
          <p:nvPr>
            <p:ph type="body" sz="quarter" idx="1"/>
          </p:nvPr>
        </p:nvSpPr>
        <p:spPr>
          <a:prstGeom prst="rect">
            <a:avLst/>
          </a:prstGeom>
        </p:spPr>
        <p:txBody>
          <a:bodyPr/>
          <a:lstStyle/>
          <a:p>
            <a:pPr marL="1968500">
              <a:buClr>
                <a:srgbClr val="008F00"/>
              </a:buClr>
              <a:buFont typeface="Gill Sans MT"/>
            </a:pPr>
            <a:r>
              <a:rPr b="1">
                <a:solidFill>
                  <a:srgbClr val="008F00"/>
                </a:solidFill>
                <a:uFill>
                  <a:solidFill>
                    <a:srgbClr val="008F00"/>
                  </a:solidFill>
                </a:uFill>
              </a:rPr>
              <a:t>Que faire ? </a:t>
            </a:r>
          </a:p>
          <a:p>
            <a:pPr marL="1968500" lvl="2" indent="0">
              <a:buClr>
                <a:srgbClr val="008F00"/>
              </a:buClr>
              <a:buFont typeface="Gill Sans MT"/>
            </a:pPr>
            <a:r>
              <a:rPr b="1">
                <a:solidFill>
                  <a:srgbClr val="008F00"/>
                </a:solidFill>
                <a:uFill>
                  <a:solidFill>
                    <a:srgbClr val="008F00"/>
                  </a:solidFill>
                </a:uFill>
              </a:rPr>
              <a:t>Idée 4 : Développer du soutien social de la hiérarchie </a:t>
            </a:r>
          </a:p>
          <a:p>
            <a:pPr marL="1968500" lvl="2" indent="0">
              <a:buClr>
                <a:srgbClr val="008F00"/>
              </a:buClr>
              <a:buFont typeface="Gill Sans MT"/>
            </a:pPr>
            <a:r>
              <a:rPr b="1">
                <a:solidFill>
                  <a:srgbClr val="008F00"/>
                </a:solidFill>
                <a:uFill>
                  <a:solidFill>
                    <a:srgbClr val="008F00"/>
                  </a:solidFill>
                </a:uFill>
              </a:rPr>
              <a:t>Idée 5 : Développer le soutien social des collègues</a:t>
            </a:r>
          </a:p>
          <a:p>
            <a:pPr marL="1968500" lvl="2" indent="0">
              <a:buClr>
                <a:srgbClr val="008F00"/>
              </a:buClr>
              <a:buFont typeface="Gill Sans MT"/>
            </a:pPr>
            <a:r>
              <a:rPr b="1">
                <a:solidFill>
                  <a:srgbClr val="008F00"/>
                </a:solidFill>
                <a:uFill>
                  <a:solidFill>
                    <a:srgbClr val="008F00"/>
                  </a:solidFill>
                </a:uFill>
              </a:rPr>
              <a:t>Idée 6 : Développer  de la latitude décisionnelle</a:t>
            </a:r>
          </a:p>
          <a:p>
            <a:pPr marL="1968500" lvl="2" indent="0">
              <a:buClr>
                <a:srgbClr val="008F00"/>
              </a:buClr>
              <a:buFont typeface="Gill Sans MT"/>
            </a:pPr>
            <a:r>
              <a:rPr b="1">
                <a:solidFill>
                  <a:srgbClr val="008F00"/>
                </a:solidFill>
                <a:uFill>
                  <a:solidFill>
                    <a:srgbClr val="008F00"/>
                  </a:solidFill>
                </a:uFill>
              </a:rPr>
              <a:t>Idée 7 : Autoriser la demande de reconnaissance , si elle n’est pas donnée spontanément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a:effectLst/>
                <a:uFill>
                  <a:solidFill>
                    <a:srgbClr val="000000"/>
                  </a:solidFill>
                </a:uFill>
                <a:latin typeface="Gill Sans MT"/>
                <a:ea typeface="Gill Sans MT"/>
                <a:cs typeface="Gill Sans MT"/>
                <a:sym typeface="Gill Sans MT"/>
              </a:rPr>
              <a:t>L’exposition prolongée ou répétée à l’agent stressant épuise les capacités énergétiques de l’organisme</a:t>
            </a:r>
            <a:r>
              <a:rPr lang="fr-FR" sz="1200">
                <a:effectLst/>
                <a:uFill>
                  <a:solidFill>
                    <a:srgbClr val="000000"/>
                  </a:solidFill>
                </a:uFill>
                <a:latin typeface="Gill Sans MT"/>
                <a:ea typeface="Gill Sans MT"/>
                <a:cs typeface="Gill Sans MT"/>
                <a:sym typeface="Gill Sans MT"/>
              </a:rPr>
              <a:t>, le taux de glucose dans le sang est au plus bas, les cellules ne sont plus nourries : l’état d’épuisement est atteint. </a:t>
            </a:r>
            <a:r>
              <a:rPr lang="fr-FR" sz="1200" b="1">
                <a:effectLst/>
                <a:uFill>
                  <a:solidFill>
                    <a:srgbClr val="000000"/>
                  </a:solidFill>
                </a:uFill>
                <a:latin typeface="Gill Sans MT"/>
                <a:ea typeface="Gill Sans MT"/>
                <a:cs typeface="Gill Sans MT"/>
                <a:sym typeface="Gill Sans MT"/>
              </a:rPr>
              <a:t>L’état d’épuisement devient un terrain propice au développement des maladies</a:t>
            </a:r>
            <a:r>
              <a:rPr lang="fr-FR" sz="1200">
                <a:effectLst/>
                <a:uFill>
                  <a:solidFill>
                    <a:srgbClr val="000000"/>
                  </a:solidFill>
                </a:uFill>
                <a:latin typeface="Gill Sans MT"/>
                <a:ea typeface="Gill Sans MT"/>
                <a:cs typeface="Gill Sans MT"/>
                <a:sym typeface="Gill Sans MT"/>
              </a:rPr>
              <a:t>. Les cellules sont fragilisées et le système neuro-hormonal est déréglé, le cholestérol sanguin n’est plus régulé.</a:t>
            </a:r>
          </a:p>
          <a:p>
            <a:r>
              <a:rPr lang="fr-FR" sz="1200">
                <a:effectLst/>
                <a:uFill>
                  <a:solidFill>
                    <a:srgbClr val="000000"/>
                  </a:solidFill>
                </a:uFill>
                <a:latin typeface="Gill Sans MT"/>
                <a:ea typeface="Gill Sans MT"/>
                <a:cs typeface="Gill Sans MT"/>
                <a:sym typeface="Gill Sans MT"/>
              </a:rPr>
              <a:t>Le stress chronique </a:t>
            </a:r>
            <a:r>
              <a:rPr lang="fr-FR" sz="1200" b="1">
                <a:effectLst/>
                <a:uFill>
                  <a:solidFill>
                    <a:srgbClr val="000000"/>
                  </a:solidFill>
                </a:uFill>
                <a:latin typeface="Gill Sans MT"/>
                <a:ea typeface="Gill Sans MT"/>
                <a:cs typeface="Gill Sans MT"/>
                <a:sym typeface="Gill Sans MT"/>
              </a:rPr>
              <a:t>impacte fortement la bonne santé de l’organisme</a:t>
            </a:r>
            <a:r>
              <a:rPr lang="fr-FR" sz="1200">
                <a:effectLst/>
                <a:uFill>
                  <a:solidFill>
                    <a:srgbClr val="000000"/>
                  </a:solidFill>
                </a:uFill>
                <a:latin typeface="Gill Sans MT"/>
                <a:ea typeface="Gill Sans MT"/>
                <a:cs typeface="Gill Sans MT"/>
                <a:sym typeface="Gill Sans MT"/>
              </a:rPr>
              <a:t>. L’épuisement entraine des </a:t>
            </a:r>
            <a:r>
              <a:rPr lang="fr-FR" sz="1200" b="1">
                <a:effectLst/>
                <a:uFill>
                  <a:solidFill>
                    <a:srgbClr val="000000"/>
                  </a:solidFill>
                </a:uFill>
                <a:latin typeface="Gill Sans MT"/>
                <a:ea typeface="Gill Sans MT"/>
                <a:cs typeface="Gill Sans MT"/>
                <a:sym typeface="Gill Sans MT"/>
              </a:rPr>
              <a:t>maladies cardiaques</a:t>
            </a:r>
            <a:r>
              <a:rPr lang="fr-FR" sz="1200">
                <a:effectLst/>
                <a:uFill>
                  <a:solidFill>
                    <a:srgbClr val="000000"/>
                  </a:solidFill>
                </a:uFill>
                <a:latin typeface="Gill Sans MT"/>
                <a:ea typeface="Gill Sans MT"/>
                <a:cs typeface="Gill Sans MT"/>
                <a:sym typeface="Gill Sans MT"/>
              </a:rPr>
              <a:t>, </a:t>
            </a:r>
            <a:r>
              <a:rPr lang="fr-FR" sz="1200" b="1">
                <a:effectLst/>
                <a:uFill>
                  <a:solidFill>
                    <a:srgbClr val="000000"/>
                  </a:solidFill>
                </a:uFill>
                <a:latin typeface="Gill Sans MT"/>
                <a:ea typeface="Gill Sans MT"/>
                <a:cs typeface="Gill Sans MT"/>
                <a:sym typeface="Gill Sans MT"/>
              </a:rPr>
              <a:t>une pression artérielle constamment élevée, des taux de cholestérol augmentés, du diabète, des ulcères à l’estomac, une diminution des défenses immunitaires</a:t>
            </a:r>
            <a:r>
              <a:rPr lang="fr-FR" sz="1200">
                <a:effectLst/>
                <a:uFill>
                  <a:solidFill>
                    <a:srgbClr val="000000"/>
                  </a:solidFill>
                </a:uFill>
                <a:latin typeface="Gill Sans MT"/>
                <a:ea typeface="Gill Sans MT"/>
                <a:cs typeface="Gill Sans MT"/>
                <a:sym typeface="Gill Sans MT"/>
              </a:rPr>
              <a:t> etc. L’état de </a:t>
            </a:r>
            <a:r>
              <a:rPr lang="fr-FR" sz="1200" b="1">
                <a:effectLst/>
                <a:uFill>
                  <a:solidFill>
                    <a:srgbClr val="000000"/>
                  </a:solidFill>
                </a:uFill>
                <a:latin typeface="Gill Sans MT"/>
                <a:ea typeface="Gill Sans MT"/>
                <a:cs typeface="Gill Sans MT"/>
                <a:sym typeface="Gill Sans MT"/>
              </a:rPr>
              <a:t>stress chronique se répercute aussi sur l’état émotionnel, comportemental et sur la cognition</a:t>
            </a:r>
            <a:r>
              <a:rPr lang="fr-FR" sz="1200">
                <a:effectLst/>
                <a:uFill>
                  <a:solidFill>
                    <a:srgbClr val="000000"/>
                  </a:solidFill>
                </a:uFill>
                <a:latin typeface="Gill Sans MT"/>
                <a:ea typeface="Gill Sans MT"/>
                <a:cs typeface="Gill Sans MT"/>
                <a:sym typeface="Gill Sans MT"/>
              </a:rPr>
              <a:t> : déprime, agressivité constante, fatigue émotionnelle, énervement. Des troubles psychologiques peuvent surgir et perturber la prise de décision : difficulté de concentration (pensées mobilisées sur l’agent stressant), troubles de la mémoire, anxiété exacerbée, émotivité, agitation, sommeil perturbé.</a:t>
            </a:r>
          </a:p>
          <a:p>
            <a:endParaRPr lang="fr-FR"/>
          </a:p>
        </p:txBody>
      </p:sp>
    </p:spTree>
    <p:extLst>
      <p:ext uri="{BB962C8B-B14F-4D97-AF65-F5344CB8AC3E}">
        <p14:creationId xmlns:p14="http://schemas.microsoft.com/office/powerpoint/2010/main" val="17382461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b="1">
                <a:solidFill>
                  <a:srgbClr val="002060"/>
                </a:solidFill>
              </a:rPr>
              <a:t>La Dopamine </a:t>
            </a:r>
            <a:r>
              <a:rPr lang="fr-FR" sz="1100">
                <a:solidFill>
                  <a:srgbClr val="002060"/>
                </a:solidFill>
              </a:rPr>
              <a:t>: </a:t>
            </a:r>
            <a:r>
              <a:rPr lang="fr-FR"/>
              <a:t>C’est l’</a:t>
            </a:r>
            <a:r>
              <a:rPr lang="fr-FR" b="1"/>
              <a:t>espoir</a:t>
            </a:r>
            <a:r>
              <a:rPr lang="fr-FR"/>
              <a:t> d’une </a:t>
            </a:r>
            <a:r>
              <a:rPr lang="fr-FR" b="1"/>
              <a:t>récompense</a:t>
            </a:r>
            <a:r>
              <a:rPr lang="fr-FR"/>
              <a:t> qui est à l’origine de la libération de dopamine dans le cadre d’un mécanisme “je cherche-je trouve”.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0" u="none" strike="noStrike">
                <a:effectLst/>
                <a:uFill>
                  <a:solidFill>
                    <a:srgbClr val="000000"/>
                  </a:solidFill>
                </a:uFill>
                <a:latin typeface="Gill Sans MT"/>
                <a:ea typeface="Gill Sans MT"/>
                <a:cs typeface="Gill Sans MT"/>
                <a:sym typeface="Gill Sans MT"/>
              </a:rPr>
              <a:t>Les endorphines</a:t>
            </a:r>
            <a:r>
              <a:rPr lang="fr-FR" sz="1200" b="0" i="0" u="none" strike="noStrike">
                <a:effectLst/>
                <a:uFill>
                  <a:solidFill>
                    <a:srgbClr val="000000"/>
                  </a:solidFill>
                </a:uFill>
                <a:latin typeface="Gill Sans MT"/>
                <a:ea typeface="Gill Sans MT"/>
                <a:cs typeface="Gill Sans MT"/>
                <a:sym typeface="Gill Sans MT"/>
              </a:rPr>
              <a:t> </a:t>
            </a:r>
            <a:r>
              <a:rPr lang="fr-FR" sz="1200" b="1" i="0" u="none" strike="noStrike">
                <a:effectLst/>
                <a:uFill>
                  <a:solidFill>
                    <a:srgbClr val="000000"/>
                  </a:solidFill>
                </a:uFill>
                <a:latin typeface="Gill Sans MT"/>
                <a:ea typeface="Gill Sans MT"/>
                <a:cs typeface="Gill Sans MT"/>
                <a:sym typeface="Gill Sans MT"/>
              </a:rPr>
              <a:t>font partie des “neurotransmetteurs du plaisir”, connus pour lutter contre le stress</a:t>
            </a:r>
            <a:r>
              <a:rPr lang="fr-FR" sz="1200" b="0" i="0" u="none" strike="noStrike">
                <a:effectLst/>
                <a:uFill>
                  <a:solidFill>
                    <a:srgbClr val="000000"/>
                  </a:solidFill>
                </a:uFill>
                <a:latin typeface="Gill Sans MT"/>
                <a:ea typeface="Gill Sans MT"/>
                <a:cs typeface="Gill Sans MT"/>
                <a:sym typeface="Gill Sans MT"/>
              </a:rPr>
              <a:t>. Elle permet à un individu de se sentir dans un état de bien être et de plénitude, voire d'euphorie. Elles réduisent l'anxiété, diminuent la douleur physique et empêchent de ressentir la fatigue.</a:t>
            </a:r>
            <a:endParaRPr lang="fr-F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a:effectLst/>
                <a:uFill>
                  <a:solidFill>
                    <a:srgbClr val="000000"/>
                  </a:solidFill>
                </a:uFill>
                <a:latin typeface="Gill Sans MT"/>
                <a:ea typeface="Gill Sans MT"/>
                <a:cs typeface="Gill Sans MT"/>
                <a:sym typeface="Gill Sans MT"/>
              </a:rPr>
              <a:t>L’ocytocine</a:t>
            </a:r>
            <a:r>
              <a:rPr lang="fr-FR" sz="1200">
                <a:effectLst/>
                <a:uFill>
                  <a:solidFill>
                    <a:srgbClr val="000000"/>
                  </a:solidFill>
                </a:uFill>
                <a:latin typeface="Gill Sans MT"/>
                <a:ea typeface="Gill Sans MT"/>
                <a:cs typeface="Gill Sans MT"/>
                <a:sym typeface="Gill Sans MT"/>
              </a:rPr>
              <a:t>, hormone du lien social et de l’attachement, régulateur de l’anxiété, est produite principalement par l’hypothalamus (elle y joue aussi un rôle de neurotransmetteur) et passe dans le sang au niveau de l’hypophyse pour être distribuée vers les organes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a:effectLst/>
                <a:uFill>
                  <a:solidFill>
                    <a:srgbClr val="000000"/>
                  </a:solidFill>
                </a:uFill>
                <a:latin typeface="Gill Sans MT"/>
                <a:ea typeface="Gill Sans MT"/>
                <a:cs typeface="Gill Sans MT"/>
                <a:sym typeface="Gill Sans MT"/>
              </a:rPr>
              <a:t>La </a:t>
            </a:r>
            <a:r>
              <a:rPr lang="fr-FR" sz="1200" b="1">
                <a:effectLst/>
                <a:uFill>
                  <a:solidFill>
                    <a:srgbClr val="000000"/>
                  </a:solidFill>
                </a:uFill>
                <a:latin typeface="Gill Sans MT"/>
                <a:ea typeface="Gill Sans MT"/>
                <a:cs typeface="Gill Sans MT"/>
                <a:sym typeface="Gill Sans MT"/>
              </a:rPr>
              <a:t>sérotonine</a:t>
            </a:r>
            <a:r>
              <a:rPr lang="fr-FR" sz="1200">
                <a:effectLst/>
                <a:uFill>
                  <a:solidFill>
                    <a:srgbClr val="000000"/>
                  </a:solidFill>
                </a:uFill>
                <a:latin typeface="Gill Sans MT"/>
                <a:ea typeface="Gill Sans MT"/>
                <a:cs typeface="Gill Sans MT"/>
                <a:sym typeface="Gill Sans MT"/>
              </a:rPr>
              <a:t> qui régule la température, le sommeil, l’humeur, l’appétit et la douleur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a:p>
          <a:p>
            <a:endParaRPr lang="fr-FR" b="1" i="0"/>
          </a:p>
        </p:txBody>
      </p:sp>
      <p:sp>
        <p:nvSpPr>
          <p:cNvPr id="4" name="Espace réservé du numéro de diapositive 3"/>
          <p:cNvSpPr>
            <a:spLocks noGrp="1"/>
          </p:cNvSpPr>
          <p:nvPr>
            <p:ph type="sldNum" sz="quarter" idx="5"/>
          </p:nvPr>
        </p:nvSpPr>
        <p:spPr/>
        <p:txBody>
          <a:bodyPr/>
          <a:lstStyle/>
          <a:p>
            <a:fld id="{BE073739-701F-4412-84A2-5B24CC588EDB}" type="slidenum">
              <a:rPr lang="fr-FR" smtClean="0"/>
              <a:t>31</a:t>
            </a:fld>
            <a:endParaRPr lang="fr-FR"/>
          </a:p>
        </p:txBody>
      </p:sp>
    </p:spTree>
    <p:extLst>
      <p:ext uri="{BB962C8B-B14F-4D97-AF65-F5344CB8AC3E}">
        <p14:creationId xmlns:p14="http://schemas.microsoft.com/office/powerpoint/2010/main" val="11449377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2 hormones clés qui prépare le cerveau et le corps à la possibilité d’une agression physique</a:t>
            </a:r>
          </a:p>
        </p:txBody>
      </p:sp>
    </p:spTree>
    <p:extLst>
      <p:ext uri="{BB962C8B-B14F-4D97-AF65-F5344CB8AC3E}">
        <p14:creationId xmlns:p14="http://schemas.microsoft.com/office/powerpoint/2010/main" val="14223097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Mais ce genre d’émotion est le plus souvent stimulé par la peur ou la douleur.</a:t>
            </a:r>
          </a:p>
          <a:p>
            <a:endParaRPr lang="fr-FR"/>
          </a:p>
          <a:p>
            <a:r>
              <a:rPr lang="fr-FR"/>
              <a:t>Dictée des émotions</a:t>
            </a:r>
          </a:p>
        </p:txBody>
      </p:sp>
    </p:spTree>
    <p:extLst>
      <p:ext uri="{BB962C8B-B14F-4D97-AF65-F5344CB8AC3E}">
        <p14:creationId xmlns:p14="http://schemas.microsoft.com/office/powerpoint/2010/main" val="21170258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Mais ce genre d’émotion est le plus souvent stimulé par la peur ou la douleur.</a:t>
            </a:r>
          </a:p>
          <a:p>
            <a:endParaRPr lang="fr-FR"/>
          </a:p>
          <a:p>
            <a:r>
              <a:rPr lang="fr-FR"/>
              <a:t>Dictée des émotions</a:t>
            </a:r>
          </a:p>
        </p:txBody>
      </p:sp>
    </p:spTree>
    <p:extLst>
      <p:ext uri="{BB962C8B-B14F-4D97-AF65-F5344CB8AC3E}">
        <p14:creationId xmlns:p14="http://schemas.microsoft.com/office/powerpoint/2010/main" val="38557483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méditation permet :</a:t>
            </a:r>
          </a:p>
          <a:p>
            <a:pPr marL="171450" indent="-171450">
              <a:buFontTx/>
              <a:buChar char="-"/>
            </a:pPr>
            <a:r>
              <a:rPr lang="fr-FR"/>
              <a:t>de trouver le sommeil par exemple</a:t>
            </a:r>
          </a:p>
          <a:p>
            <a:pPr marL="171450" indent="-171450">
              <a:buFontTx/>
              <a:buChar char="-"/>
            </a:pPr>
            <a:r>
              <a:rPr lang="fr-FR"/>
              <a:t>De se récupérer d’une situation compliqué</a:t>
            </a:r>
          </a:p>
          <a:p>
            <a:endParaRPr lang="fr-FR"/>
          </a:p>
        </p:txBody>
      </p:sp>
    </p:spTree>
    <p:extLst>
      <p:ext uri="{BB962C8B-B14F-4D97-AF65-F5344CB8AC3E}">
        <p14:creationId xmlns:p14="http://schemas.microsoft.com/office/powerpoint/2010/main" val="39759693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Changer soi-même : on reste ce que l’on est en fait mais on peut faire l’effort d’être celui qu’exige la posture, le métier, la mission, le rôle que l’on doit avoir, …</a:t>
            </a:r>
          </a:p>
          <a:p>
            <a:r>
              <a:rPr lang="fr-FR"/>
              <a:t>Soigner le terrain par exemple :</a:t>
            </a:r>
          </a:p>
          <a:p>
            <a:r>
              <a:rPr lang="fr-FR"/>
              <a:t>On évolue à l’extérieur et on ne profite pas de se qui nous entoure et qui est positif</a:t>
            </a:r>
          </a:p>
          <a:p>
            <a:r>
              <a:rPr lang="fr-FR"/>
              <a:t>Ex le temps, le cadre, les espaces verts, les couleurs, l’architecture, les monuments, la nature qui nous entoure.</a:t>
            </a:r>
          </a:p>
          <a:p>
            <a:r>
              <a:rPr lang="fr-FR"/>
              <a:t>Qu’est ce qui a changé ? …</a:t>
            </a:r>
          </a:p>
        </p:txBody>
      </p:sp>
    </p:spTree>
    <p:extLst>
      <p:ext uri="{BB962C8B-B14F-4D97-AF65-F5344CB8AC3E}">
        <p14:creationId xmlns:p14="http://schemas.microsoft.com/office/powerpoint/2010/main" val="40349083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a:t>Confiance</a:t>
            </a:r>
            <a:r>
              <a:rPr lang="fr-FR"/>
              <a:t> : </a:t>
            </a:r>
            <a:r>
              <a:rPr lang="fr-FR" b="0" i="0" u="none" strike="noStrike">
                <a:solidFill>
                  <a:srgbClr val="1D2125"/>
                </a:solidFill>
                <a:effectLst/>
                <a:latin typeface="-apple-system"/>
              </a:rPr>
              <a:t>Un superviseur émotionnellement intelligent dit la vérité, informe les autres de sa position, nomme les choses par leur nom. Il ne manipule pas les personnes ni ne déforme les faits ou la vérité.</a:t>
            </a:r>
          </a:p>
          <a:p>
            <a:r>
              <a:rPr lang="fr-FR" b="1" i="0" u="none" strike="noStrike">
                <a:solidFill>
                  <a:srgbClr val="1D2125"/>
                </a:solidFill>
                <a:effectLst/>
                <a:latin typeface="-apple-system"/>
              </a:rPr>
              <a:t>Prise de décision </a:t>
            </a:r>
            <a:r>
              <a:rPr lang="fr-FR" b="0" i="0" u="none" strike="noStrike">
                <a:solidFill>
                  <a:srgbClr val="1D2125"/>
                </a:solidFill>
                <a:effectLst/>
                <a:latin typeface="-apple-system"/>
              </a:rPr>
              <a:t>: Un superviseur émotionnellement intelligent saisit les problèmes et trouve de bonnes solutions, aborde les situations de manière réaliste et contrôle les impulsions qui pourraient nuire à la prise de décision efficace.</a:t>
            </a:r>
          </a:p>
          <a:p>
            <a:r>
              <a:rPr lang="fr-FR" b="1"/>
              <a:t>Empathie</a:t>
            </a:r>
            <a:r>
              <a:rPr lang="fr-FR"/>
              <a:t> : </a:t>
            </a:r>
            <a:r>
              <a:rPr lang="fr-FR" b="0" i="0" u="none" strike="noStrike">
                <a:solidFill>
                  <a:srgbClr val="1D2125"/>
                </a:solidFill>
                <a:effectLst/>
                <a:latin typeface="-apple-system"/>
              </a:rPr>
              <a:t>Un superviseur émotionnellement intelligent essaie de comprendre pourquoi les personnes éprouvent tels sentiments et pensent de telle façon − sans porter de jugement.</a:t>
            </a:r>
          </a:p>
          <a:p>
            <a:r>
              <a:rPr lang="fr-FR" b="1" i="0" u="none" strike="noStrike">
                <a:solidFill>
                  <a:srgbClr val="1D2125"/>
                </a:solidFill>
                <a:effectLst/>
                <a:latin typeface="-apple-system"/>
              </a:rPr>
              <a:t>Gestion du stress </a:t>
            </a:r>
            <a:r>
              <a:rPr lang="fr-FR" b="0" i="0" u="none" strike="noStrike">
                <a:solidFill>
                  <a:srgbClr val="1D2125"/>
                </a:solidFill>
                <a:effectLst/>
                <a:latin typeface="-apple-system"/>
              </a:rPr>
              <a:t>: Un superviseur émotionnellement intelligent demeure calme et posé en période de changement, de manière à affronter les difficultés sans être emporté ou piégé par des émotions fortes. Il aborde et traite les problèmes un à un, plutôt que de céder à la panique</a:t>
            </a:r>
          </a:p>
          <a:p>
            <a:r>
              <a:rPr lang="fr-FR" b="1" i="0" u="none" strike="noStrike">
                <a:solidFill>
                  <a:srgbClr val="1D2125"/>
                </a:solidFill>
                <a:effectLst/>
                <a:latin typeface="-apple-system"/>
              </a:rPr>
              <a:t>Esprit d’équipe </a:t>
            </a:r>
            <a:r>
              <a:rPr lang="fr-FR" b="0" i="0" u="none" strike="noStrike">
                <a:solidFill>
                  <a:srgbClr val="1D2125"/>
                </a:solidFill>
                <a:effectLst/>
                <a:latin typeface="-apple-system"/>
              </a:rPr>
              <a:t>: Un superviseur intelligent émotionnellement utilise le « nous » plutôt que le « je » et emploie des termes tels que « l’équipe » et « ensemble » fréquemment. Il cherche à partager le mérite et à reconnaître les membres de son équipe pour leur travail.</a:t>
            </a:r>
          </a:p>
          <a:p>
            <a:r>
              <a:rPr lang="fr-FR" b="1" i="0" u="none" strike="noStrike">
                <a:solidFill>
                  <a:srgbClr val="1D2125"/>
                </a:solidFill>
                <a:effectLst/>
                <a:latin typeface="-apple-system"/>
              </a:rPr>
              <a:t>Créativité</a:t>
            </a:r>
            <a:r>
              <a:rPr lang="fr-FR" b="0" i="0" u="none" strike="noStrike">
                <a:solidFill>
                  <a:srgbClr val="1D2125"/>
                </a:solidFill>
                <a:effectLst/>
                <a:latin typeface="-apple-system"/>
              </a:rPr>
              <a:t> : Un superviseur émotionnellement intelligent a une bonne estime de soi et une bonne confiance en soi, car tout « effort créatif » implique de s’exposer à la critique du receveur. En tant que superviseur, si vous voulez encourager vos employés à être créatifs, vous devez traiter chaque erreur comme une occasion d’apprentissage et non comme une possibilité d’échec.</a:t>
            </a:r>
          </a:p>
          <a:p>
            <a:r>
              <a:rPr lang="fr-FR" b="1" i="0" u="none" strike="noStrike">
                <a:solidFill>
                  <a:srgbClr val="1D2125"/>
                </a:solidFill>
                <a:effectLst/>
                <a:latin typeface="-apple-system"/>
              </a:rPr>
              <a:t>Communication</a:t>
            </a:r>
            <a:r>
              <a:rPr lang="fr-FR" b="0" i="0" u="none" strike="noStrike">
                <a:solidFill>
                  <a:srgbClr val="1D2125"/>
                </a:solidFill>
                <a:effectLst/>
                <a:latin typeface="-apple-system"/>
              </a:rPr>
              <a:t> : Un superviseur émotionnellement intelligent parle peu et écoute beaucoup. Il sait que « lorsqu’il parle il ne fait que répéter ce qu’il sait déjà mais que lorsqu’il écoute, il pourrait apprendre quelque chose de nouveau » (le Dalaï-lama)</a:t>
            </a:r>
          </a:p>
        </p:txBody>
      </p:sp>
    </p:spTree>
    <p:extLst>
      <p:ext uri="{BB962C8B-B14F-4D97-AF65-F5344CB8AC3E}">
        <p14:creationId xmlns:p14="http://schemas.microsoft.com/office/powerpoint/2010/main" val="42321428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6507141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Default - Diapositive de titre">
    <p:spTree>
      <p:nvGrpSpPr>
        <p:cNvPr id="1" name=""/>
        <p:cNvGrpSpPr/>
        <p:nvPr/>
      </p:nvGrpSpPr>
      <p:grpSpPr>
        <a:xfrm>
          <a:off x="0" y="0"/>
          <a:ext cx="0" cy="0"/>
          <a:chOff x="0" y="0"/>
          <a:chExt cx="0" cy="0"/>
        </a:xfrm>
      </p:grpSpPr>
      <p:sp>
        <p:nvSpPr>
          <p:cNvPr id="18" name="Rectangle"/>
          <p:cNvSpPr/>
          <p:nvPr/>
        </p:nvSpPr>
        <p:spPr>
          <a:xfrm>
            <a:off x="904875" y="3648075"/>
            <a:ext cx="7327900" cy="1280161"/>
          </a:xfrm>
          <a:prstGeom prst="rect">
            <a:avLst/>
          </a:prstGeom>
          <a:ln w="6350" cap="rnd">
            <a:solidFill>
              <a:srgbClr val="8590B2"/>
            </a:solidFill>
          </a:ln>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9" name="Rectangle"/>
          <p:cNvSpPr/>
          <p:nvPr/>
        </p:nvSpPr>
        <p:spPr>
          <a:xfrm>
            <a:off x="914400" y="5048250"/>
            <a:ext cx="7327900" cy="685800"/>
          </a:xfrm>
          <a:prstGeom prst="rect">
            <a:avLst/>
          </a:prstGeom>
          <a:ln w="6350" cap="rnd">
            <a:solidFill>
              <a:srgbClr val="AEC5D6"/>
            </a:solidFill>
          </a:ln>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20" name="Rectangle"/>
          <p:cNvSpPr/>
          <p:nvPr/>
        </p:nvSpPr>
        <p:spPr>
          <a:xfrm>
            <a:off x="904875" y="3648075"/>
            <a:ext cx="241300" cy="1280161"/>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21" name="Rectangle"/>
          <p:cNvSpPr/>
          <p:nvPr/>
        </p:nvSpPr>
        <p:spPr>
          <a:xfrm>
            <a:off x="914400" y="5048250"/>
            <a:ext cx="241300" cy="685800"/>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pic>
        <p:nvPicPr>
          <p:cNvPr id="22" name="image2.jpg" descr="image2.jpg"/>
          <p:cNvPicPr>
            <a:picLocks noChangeAspect="1"/>
          </p:cNvPicPr>
          <p:nvPr/>
        </p:nvPicPr>
        <p:blipFill>
          <a:blip r:embed="rId2"/>
          <a:stretch>
            <a:fillRect/>
          </a:stretch>
        </p:blipFill>
        <p:spPr>
          <a:xfrm>
            <a:off x="304800" y="228600"/>
            <a:ext cx="3840480" cy="2948027"/>
          </a:xfrm>
          <a:prstGeom prst="rect">
            <a:avLst/>
          </a:prstGeom>
          <a:ln w="12700"/>
        </p:spPr>
      </p:pic>
      <p:sp>
        <p:nvSpPr>
          <p:cNvPr id="23" name="Texte du titre"/>
          <p:cNvSpPr txBox="1">
            <a:spLocks noGrp="1"/>
          </p:cNvSpPr>
          <p:nvPr>
            <p:ph type="title"/>
          </p:nvPr>
        </p:nvSpPr>
        <p:spPr>
          <a:xfrm>
            <a:off x="1219200" y="3886200"/>
            <a:ext cx="6858000" cy="990600"/>
          </a:xfrm>
          <a:prstGeom prst="rect">
            <a:avLst/>
          </a:prstGeom>
        </p:spPr>
        <p:txBody>
          <a:bodyPr anchor="t"/>
          <a:lstStyle>
            <a:lvl1pPr algn="r">
              <a:defRPr sz="3200">
                <a:solidFill>
                  <a:srgbClr val="000000"/>
                </a:solidFill>
                <a:uFill>
                  <a:solidFill>
                    <a:srgbClr val="000000"/>
                  </a:solidFill>
                </a:uFill>
              </a:defRPr>
            </a:lvl1pPr>
          </a:lstStyle>
          <a:p>
            <a:r>
              <a:t>Texte du titre</a:t>
            </a:r>
          </a:p>
        </p:txBody>
      </p:sp>
      <p:sp>
        <p:nvSpPr>
          <p:cNvPr id="24" name="Texte niveau 1…"/>
          <p:cNvSpPr txBox="1">
            <a:spLocks noGrp="1"/>
          </p:cNvSpPr>
          <p:nvPr>
            <p:ph type="body" sz="quarter" idx="1"/>
          </p:nvPr>
        </p:nvSpPr>
        <p:spPr>
          <a:xfrm>
            <a:off x="1219200" y="5124450"/>
            <a:ext cx="6858000" cy="533400"/>
          </a:xfrm>
          <a:prstGeom prst="rect">
            <a:avLst/>
          </a:prstGeom>
        </p:spPr>
        <p:txBody>
          <a:bodyPr/>
          <a:lstStyle>
            <a:lvl1pPr marL="0" indent="0" algn="r">
              <a:buSzTx/>
              <a:buNone/>
              <a:defRPr sz="2000">
                <a:solidFill>
                  <a:srgbClr val="585866"/>
                </a:solidFill>
                <a:uFill>
                  <a:solidFill>
                    <a:srgbClr val="585866"/>
                  </a:solidFill>
                </a:uFill>
              </a:defRPr>
            </a:lvl1pPr>
            <a:lvl2pPr marL="457200" indent="0" algn="ctr">
              <a:buSzTx/>
              <a:buNone/>
            </a:lvl2pPr>
            <a:lvl3pPr marL="914400" indent="0" algn="ctr">
              <a:buSzTx/>
              <a:buNone/>
            </a:lvl3pPr>
            <a:lvl4pPr marL="1371600" indent="0" algn="ctr">
              <a:buSzTx/>
              <a:buNone/>
            </a:lvl4pPr>
            <a:lvl5pPr marL="1828800" indent="0" algn="ctr">
              <a:buSzTx/>
              <a:buNone/>
            </a:lvl5pPr>
          </a:lstStyle>
          <a:p>
            <a:r>
              <a:t>Texte niveau 1</a:t>
            </a:r>
          </a:p>
          <a:p>
            <a:pPr lvl="1"/>
            <a:r>
              <a:t>Texte niveau 2</a:t>
            </a:r>
          </a:p>
          <a:p>
            <a:pPr lvl="2"/>
            <a:r>
              <a:t>Texte niveau 3</a:t>
            </a:r>
          </a:p>
          <a:p>
            <a:pPr lvl="3"/>
            <a:r>
              <a:t>Texte niveau 4</a:t>
            </a:r>
          </a:p>
          <a:p>
            <a:pPr lvl="4"/>
            <a:r>
              <a:t>Texte niveau 5</a:t>
            </a:r>
          </a:p>
        </p:txBody>
      </p:sp>
      <p:sp>
        <p:nvSpPr>
          <p:cNvPr id="25" name="Numéro de diapositive"/>
          <p:cNvSpPr txBox="1">
            <a:spLocks noGrp="1"/>
          </p:cNvSpPr>
          <p:nvPr>
            <p:ph type="sldNum" sz="quarter" idx="2"/>
          </p:nvPr>
        </p:nvSpPr>
        <p:spPr>
          <a:xfrm>
            <a:off x="2194052" y="6454139"/>
            <a:ext cx="241301" cy="254001"/>
          </a:xfrm>
          <a:prstGeom prst="rect">
            <a:avLst/>
          </a:prstGeom>
        </p:spPr>
        <p:txBody>
          <a:bodyPr/>
          <a:lstStyle/>
          <a:p>
            <a:fld id="{86CB4B4D-7CA3-9044-876B-883B54F8677D}" type="slidenum">
              <a:rPr/>
              <a:t>‹N°›</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 Titre et contenu">
    <p:spTree>
      <p:nvGrpSpPr>
        <p:cNvPr id="1" name=""/>
        <p:cNvGrpSpPr/>
        <p:nvPr/>
      </p:nvGrpSpPr>
      <p:grpSpPr>
        <a:xfrm>
          <a:off x="0" y="0"/>
          <a:ext cx="0" cy="0"/>
          <a:chOff x="0" y="0"/>
          <a:chExt cx="0" cy="0"/>
        </a:xfrm>
      </p:grpSpPr>
      <p:sp>
        <p:nvSpPr>
          <p:cNvPr id="32" name="Texte du titre"/>
          <p:cNvSpPr txBox="1">
            <a:spLocks noGrp="1"/>
          </p:cNvSpPr>
          <p:nvPr>
            <p:ph type="title"/>
          </p:nvPr>
        </p:nvSpPr>
        <p:spPr>
          <a:prstGeom prst="rect">
            <a:avLst/>
          </a:prstGeom>
        </p:spPr>
        <p:txBody>
          <a:bodyPr/>
          <a:lstStyle/>
          <a:p>
            <a:r>
              <a:t>Texte du titre</a:t>
            </a:r>
          </a:p>
        </p:txBody>
      </p:sp>
      <p:sp>
        <p:nvSpPr>
          <p:cNvPr id="33" name="Texte niveau 1…"/>
          <p:cNvSpPr txBox="1">
            <a:spLocks noGrp="1"/>
          </p:cNvSpPr>
          <p:nvPr>
            <p:ph type="body" idx="1"/>
          </p:nvPr>
        </p:nvSpPr>
        <p:spPr>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34" name="Numéro de diapositive"/>
          <p:cNvSpPr txBox="1">
            <a:spLocks noGrp="1"/>
          </p:cNvSpPr>
          <p:nvPr>
            <p:ph type="sldNum" sz="quarter" idx="2"/>
          </p:nvPr>
        </p:nvSpPr>
        <p:spPr>
          <a:prstGeom prst="rect">
            <a:avLst/>
          </a:prstGeom>
        </p:spPr>
        <p:txBody>
          <a:bodyPr/>
          <a:lstStyle/>
          <a:p>
            <a:fld id="{86CB4B4D-7CA3-9044-876B-883B54F8677D}" type="slidenum">
              <a:rPr/>
              <a:t>‹N°›</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Default - Deux contenus">
    <p:spTree>
      <p:nvGrpSpPr>
        <p:cNvPr id="1" name=""/>
        <p:cNvGrpSpPr/>
        <p:nvPr/>
      </p:nvGrpSpPr>
      <p:grpSpPr>
        <a:xfrm>
          <a:off x="0" y="0"/>
          <a:ext cx="0" cy="0"/>
          <a:chOff x="0" y="0"/>
          <a:chExt cx="0" cy="0"/>
        </a:xfrm>
      </p:grpSpPr>
      <p:sp>
        <p:nvSpPr>
          <p:cNvPr id="41" name="Cliquez pour modifier les styles du texte du masque"/>
          <p:cNvSpPr txBox="1">
            <a:spLocks noGrp="1"/>
          </p:cNvSpPr>
          <p:nvPr>
            <p:ph type="body" sz="half" idx="13"/>
          </p:nvPr>
        </p:nvSpPr>
        <p:spPr>
          <a:xfrm>
            <a:off x="4632197" y="1216152"/>
            <a:ext cx="4041649" cy="4937760"/>
          </a:xfrm>
          <a:prstGeom prst="rect">
            <a:avLst/>
          </a:prstGeom>
        </p:spPr>
        <p:txBody>
          <a:bodyPr/>
          <a:lstStyle/>
          <a:p>
            <a:r>
              <a:t>Cliquez pour modifier les styles du texte du masque</a:t>
            </a:r>
          </a:p>
        </p:txBody>
      </p:sp>
      <p:sp>
        <p:nvSpPr>
          <p:cNvPr id="42" name="Texte du titre"/>
          <p:cNvSpPr txBox="1">
            <a:spLocks noGrp="1"/>
          </p:cNvSpPr>
          <p:nvPr>
            <p:ph type="title"/>
          </p:nvPr>
        </p:nvSpPr>
        <p:spPr>
          <a:xfrm>
            <a:off x="457200" y="228600"/>
            <a:ext cx="8229600" cy="914400"/>
          </a:xfrm>
          <a:prstGeom prst="rect">
            <a:avLst/>
          </a:prstGeom>
        </p:spPr>
        <p:txBody>
          <a:bodyPr/>
          <a:lstStyle/>
          <a:p>
            <a:r>
              <a:t>Texte du titre</a:t>
            </a:r>
          </a:p>
        </p:txBody>
      </p:sp>
      <p:sp>
        <p:nvSpPr>
          <p:cNvPr id="43" name="Texte niveau 1…"/>
          <p:cNvSpPr txBox="1">
            <a:spLocks noGrp="1"/>
          </p:cNvSpPr>
          <p:nvPr>
            <p:ph type="body" sz="half" idx="1"/>
          </p:nvPr>
        </p:nvSpPr>
        <p:spPr>
          <a:xfrm>
            <a:off x="457200" y="1219200"/>
            <a:ext cx="4041648" cy="4937760"/>
          </a:xfrm>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44" name="Numéro de diapositive"/>
          <p:cNvSpPr txBox="1">
            <a:spLocks noGrp="1"/>
          </p:cNvSpPr>
          <p:nvPr>
            <p:ph type="sldNum" sz="quarter" idx="2"/>
          </p:nvPr>
        </p:nvSpPr>
        <p:spPr>
          <a:prstGeom prst="rect">
            <a:avLst/>
          </a:prstGeom>
        </p:spPr>
        <p:txBody>
          <a:bodyPr/>
          <a:lstStyle/>
          <a:p>
            <a:fld id="{86CB4B4D-7CA3-9044-876B-883B54F8677D}" type="slidenum">
              <a:rPr/>
              <a:t>‹N°›</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Default - Titre seul">
    <p:spTree>
      <p:nvGrpSpPr>
        <p:cNvPr id="1" name=""/>
        <p:cNvGrpSpPr/>
        <p:nvPr/>
      </p:nvGrpSpPr>
      <p:grpSpPr>
        <a:xfrm>
          <a:off x="0" y="0"/>
          <a:ext cx="0" cy="0"/>
          <a:chOff x="0" y="0"/>
          <a:chExt cx="0" cy="0"/>
        </a:xfrm>
      </p:grpSpPr>
      <p:sp>
        <p:nvSpPr>
          <p:cNvPr id="51"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sp>
        <p:nvSpPr>
          <p:cNvPr id="52" name="Texte du titre"/>
          <p:cNvSpPr txBox="1">
            <a:spLocks noGrp="1"/>
          </p:cNvSpPr>
          <p:nvPr>
            <p:ph type="title"/>
          </p:nvPr>
        </p:nvSpPr>
        <p:spPr>
          <a:xfrm>
            <a:off x="457200" y="228600"/>
            <a:ext cx="8229600" cy="914400"/>
          </a:xfrm>
          <a:prstGeom prst="rect">
            <a:avLst/>
          </a:prstGeom>
        </p:spPr>
        <p:txBody>
          <a:bodyPr/>
          <a:lstStyle/>
          <a:p>
            <a:r>
              <a:t>Texte du titre</a:t>
            </a:r>
          </a:p>
        </p:txBody>
      </p:sp>
      <p:sp>
        <p:nvSpPr>
          <p:cNvPr id="53" name="Numéro de diapositive"/>
          <p:cNvSpPr txBox="1">
            <a:spLocks noGrp="1"/>
          </p:cNvSpPr>
          <p:nvPr>
            <p:ph type="sldNum" sz="quarter" idx="2"/>
          </p:nvPr>
        </p:nvSpPr>
        <p:spPr>
          <a:prstGeom prst="rect">
            <a:avLst/>
          </a:prstGeom>
        </p:spPr>
        <p:txBody>
          <a:bodyPr/>
          <a:lstStyle/>
          <a:p>
            <a:fld id="{86CB4B4D-7CA3-9044-876B-883B54F8677D}" type="slidenum">
              <a:rPr/>
              <a:t>‹N°›</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Default - Vide">
    <p:spTree>
      <p:nvGrpSpPr>
        <p:cNvPr id="1" name=""/>
        <p:cNvGrpSpPr/>
        <p:nvPr/>
      </p:nvGrpSpPr>
      <p:grpSpPr>
        <a:xfrm>
          <a:off x="0" y="0"/>
          <a:ext cx="0" cy="0"/>
          <a:chOff x="0" y="0"/>
          <a:chExt cx="0" cy="0"/>
        </a:xfrm>
      </p:grpSpPr>
      <p:sp>
        <p:nvSpPr>
          <p:cNvPr id="60" name="Ligne"/>
          <p:cNvSpPr/>
          <p:nvPr/>
        </p:nvSpPr>
        <p:spPr>
          <a:xfrm>
            <a:off x="457200" y="6353175"/>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61"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sp>
        <p:nvSpPr>
          <p:cNvPr id="62" name="Numéro de diapositive"/>
          <p:cNvSpPr txBox="1">
            <a:spLocks noGrp="1"/>
          </p:cNvSpPr>
          <p:nvPr>
            <p:ph type="sldNum" sz="quarter" idx="2"/>
          </p:nvPr>
        </p:nvSpPr>
        <p:spPr>
          <a:prstGeom prst="rect">
            <a:avLst/>
          </a:prstGeom>
        </p:spPr>
        <p:txBody>
          <a:bodyPr/>
          <a:lstStyle/>
          <a:p>
            <a:fld id="{86CB4B4D-7CA3-9044-876B-883B54F8677D}" type="slidenum">
              <a:rPr/>
              <a:t>‹N°›</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Default - Titre. Texte et image de la bibliothèque">
    <p:spTree>
      <p:nvGrpSpPr>
        <p:cNvPr id="1" name=""/>
        <p:cNvGrpSpPr/>
        <p:nvPr/>
      </p:nvGrpSpPr>
      <p:grpSpPr>
        <a:xfrm>
          <a:off x="0" y="0"/>
          <a:ext cx="0" cy="0"/>
          <a:chOff x="0" y="0"/>
          <a:chExt cx="0" cy="0"/>
        </a:xfrm>
      </p:grpSpPr>
      <p:sp>
        <p:nvSpPr>
          <p:cNvPr id="69"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70"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71"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72" name="image2.jpg" descr="image2.jpg"/>
          <p:cNvPicPr>
            <a:picLocks noChangeAspect="1"/>
          </p:cNvPicPr>
          <p:nvPr/>
        </p:nvPicPr>
        <p:blipFill>
          <a:blip r:embed="rId2"/>
          <a:stretch>
            <a:fillRect/>
          </a:stretch>
        </p:blipFill>
        <p:spPr>
          <a:xfrm>
            <a:off x="8366759" y="6230772"/>
            <a:ext cx="640081" cy="491338"/>
          </a:xfrm>
          <a:prstGeom prst="rect">
            <a:avLst/>
          </a:prstGeom>
          <a:ln w="12700"/>
        </p:spPr>
      </p:pic>
      <p:sp>
        <p:nvSpPr>
          <p:cNvPr id="73"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74"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75" name="Objet"/>
          <p:cNvSpPr txBox="1">
            <a:spLocks noGrp="1"/>
          </p:cNvSpPr>
          <p:nvPr>
            <p:ph sz="half" idx="3"/>
          </p:nvPr>
        </p:nvSpPr>
        <p:spPr>
          <a:xfrm>
            <a:off x="4648200" y="1981200"/>
            <a:ext cx="3810000" cy="4114800"/>
          </a:xfrm>
          <a:prstGeom prst="rect">
            <a:avLst/>
          </a:prstGeom>
        </p:spPr>
        <p:txBody>
          <a:bodyPr/>
          <a:lstStyle/>
          <a:p>
            <a:pPr marL="0" indent="0" algn="ctr" defTabSz="457200">
              <a:spcBef>
                <a:spcPts val="0"/>
              </a:spcBef>
              <a:buClrTx/>
              <a:buSzTx/>
              <a:buNone/>
              <a:defRPr sz="4000">
                <a:latin typeface="Gill Sans"/>
                <a:ea typeface="Gill Sans"/>
                <a:cs typeface="Gill Sans"/>
                <a:sym typeface="Gill Sans"/>
              </a:defRPr>
            </a:pPr>
            <a:endParaRPr/>
          </a:p>
        </p:txBody>
      </p:sp>
      <p:sp>
        <p:nvSpPr>
          <p:cNvPr id="76" name="Texte du titre"/>
          <p:cNvSpPr txBox="1">
            <a:spLocks noGrp="1"/>
          </p:cNvSpPr>
          <p:nvPr>
            <p:ph type="title"/>
          </p:nvPr>
        </p:nvSpPr>
        <p:spPr>
          <a:xfrm>
            <a:off x="685800" y="609600"/>
            <a:ext cx="7772400" cy="1143000"/>
          </a:xfrm>
          <a:prstGeom prst="rect">
            <a:avLst/>
          </a:prstGeom>
        </p:spPr>
        <p:txBody>
          <a:bodyPr/>
          <a:lstStyle/>
          <a:p>
            <a:r>
              <a:t>Texte du titre</a:t>
            </a:r>
          </a:p>
        </p:txBody>
      </p:sp>
      <p:sp>
        <p:nvSpPr>
          <p:cNvPr id="77" name="Texte niveau 1…"/>
          <p:cNvSpPr txBox="1">
            <a:spLocks noGrp="1"/>
          </p:cNvSpPr>
          <p:nvPr>
            <p:ph type="body" sz="half" idx="1"/>
          </p:nvPr>
        </p:nvSpPr>
        <p:spPr>
          <a:xfrm>
            <a:off x="685800" y="1981200"/>
            <a:ext cx="3810000" cy="4114800"/>
          </a:xfrm>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78" name="Numéro de diapositive"/>
          <p:cNvSpPr txBox="1">
            <a:spLocks noGrp="1"/>
          </p:cNvSpPr>
          <p:nvPr>
            <p:ph type="sldNum" sz="quarter" idx="2"/>
          </p:nvPr>
        </p:nvSpPr>
        <p:spPr>
          <a:xfrm>
            <a:off x="609600" y="6413500"/>
            <a:ext cx="266701" cy="279401"/>
          </a:xfrm>
          <a:prstGeom prst="rect">
            <a:avLst/>
          </a:prstGeom>
        </p:spPr>
        <p:txBody>
          <a:bodyPr/>
          <a:lstStyle>
            <a:lvl1pPr algn="l">
              <a:defRPr sz="1400">
                <a:solidFill>
                  <a:srgbClr val="585866"/>
                </a:solidFill>
                <a:uFill>
                  <a:solidFill>
                    <a:srgbClr val="585866"/>
                  </a:solidFill>
                </a:uFill>
              </a:defRPr>
            </a:lvl1pPr>
          </a:lstStyle>
          <a:p>
            <a:fld id="{86CB4B4D-7CA3-9044-876B-883B54F8677D}" type="slidenum">
              <a:rPr/>
              <a:t>‹N°›</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Default - Titre. Texte et diagramme">
    <p:spTree>
      <p:nvGrpSpPr>
        <p:cNvPr id="1" name=""/>
        <p:cNvGrpSpPr/>
        <p:nvPr/>
      </p:nvGrpSpPr>
      <p:grpSpPr>
        <a:xfrm>
          <a:off x="0" y="0"/>
          <a:ext cx="0" cy="0"/>
          <a:chOff x="0" y="0"/>
          <a:chExt cx="0" cy="0"/>
        </a:xfrm>
      </p:grpSpPr>
      <p:sp>
        <p:nvSpPr>
          <p:cNvPr id="85" name="Cliquez pour modifier les styles du texte du masque"/>
          <p:cNvSpPr txBox="1">
            <a:spLocks noGrp="1"/>
          </p:cNvSpPr>
          <p:nvPr>
            <p:ph type="body" sz="half" idx="13"/>
          </p:nvPr>
        </p:nvSpPr>
        <p:spPr>
          <a:xfrm>
            <a:off x="4648200" y="1981200"/>
            <a:ext cx="4038600" cy="3886200"/>
          </a:xfrm>
          <a:prstGeom prst="rect">
            <a:avLst/>
          </a:prstGeom>
        </p:spPr>
        <p:txBody>
          <a:bodyPr/>
          <a:lstStyle/>
          <a:p>
            <a:r>
              <a:t>Cliquez pour modifier les styles du texte du masque</a:t>
            </a:r>
          </a:p>
        </p:txBody>
      </p:sp>
      <p:sp>
        <p:nvSpPr>
          <p:cNvPr id="86" name="Texte du titre"/>
          <p:cNvSpPr txBox="1">
            <a:spLocks noGrp="1"/>
          </p:cNvSpPr>
          <p:nvPr>
            <p:ph type="title"/>
          </p:nvPr>
        </p:nvSpPr>
        <p:spPr>
          <a:xfrm>
            <a:off x="457200" y="457200"/>
            <a:ext cx="8229600" cy="1371600"/>
          </a:xfrm>
          <a:prstGeom prst="rect">
            <a:avLst/>
          </a:prstGeom>
        </p:spPr>
        <p:txBody>
          <a:bodyPr/>
          <a:lstStyle/>
          <a:p>
            <a:r>
              <a:t>Texte du titre</a:t>
            </a:r>
          </a:p>
        </p:txBody>
      </p:sp>
      <p:sp>
        <p:nvSpPr>
          <p:cNvPr id="87" name="Texte niveau 1…"/>
          <p:cNvSpPr txBox="1">
            <a:spLocks noGrp="1"/>
          </p:cNvSpPr>
          <p:nvPr>
            <p:ph type="body" sz="half" idx="1"/>
          </p:nvPr>
        </p:nvSpPr>
        <p:spPr>
          <a:xfrm>
            <a:off x="457200" y="1981200"/>
            <a:ext cx="4038600" cy="3886200"/>
          </a:xfrm>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88" name="Numéro de diapositive"/>
          <p:cNvSpPr txBox="1">
            <a:spLocks noGrp="1"/>
          </p:cNvSpPr>
          <p:nvPr>
            <p:ph type="sldNum" sz="quarter" idx="2"/>
          </p:nvPr>
        </p:nvSpPr>
        <p:spPr>
          <a:xfrm>
            <a:off x="8445500" y="6438900"/>
            <a:ext cx="241301" cy="254000"/>
          </a:xfrm>
          <a:prstGeom prst="rect">
            <a:avLst/>
          </a:prstGeom>
        </p:spPr>
        <p:txBody>
          <a:bodyPr/>
          <a:lstStyle/>
          <a:p>
            <a:fld id="{86CB4B4D-7CA3-9044-876B-883B54F8677D}" type="slidenum">
              <a:rPr/>
              <a:t>‹N°›</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cSld name="Titre &amp; texte A">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bwMode="gray"/>
        <p:txBody>
          <a:bodyPr/>
          <a:lstStyle>
            <a:lvl1pPr>
              <a:defRPr/>
            </a:lvl1pPr>
            <a:lvl2pPr>
              <a:defRPr/>
            </a:lvl2pPr>
            <a:lvl3pPr>
              <a:defRPr/>
            </a:lvl3pPr>
            <a:lvl4pPr>
              <a:defRPr/>
            </a:lvl4pPr>
            <a:lvl5pPr>
              <a:defRPr/>
            </a:lvl5pPr>
          </a:lstStyle>
          <a:p>
            <a:pPr lvl="0"/>
            <a:r>
              <a:rPr lang="fr-FR" dirty="0"/>
              <a:t>Texte de niveau 1</a:t>
            </a:r>
          </a:p>
          <a:p>
            <a:pPr lvl="1"/>
            <a:r>
              <a:rPr lang="fr-FR" dirty="0"/>
              <a:t>Texte de niveau 2</a:t>
            </a:r>
          </a:p>
          <a:p>
            <a:pPr lvl="2"/>
            <a:r>
              <a:rPr lang="fr-FR" dirty="0"/>
              <a:t>Texte de niveau 3</a:t>
            </a:r>
          </a:p>
        </p:txBody>
      </p:sp>
      <p:sp>
        <p:nvSpPr>
          <p:cNvPr id="2" name="Titre 1"/>
          <p:cNvSpPr>
            <a:spLocks noGrp="1"/>
          </p:cNvSpPr>
          <p:nvPr>
            <p:ph type="title" hasCustomPrompt="1"/>
          </p:nvPr>
        </p:nvSpPr>
        <p:spPr bwMode="gray"/>
        <p:txBody>
          <a:bodyPr/>
          <a:lstStyle>
            <a:lvl1pPr>
              <a:defRPr/>
            </a:lvl1pPr>
          </a:lstStyle>
          <a:p>
            <a:r>
              <a:rPr lang="fr-FR" dirty="0"/>
              <a:t>Titre</a:t>
            </a:r>
          </a:p>
        </p:txBody>
      </p:sp>
      <p:sp>
        <p:nvSpPr>
          <p:cNvPr id="4" name="Espace réservé de la date 3"/>
          <p:cNvSpPr>
            <a:spLocks noGrp="1"/>
          </p:cNvSpPr>
          <p:nvPr>
            <p:ph type="dt" sz="half" idx="10"/>
          </p:nvPr>
        </p:nvSpPr>
        <p:spPr bwMode="gray"/>
        <p:txBody>
          <a:bodyPr/>
          <a:lstStyle/>
          <a:p>
            <a:r>
              <a:rPr lang="fr-FR"/>
              <a:t>Date</a:t>
            </a:r>
          </a:p>
        </p:txBody>
      </p:sp>
      <p:sp>
        <p:nvSpPr>
          <p:cNvPr id="5" name="Espace réservé du pied de page 4"/>
          <p:cNvSpPr>
            <a:spLocks noGrp="1"/>
          </p:cNvSpPr>
          <p:nvPr>
            <p:ph type="ftr" sz="quarter" idx="11"/>
          </p:nvPr>
        </p:nvSpPr>
        <p:spPr bwMode="gray"/>
        <p:txBody>
          <a:bodyPr/>
          <a:lstStyle/>
          <a:p>
            <a:r>
              <a:rPr lang="fr-FR"/>
              <a:t>Titre de la présentation</a:t>
            </a:r>
          </a:p>
        </p:txBody>
      </p:sp>
      <p:sp>
        <p:nvSpPr>
          <p:cNvPr id="6" name="Espace réservé du numéro de diapositive 5"/>
          <p:cNvSpPr>
            <a:spLocks noGrp="1"/>
          </p:cNvSpPr>
          <p:nvPr>
            <p:ph type="sldNum" sz="quarter" idx="12"/>
          </p:nvPr>
        </p:nvSpPr>
        <p:spPr bwMode="gray">
          <a:xfrm>
            <a:off x="1245937" y="6455411"/>
            <a:ext cx="354264" cy="261610"/>
          </a:xfrm>
        </p:spPr>
        <p:txBody>
          <a:bodyPr/>
          <a:lstStyle/>
          <a:p>
            <a:fld id="{574AFD5F-6DEF-4A2F-817E-E096C8435209}" type="slidenum">
              <a:rPr lang="fr-FR" smtClean="0"/>
              <a:t>‹N°›</a:t>
            </a:fld>
            <a:endParaRPr lang="fr-FR"/>
          </a:p>
        </p:txBody>
      </p:sp>
      <p:sp>
        <p:nvSpPr>
          <p:cNvPr id="9" name="Espace réservé du texte 8"/>
          <p:cNvSpPr>
            <a:spLocks noGrp="1"/>
          </p:cNvSpPr>
          <p:nvPr>
            <p:ph type="body" sz="quarter" idx="13" hasCustomPrompt="1"/>
          </p:nvPr>
        </p:nvSpPr>
        <p:spPr bwMode="gray">
          <a:xfrm>
            <a:off x="250825" y="1063205"/>
            <a:ext cx="8640000" cy="480484"/>
          </a:xfrm>
        </p:spPr>
        <p:txBody>
          <a:bodyPr/>
          <a:lstStyle>
            <a:lvl1pPr marL="0" indent="0">
              <a:buFontTx/>
              <a:buNone/>
              <a:defRPr>
                <a:solidFill>
                  <a:schemeClr val="bg2"/>
                </a:solidFill>
              </a:defRPr>
            </a:lvl1pPr>
          </a:lstStyle>
          <a:p>
            <a:pPr lvl="0"/>
            <a:r>
              <a:rPr lang="fr-FR" dirty="0"/>
              <a:t>Sous-titre</a:t>
            </a:r>
          </a:p>
        </p:txBody>
      </p:sp>
    </p:spTree>
    <p:extLst>
      <p:ext uri="{BB962C8B-B14F-4D97-AF65-F5344CB8AC3E}">
        <p14:creationId xmlns:p14="http://schemas.microsoft.com/office/powerpoint/2010/main" val="28494840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endParaRPr lang="en-US"/>
          </a:p>
        </p:txBody>
      </p:sp>
      <p:sp>
        <p:nvSpPr>
          <p:cNvPr id="8" name="Espace réservé du contenu 7"/>
          <p:cNvSpPr>
            <a:spLocks noGrp="1"/>
          </p:cNvSpPr>
          <p:nvPr>
            <p:ph sz="quarter" idx="1"/>
          </p:nvPr>
        </p:nvSpPr>
        <p:spPr>
          <a:xfrm>
            <a:off x="457200" y="1219200"/>
            <a:ext cx="8229600" cy="49377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3" name="Espace réservé de la date 3">
            <a:extLst>
              <a:ext uri="{FF2B5EF4-FFF2-40B4-BE49-F238E27FC236}">
                <a16:creationId xmlns:a16="http://schemas.microsoft.com/office/drawing/2014/main" id="{F7D9B955-2F8C-062F-CDCC-FB6D6BB4C3FB}"/>
              </a:ext>
            </a:extLst>
          </p:cNvPr>
          <p:cNvSpPr>
            <a:spLocks noGrp="1"/>
          </p:cNvSpPr>
          <p:nvPr>
            <p:ph type="dt" sz="half" idx="10"/>
          </p:nvPr>
        </p:nvSpPr>
        <p:spPr>
          <a:xfrm>
            <a:off x="4114800" y="6356350"/>
            <a:ext cx="4117975"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atin typeface="Gill Sans MT" panose="020B0502020104020203" pitchFamily="34" charset="77"/>
              </a:defRPr>
            </a:lvl1pPr>
          </a:lstStyle>
          <a:p>
            <a:pPr>
              <a:defRPr/>
            </a:pPr>
            <a:fld id="{2C463E27-3A58-A14B-82F6-CCE21DE85487}" type="datetime1">
              <a:rPr lang="fr-FR" altLang="fr-FR"/>
              <a:pPr>
                <a:defRPr/>
              </a:pPr>
              <a:t>28/12/2023</a:t>
            </a:fld>
            <a:endParaRPr lang="fr-FR" altLang="fr-FR"/>
          </a:p>
        </p:txBody>
      </p:sp>
      <p:sp>
        <p:nvSpPr>
          <p:cNvPr id="4" name="Espace réservé du pied de page 4">
            <a:extLst>
              <a:ext uri="{FF2B5EF4-FFF2-40B4-BE49-F238E27FC236}">
                <a16:creationId xmlns:a16="http://schemas.microsoft.com/office/drawing/2014/main" id="{5FEFFD0D-90CA-84F7-DA59-ED30A3DEEE96}"/>
              </a:ext>
            </a:extLst>
          </p:cNvPr>
          <p:cNvSpPr>
            <a:spLocks noGrp="1"/>
          </p:cNvSpPr>
          <p:nvPr>
            <p:ph type="ftr" sz="quarter" idx="11"/>
          </p:nvPr>
        </p:nvSpPr>
        <p:spPr>
          <a:xfrm>
            <a:off x="1676400" y="6356350"/>
            <a:ext cx="2359025"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Gill Sans MT" panose="020B0502020104020203" pitchFamily="34" charset="77"/>
              </a:defRPr>
            </a:lvl1pPr>
          </a:lstStyle>
          <a:p>
            <a:pPr>
              <a:defRPr/>
            </a:pPr>
            <a:endParaRPr lang="fr-FR" altLang="fr-FR"/>
          </a:p>
        </p:txBody>
      </p:sp>
      <p:sp>
        <p:nvSpPr>
          <p:cNvPr id="5" name="Espace réservé du numéro de diapositive 5">
            <a:extLst>
              <a:ext uri="{FF2B5EF4-FFF2-40B4-BE49-F238E27FC236}">
                <a16:creationId xmlns:a16="http://schemas.microsoft.com/office/drawing/2014/main" id="{0148A746-03FB-2F87-B670-3BA10CF90B9B}"/>
              </a:ext>
            </a:extLst>
          </p:cNvPr>
          <p:cNvSpPr>
            <a:spLocks noGrp="1"/>
          </p:cNvSpPr>
          <p:nvPr>
            <p:ph type="sldNum" sz="quarter" idx="12"/>
          </p:nvPr>
        </p:nvSpPr>
        <p:spPr>
          <a:xfrm>
            <a:off x="612775" y="6356350"/>
            <a:ext cx="987425"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atin typeface="Gill Sans MT" panose="020B0502020104020203" pitchFamily="34" charset="77"/>
              </a:defRPr>
            </a:lvl1pPr>
          </a:lstStyle>
          <a:p>
            <a:pPr>
              <a:defRPr/>
            </a:pPr>
            <a:fld id="{5EB30D4E-00B2-1041-84D4-B4F45820C45F}" type="slidenum">
              <a:rPr lang="fr-FR" altLang="fr-FR"/>
              <a:pPr>
                <a:defRPr/>
              </a:pPr>
              <a:t>‹N°›</a:t>
            </a:fld>
            <a:endParaRPr lang="fr-FR" altLang="fr-FR"/>
          </a:p>
        </p:txBody>
      </p:sp>
    </p:spTree>
    <p:extLst>
      <p:ext uri="{BB962C8B-B14F-4D97-AF65-F5344CB8AC3E}">
        <p14:creationId xmlns:p14="http://schemas.microsoft.com/office/powerpoint/2010/main" val="810039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3"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4"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5" name="image2.jpg" descr="image2.jpg"/>
          <p:cNvPicPr>
            <a:picLocks noChangeAspect="1"/>
          </p:cNvPicPr>
          <p:nvPr/>
        </p:nvPicPr>
        <p:blipFill>
          <a:blip r:embed="rId11"/>
          <a:stretch>
            <a:fillRect/>
          </a:stretch>
        </p:blipFill>
        <p:spPr>
          <a:xfrm>
            <a:off x="8366759" y="6230772"/>
            <a:ext cx="640081" cy="491338"/>
          </a:xfrm>
          <a:prstGeom prst="rect">
            <a:avLst/>
          </a:prstGeom>
          <a:ln w="12700"/>
        </p:spPr>
      </p:pic>
      <p:sp>
        <p:nvSpPr>
          <p:cNvPr id="6" name="Texte"/>
          <p:cNvSpPr txBox="1"/>
          <p:nvPr/>
        </p:nvSpPr>
        <p:spPr>
          <a:xfrm>
            <a:off x="609600" y="6339840"/>
            <a:ext cx="1000253" cy="3683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buClr>
                <a:srgbClr val="585866"/>
              </a:buClr>
              <a:defRPr sz="1400">
                <a:solidFill>
                  <a:srgbClr val="585866"/>
                </a:solidFill>
                <a:uFill>
                  <a:solidFill>
                    <a:srgbClr val="585866"/>
                  </a:solidFill>
                </a:uFill>
              </a:defRPr>
            </a:lvl1pPr>
          </a:lstStyle>
          <a:p>
            <a:r>
              <a:t> </a:t>
            </a:r>
          </a:p>
        </p:txBody>
      </p:sp>
      <p:sp>
        <p:nvSpPr>
          <p:cNvPr id="7"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8"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9" name="Texte du titre"/>
          <p:cNvSpPr txBox="1">
            <a:spLocks noGrp="1"/>
          </p:cNvSpPr>
          <p:nvPr>
            <p:ph type="title"/>
          </p:nvPr>
        </p:nvSpPr>
        <p:spPr>
          <a:xfrm>
            <a:off x="457200" y="152400"/>
            <a:ext cx="8229600" cy="9906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r>
              <a:t>Texte du titre</a:t>
            </a:r>
          </a:p>
        </p:txBody>
      </p:sp>
      <p:sp>
        <p:nvSpPr>
          <p:cNvPr id="10" name="Texte niveau 1…"/>
          <p:cNvSpPr txBox="1">
            <a:spLocks noGrp="1"/>
          </p:cNvSpPr>
          <p:nvPr>
            <p:ph type="body" idx="1"/>
          </p:nvPr>
        </p:nvSpPr>
        <p:spPr>
          <a:xfrm>
            <a:off x="457200" y="1219200"/>
            <a:ext cx="8229600" cy="493776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lstStyle>
            <a:lvl2pPr marL="548640" indent="-274320">
              <a:spcBef>
                <a:spcPts val="500"/>
              </a:spcBef>
              <a:buClr>
                <a:srgbClr val="AEC5D6"/>
              </a:buClr>
              <a:defRPr sz="2300">
                <a:solidFill>
                  <a:srgbClr val="585866"/>
                </a:solidFill>
                <a:uFill>
                  <a:solidFill>
                    <a:srgbClr val="585866"/>
                  </a:solidFill>
                </a:uFill>
              </a:defRPr>
            </a:lvl2pPr>
            <a:lvl3pPr marL="822960" indent="-228600">
              <a:spcBef>
                <a:spcPts val="500"/>
              </a:spcBef>
              <a:buClr>
                <a:srgbClr val="C6C6C6"/>
              </a:buClr>
              <a:defRPr sz="2000"/>
            </a:lvl3pPr>
            <a:lvl4pPr marL="1097280" indent="-228600">
              <a:spcBef>
                <a:spcPts val="400"/>
              </a:spcBef>
              <a:buClr>
                <a:srgbClr val="9DB1C1"/>
              </a:buClr>
              <a:buSzPct val="70000"/>
              <a:buChar char=""/>
              <a:defRPr sz="1800"/>
            </a:lvl4pPr>
            <a:lvl5pPr marL="1371600" indent="-228600">
              <a:spcBef>
                <a:spcPts val="300"/>
              </a:spcBef>
              <a:buClr>
                <a:srgbClr val="AEC5D6"/>
              </a:buClr>
              <a:buSzPct val="70000"/>
              <a:buChar char=""/>
              <a:defRPr sz="1600"/>
            </a:lvl5pPr>
          </a:lstStyle>
          <a:p>
            <a:r>
              <a:t>Texte niveau 1</a:t>
            </a:r>
          </a:p>
          <a:p>
            <a:pPr lvl="1"/>
            <a:r>
              <a:t>Texte niveau 2</a:t>
            </a:r>
          </a:p>
          <a:p>
            <a:pPr lvl="2"/>
            <a:r>
              <a:t>Texte niveau 3</a:t>
            </a:r>
          </a:p>
          <a:p>
            <a:pPr lvl="3"/>
            <a:r>
              <a:t>Texte niveau 4</a:t>
            </a:r>
          </a:p>
          <a:p>
            <a:pPr lvl="4"/>
            <a:r>
              <a:t>Texte niveau 5</a:t>
            </a:r>
          </a:p>
        </p:txBody>
      </p:sp>
      <p:sp>
        <p:nvSpPr>
          <p:cNvPr id="11" name="Numéro de diapositive"/>
          <p:cNvSpPr txBox="1">
            <a:spLocks noGrp="1"/>
          </p:cNvSpPr>
          <p:nvPr>
            <p:ph type="sldNum" sz="quarter" idx="2"/>
          </p:nvPr>
        </p:nvSpPr>
        <p:spPr>
          <a:xfrm>
            <a:off x="1358900" y="6455411"/>
            <a:ext cx="241301" cy="254001"/>
          </a:xfrm>
          <a:prstGeom prst="rect">
            <a:avLst/>
          </a:prstGeom>
          <a:ln w="12700"/>
        </p:spPr>
        <p:txBody>
          <a:bodyPr wrap="none" lIns="38100" tIns="38100" rIns="38100" bIns="38100">
            <a:spAutoFit/>
          </a:bodyPr>
          <a:lstStyle>
            <a:lvl1pPr algn="r">
              <a:buClrTx/>
              <a:buFontTx/>
              <a:defRPr sz="1200"/>
            </a:lvl1pPr>
          </a:lstStyle>
          <a:p>
            <a:fld id="{86CB4B4D-7CA3-9044-876B-883B54F8677D}" type="slidenum">
              <a:rPr/>
              <a:t>‹N°›</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l" defTabSz="914400" latinLnBrk="0">
        <a:lnSpc>
          <a:spcPct val="100000"/>
        </a:lnSpc>
        <a:spcBef>
          <a:spcPts val="0"/>
        </a:spcBef>
        <a:spcAft>
          <a:spcPts val="0"/>
        </a:spcAft>
        <a:buClrTx/>
        <a:buSzTx/>
        <a:buFontTx/>
        <a:buNone/>
        <a:tabLst/>
        <a:defRPr sz="4300" b="1" i="0" u="none" strike="noStrike" cap="none" spc="0" baseline="0">
          <a:solidFill>
            <a:srgbClr val="8590B2"/>
          </a:solidFill>
          <a:uFill>
            <a:solidFill>
              <a:srgbClr val="8590B2"/>
            </a:solidFill>
          </a:uFill>
          <a:latin typeface="+mn-lt"/>
          <a:ea typeface="+mn-ea"/>
          <a:cs typeface="+mn-cs"/>
          <a:sym typeface="Eurostile"/>
        </a:defRPr>
      </a:lvl1pPr>
      <a:lvl2pPr marL="0" marR="0" indent="228600" algn="l" defTabSz="914400" latinLnBrk="0">
        <a:lnSpc>
          <a:spcPct val="100000"/>
        </a:lnSpc>
        <a:spcBef>
          <a:spcPts val="0"/>
        </a:spcBef>
        <a:spcAft>
          <a:spcPts val="0"/>
        </a:spcAft>
        <a:buClrTx/>
        <a:buSzTx/>
        <a:buFontTx/>
        <a:buNone/>
        <a:tabLst/>
        <a:defRPr sz="4300" b="1" i="0" u="none" strike="noStrike" cap="none" spc="0" baseline="0">
          <a:solidFill>
            <a:srgbClr val="8590B2"/>
          </a:solidFill>
          <a:uFill>
            <a:solidFill>
              <a:srgbClr val="8590B2"/>
            </a:solidFill>
          </a:uFill>
          <a:latin typeface="+mn-lt"/>
          <a:ea typeface="+mn-ea"/>
          <a:cs typeface="+mn-cs"/>
          <a:sym typeface="Eurostile"/>
        </a:defRPr>
      </a:lvl2pPr>
      <a:lvl3pPr marL="0" marR="0" indent="457200" algn="l" defTabSz="914400" latinLnBrk="0">
        <a:lnSpc>
          <a:spcPct val="100000"/>
        </a:lnSpc>
        <a:spcBef>
          <a:spcPts val="0"/>
        </a:spcBef>
        <a:spcAft>
          <a:spcPts val="0"/>
        </a:spcAft>
        <a:buClrTx/>
        <a:buSzTx/>
        <a:buFontTx/>
        <a:buNone/>
        <a:tabLst/>
        <a:defRPr sz="4300" b="1" i="0" u="none" strike="noStrike" cap="none" spc="0" baseline="0">
          <a:solidFill>
            <a:srgbClr val="8590B2"/>
          </a:solidFill>
          <a:uFill>
            <a:solidFill>
              <a:srgbClr val="8590B2"/>
            </a:solidFill>
          </a:uFill>
          <a:latin typeface="+mn-lt"/>
          <a:ea typeface="+mn-ea"/>
          <a:cs typeface="+mn-cs"/>
          <a:sym typeface="Eurostile"/>
        </a:defRPr>
      </a:lvl3pPr>
      <a:lvl4pPr marL="0" marR="0" indent="685800" algn="l" defTabSz="914400" latinLnBrk="0">
        <a:lnSpc>
          <a:spcPct val="100000"/>
        </a:lnSpc>
        <a:spcBef>
          <a:spcPts val="0"/>
        </a:spcBef>
        <a:spcAft>
          <a:spcPts val="0"/>
        </a:spcAft>
        <a:buClrTx/>
        <a:buSzTx/>
        <a:buFontTx/>
        <a:buNone/>
        <a:tabLst/>
        <a:defRPr sz="4300" b="1" i="0" u="none" strike="noStrike" cap="none" spc="0" baseline="0">
          <a:solidFill>
            <a:srgbClr val="8590B2"/>
          </a:solidFill>
          <a:uFill>
            <a:solidFill>
              <a:srgbClr val="8590B2"/>
            </a:solidFill>
          </a:uFill>
          <a:latin typeface="+mn-lt"/>
          <a:ea typeface="+mn-ea"/>
          <a:cs typeface="+mn-cs"/>
          <a:sym typeface="Eurostile"/>
        </a:defRPr>
      </a:lvl4pPr>
      <a:lvl5pPr marL="0" marR="0" indent="914400" algn="l" defTabSz="914400" latinLnBrk="0">
        <a:lnSpc>
          <a:spcPct val="100000"/>
        </a:lnSpc>
        <a:spcBef>
          <a:spcPts val="0"/>
        </a:spcBef>
        <a:spcAft>
          <a:spcPts val="0"/>
        </a:spcAft>
        <a:buClrTx/>
        <a:buSzTx/>
        <a:buFontTx/>
        <a:buNone/>
        <a:tabLst/>
        <a:defRPr sz="4300" b="1" i="0" u="none" strike="noStrike" cap="none" spc="0" baseline="0">
          <a:solidFill>
            <a:srgbClr val="8590B2"/>
          </a:solidFill>
          <a:uFill>
            <a:solidFill>
              <a:srgbClr val="8590B2"/>
            </a:solidFill>
          </a:uFill>
          <a:latin typeface="+mn-lt"/>
          <a:ea typeface="+mn-ea"/>
          <a:cs typeface="+mn-cs"/>
          <a:sym typeface="Eurostile"/>
        </a:defRPr>
      </a:lvl5pPr>
      <a:lvl6pPr marL="0" marR="0" indent="1143000" algn="l" defTabSz="914400" latinLnBrk="0">
        <a:lnSpc>
          <a:spcPct val="100000"/>
        </a:lnSpc>
        <a:spcBef>
          <a:spcPts val="0"/>
        </a:spcBef>
        <a:spcAft>
          <a:spcPts val="0"/>
        </a:spcAft>
        <a:buClrTx/>
        <a:buSzTx/>
        <a:buFontTx/>
        <a:buNone/>
        <a:tabLst/>
        <a:defRPr sz="4300" b="1" i="0" u="none" strike="noStrike" cap="none" spc="0" baseline="0">
          <a:solidFill>
            <a:srgbClr val="8590B2"/>
          </a:solidFill>
          <a:uFill>
            <a:solidFill>
              <a:srgbClr val="8590B2"/>
            </a:solidFill>
          </a:uFill>
          <a:latin typeface="+mn-lt"/>
          <a:ea typeface="+mn-ea"/>
          <a:cs typeface="+mn-cs"/>
          <a:sym typeface="Eurostile"/>
        </a:defRPr>
      </a:lvl6pPr>
      <a:lvl7pPr marL="0" marR="0" indent="1371600" algn="l" defTabSz="914400" latinLnBrk="0">
        <a:lnSpc>
          <a:spcPct val="100000"/>
        </a:lnSpc>
        <a:spcBef>
          <a:spcPts val="0"/>
        </a:spcBef>
        <a:spcAft>
          <a:spcPts val="0"/>
        </a:spcAft>
        <a:buClrTx/>
        <a:buSzTx/>
        <a:buFontTx/>
        <a:buNone/>
        <a:tabLst/>
        <a:defRPr sz="4300" b="1" i="0" u="none" strike="noStrike" cap="none" spc="0" baseline="0">
          <a:solidFill>
            <a:srgbClr val="8590B2"/>
          </a:solidFill>
          <a:uFill>
            <a:solidFill>
              <a:srgbClr val="8590B2"/>
            </a:solidFill>
          </a:uFill>
          <a:latin typeface="+mn-lt"/>
          <a:ea typeface="+mn-ea"/>
          <a:cs typeface="+mn-cs"/>
          <a:sym typeface="Eurostile"/>
        </a:defRPr>
      </a:lvl7pPr>
      <a:lvl8pPr marL="0" marR="0" indent="1600200" algn="l" defTabSz="914400" latinLnBrk="0">
        <a:lnSpc>
          <a:spcPct val="100000"/>
        </a:lnSpc>
        <a:spcBef>
          <a:spcPts val="0"/>
        </a:spcBef>
        <a:spcAft>
          <a:spcPts val="0"/>
        </a:spcAft>
        <a:buClrTx/>
        <a:buSzTx/>
        <a:buFontTx/>
        <a:buNone/>
        <a:tabLst/>
        <a:defRPr sz="4300" b="1" i="0" u="none" strike="noStrike" cap="none" spc="0" baseline="0">
          <a:solidFill>
            <a:srgbClr val="8590B2"/>
          </a:solidFill>
          <a:uFill>
            <a:solidFill>
              <a:srgbClr val="8590B2"/>
            </a:solidFill>
          </a:uFill>
          <a:latin typeface="+mn-lt"/>
          <a:ea typeface="+mn-ea"/>
          <a:cs typeface="+mn-cs"/>
          <a:sym typeface="Eurostile"/>
        </a:defRPr>
      </a:lvl8pPr>
      <a:lvl9pPr marL="0" marR="0" indent="1828800" algn="l" defTabSz="914400" latinLnBrk="0">
        <a:lnSpc>
          <a:spcPct val="100000"/>
        </a:lnSpc>
        <a:spcBef>
          <a:spcPts val="0"/>
        </a:spcBef>
        <a:spcAft>
          <a:spcPts val="0"/>
        </a:spcAft>
        <a:buClrTx/>
        <a:buSzTx/>
        <a:buFontTx/>
        <a:buNone/>
        <a:tabLst/>
        <a:defRPr sz="4300" b="1" i="0" u="none" strike="noStrike" cap="none" spc="0" baseline="0">
          <a:solidFill>
            <a:srgbClr val="8590B2"/>
          </a:solidFill>
          <a:uFill>
            <a:solidFill>
              <a:srgbClr val="8590B2"/>
            </a:solidFill>
          </a:uFill>
          <a:latin typeface="+mn-lt"/>
          <a:ea typeface="+mn-ea"/>
          <a:cs typeface="+mn-cs"/>
          <a:sym typeface="Eurostile"/>
        </a:defRPr>
      </a:lvl9pPr>
    </p:titleStyle>
    <p:bodyStyle>
      <a:lvl1pPr marL="274320" marR="0" indent="-274320" algn="l" defTabSz="914400" rtl="0" latinLnBrk="0">
        <a:lnSpc>
          <a:spcPct val="100000"/>
        </a:lnSpc>
        <a:spcBef>
          <a:spcPts val="600"/>
        </a:spcBef>
        <a:spcAft>
          <a:spcPts val="0"/>
        </a:spcAft>
        <a:buClr>
          <a:srgbClr val="8590B2"/>
        </a:buClr>
        <a:buSzPct val="76000"/>
        <a:buFontTx/>
        <a:buChar char=""/>
        <a:tabLst/>
        <a:defRPr sz="2600" b="0" i="0" u="none" strike="noStrike" cap="none" spc="0" baseline="0">
          <a:solidFill>
            <a:srgbClr val="000000"/>
          </a:solidFill>
          <a:uFill>
            <a:solidFill>
              <a:srgbClr val="000000"/>
            </a:solidFill>
          </a:uFill>
          <a:latin typeface="+mn-lt"/>
          <a:ea typeface="+mn-ea"/>
          <a:cs typeface="+mn-cs"/>
          <a:sym typeface="Eurostile"/>
        </a:defRPr>
      </a:lvl1pPr>
      <a:lvl2pPr marL="584420" marR="0" indent="-310100" algn="l" defTabSz="914400" rtl="0" latinLnBrk="0">
        <a:lnSpc>
          <a:spcPct val="100000"/>
        </a:lnSpc>
        <a:spcBef>
          <a:spcPts val="600"/>
        </a:spcBef>
        <a:spcAft>
          <a:spcPts val="0"/>
        </a:spcAft>
        <a:buClr>
          <a:srgbClr val="8590B2"/>
        </a:buClr>
        <a:buSzPct val="76000"/>
        <a:buFontTx/>
        <a:buChar char=""/>
        <a:tabLst/>
        <a:defRPr sz="2600" b="0" i="0" u="none" strike="noStrike" cap="none" spc="0" baseline="0">
          <a:solidFill>
            <a:srgbClr val="000000"/>
          </a:solidFill>
          <a:uFill>
            <a:solidFill>
              <a:srgbClr val="000000"/>
            </a:solidFill>
          </a:uFill>
          <a:latin typeface="+mn-lt"/>
          <a:ea typeface="+mn-ea"/>
          <a:cs typeface="+mn-cs"/>
          <a:sym typeface="Eurostile"/>
        </a:defRPr>
      </a:lvl2pPr>
      <a:lvl3pPr marL="891539" marR="0" indent="-297179" algn="l" defTabSz="914400" rtl="0" latinLnBrk="0">
        <a:lnSpc>
          <a:spcPct val="100000"/>
        </a:lnSpc>
        <a:spcBef>
          <a:spcPts val="600"/>
        </a:spcBef>
        <a:spcAft>
          <a:spcPts val="0"/>
        </a:spcAft>
        <a:buClr>
          <a:srgbClr val="8590B2"/>
        </a:buClr>
        <a:buSzPct val="76000"/>
        <a:buFontTx/>
        <a:buChar char=""/>
        <a:tabLst/>
        <a:defRPr sz="2600" b="0" i="0" u="none" strike="noStrike" cap="none" spc="0" baseline="0">
          <a:solidFill>
            <a:srgbClr val="000000"/>
          </a:solidFill>
          <a:uFill>
            <a:solidFill>
              <a:srgbClr val="000000"/>
            </a:solidFill>
          </a:uFill>
          <a:latin typeface="+mn-lt"/>
          <a:ea typeface="+mn-ea"/>
          <a:cs typeface="+mn-cs"/>
          <a:sym typeface="Eurostile"/>
        </a:defRPr>
      </a:lvl3pPr>
      <a:lvl4pPr marL="1198880" marR="0" indent="-330200" algn="l" defTabSz="914400" rtl="0" latinLnBrk="0">
        <a:lnSpc>
          <a:spcPct val="100000"/>
        </a:lnSpc>
        <a:spcBef>
          <a:spcPts val="600"/>
        </a:spcBef>
        <a:spcAft>
          <a:spcPts val="0"/>
        </a:spcAft>
        <a:buClr>
          <a:srgbClr val="8590B2"/>
        </a:buClr>
        <a:buSzPct val="76000"/>
        <a:buFontTx/>
        <a:buChar char=""/>
        <a:tabLst/>
        <a:defRPr sz="2600" b="0" i="0" u="none" strike="noStrike" cap="none" spc="0" baseline="0">
          <a:solidFill>
            <a:srgbClr val="000000"/>
          </a:solidFill>
          <a:uFill>
            <a:solidFill>
              <a:srgbClr val="000000"/>
            </a:solidFill>
          </a:uFill>
          <a:latin typeface="+mn-lt"/>
          <a:ea typeface="+mn-ea"/>
          <a:cs typeface="+mn-cs"/>
          <a:sym typeface="Eurostile"/>
        </a:defRPr>
      </a:lvl4pPr>
      <a:lvl5pPr marL="1514475" marR="0" indent="-371475" algn="l" defTabSz="914400" rtl="0" latinLnBrk="0">
        <a:lnSpc>
          <a:spcPct val="100000"/>
        </a:lnSpc>
        <a:spcBef>
          <a:spcPts val="600"/>
        </a:spcBef>
        <a:spcAft>
          <a:spcPts val="0"/>
        </a:spcAft>
        <a:buClr>
          <a:srgbClr val="8590B2"/>
        </a:buClr>
        <a:buSzPct val="76000"/>
        <a:buFontTx/>
        <a:buChar char=""/>
        <a:tabLst/>
        <a:defRPr sz="2600" b="0" i="0" u="none" strike="noStrike" cap="none" spc="0" baseline="0">
          <a:solidFill>
            <a:srgbClr val="000000"/>
          </a:solidFill>
          <a:uFill>
            <a:solidFill>
              <a:srgbClr val="000000"/>
            </a:solidFill>
          </a:uFill>
          <a:latin typeface="+mn-lt"/>
          <a:ea typeface="+mn-ea"/>
          <a:cs typeface="+mn-cs"/>
          <a:sym typeface="Eurostile"/>
        </a:defRPr>
      </a:lvl5pPr>
      <a:lvl6pPr marL="3379787" marR="0" indent="-928687" algn="l" defTabSz="914400" rtl="0" latinLnBrk="0">
        <a:lnSpc>
          <a:spcPct val="100000"/>
        </a:lnSpc>
        <a:spcBef>
          <a:spcPts val="600"/>
        </a:spcBef>
        <a:spcAft>
          <a:spcPts val="0"/>
        </a:spcAft>
        <a:buClr>
          <a:srgbClr val="8590B2"/>
        </a:buClr>
        <a:buSzPct val="76000"/>
        <a:buFontTx/>
        <a:buChar char=""/>
        <a:tabLst/>
        <a:defRPr sz="2600" b="0" i="0" u="none" strike="noStrike" cap="none" spc="0" baseline="0">
          <a:solidFill>
            <a:srgbClr val="000000"/>
          </a:solidFill>
          <a:uFill>
            <a:solidFill>
              <a:srgbClr val="000000"/>
            </a:solidFill>
          </a:uFill>
          <a:latin typeface="+mn-lt"/>
          <a:ea typeface="+mn-ea"/>
          <a:cs typeface="+mn-cs"/>
          <a:sym typeface="Eurostile"/>
        </a:defRPr>
      </a:lvl6pPr>
      <a:lvl7pPr marL="3735387" marR="0" indent="-928687" algn="l" defTabSz="914400" rtl="0" latinLnBrk="0">
        <a:lnSpc>
          <a:spcPct val="100000"/>
        </a:lnSpc>
        <a:spcBef>
          <a:spcPts val="600"/>
        </a:spcBef>
        <a:spcAft>
          <a:spcPts val="0"/>
        </a:spcAft>
        <a:buClr>
          <a:srgbClr val="8590B2"/>
        </a:buClr>
        <a:buSzPct val="76000"/>
        <a:buFontTx/>
        <a:buChar char=""/>
        <a:tabLst/>
        <a:defRPr sz="2600" b="0" i="0" u="none" strike="noStrike" cap="none" spc="0" baseline="0">
          <a:solidFill>
            <a:srgbClr val="000000"/>
          </a:solidFill>
          <a:uFill>
            <a:solidFill>
              <a:srgbClr val="000000"/>
            </a:solidFill>
          </a:uFill>
          <a:latin typeface="+mn-lt"/>
          <a:ea typeface="+mn-ea"/>
          <a:cs typeface="+mn-cs"/>
          <a:sym typeface="Eurostile"/>
        </a:defRPr>
      </a:lvl7pPr>
      <a:lvl8pPr marL="4090987" marR="0" indent="-928687" algn="l" defTabSz="914400" rtl="0" latinLnBrk="0">
        <a:lnSpc>
          <a:spcPct val="100000"/>
        </a:lnSpc>
        <a:spcBef>
          <a:spcPts val="600"/>
        </a:spcBef>
        <a:spcAft>
          <a:spcPts val="0"/>
        </a:spcAft>
        <a:buClr>
          <a:srgbClr val="8590B2"/>
        </a:buClr>
        <a:buSzPct val="76000"/>
        <a:buFontTx/>
        <a:buChar char=""/>
        <a:tabLst/>
        <a:defRPr sz="2600" b="0" i="0" u="none" strike="noStrike" cap="none" spc="0" baseline="0">
          <a:solidFill>
            <a:srgbClr val="000000"/>
          </a:solidFill>
          <a:uFill>
            <a:solidFill>
              <a:srgbClr val="000000"/>
            </a:solidFill>
          </a:uFill>
          <a:latin typeface="+mn-lt"/>
          <a:ea typeface="+mn-ea"/>
          <a:cs typeface="+mn-cs"/>
          <a:sym typeface="Eurostile"/>
        </a:defRPr>
      </a:lvl8pPr>
      <a:lvl9pPr marL="4446587" marR="0" indent="-928687" algn="l" defTabSz="914400" rtl="0" latinLnBrk="0">
        <a:lnSpc>
          <a:spcPct val="100000"/>
        </a:lnSpc>
        <a:spcBef>
          <a:spcPts val="600"/>
        </a:spcBef>
        <a:spcAft>
          <a:spcPts val="0"/>
        </a:spcAft>
        <a:buClr>
          <a:srgbClr val="8590B2"/>
        </a:buClr>
        <a:buSzPct val="76000"/>
        <a:buFontTx/>
        <a:buChar char=""/>
        <a:tabLst/>
        <a:defRPr sz="2600" b="0" i="0" u="none" strike="noStrike" cap="none" spc="0" baseline="0">
          <a:solidFill>
            <a:srgbClr val="000000"/>
          </a:solidFill>
          <a:uFill>
            <a:solidFill>
              <a:srgbClr val="000000"/>
            </a:solidFill>
          </a:uFill>
          <a:latin typeface="+mn-lt"/>
          <a:ea typeface="+mn-ea"/>
          <a:cs typeface="+mn-cs"/>
          <a:sym typeface="Eurostile"/>
        </a:defRPr>
      </a:lvl9pPr>
    </p:bodyStyle>
    <p:otherStyle>
      <a:lvl1pPr marL="0" marR="0" indent="0" algn="r" defTabSz="457200" latinLnBrk="0">
        <a:lnSpc>
          <a:spcPct val="100000"/>
        </a:lnSpc>
        <a:spcBef>
          <a:spcPts val="0"/>
        </a:spcBef>
        <a:spcAft>
          <a:spcPts val="0"/>
        </a:spcAft>
        <a:buClrTx/>
        <a:buSzTx/>
        <a:buFontTx/>
        <a:buNone/>
        <a:tabLst/>
        <a:defRPr sz="1200" b="0" i="0" u="none" strike="noStrike" cap="none" spc="0" baseline="0">
          <a:solidFill>
            <a:schemeClr val="tx1"/>
          </a:solidFill>
          <a:uFill>
            <a:solidFill>
              <a:srgbClr val="000000"/>
            </a:solidFill>
          </a:uFill>
          <a:latin typeface="+mn-lt"/>
          <a:ea typeface="+mn-ea"/>
          <a:cs typeface="+mn-cs"/>
          <a:sym typeface="Gill Sans MT"/>
        </a:defRPr>
      </a:lvl1pPr>
      <a:lvl2pPr marL="0" marR="0" indent="0" algn="r" defTabSz="457200" latinLnBrk="0">
        <a:lnSpc>
          <a:spcPct val="100000"/>
        </a:lnSpc>
        <a:spcBef>
          <a:spcPts val="0"/>
        </a:spcBef>
        <a:spcAft>
          <a:spcPts val="0"/>
        </a:spcAft>
        <a:buClrTx/>
        <a:buSzTx/>
        <a:buFontTx/>
        <a:buNone/>
        <a:tabLst/>
        <a:defRPr sz="1200" b="0" i="0" u="none" strike="noStrike" cap="none" spc="0" baseline="0">
          <a:solidFill>
            <a:schemeClr val="tx1"/>
          </a:solidFill>
          <a:uFill>
            <a:solidFill>
              <a:srgbClr val="000000"/>
            </a:solidFill>
          </a:uFill>
          <a:latin typeface="+mn-lt"/>
          <a:ea typeface="+mn-ea"/>
          <a:cs typeface="+mn-cs"/>
          <a:sym typeface="Gill Sans MT"/>
        </a:defRPr>
      </a:lvl2pPr>
      <a:lvl3pPr marL="0" marR="0" indent="0" algn="r" defTabSz="457200" latinLnBrk="0">
        <a:lnSpc>
          <a:spcPct val="100000"/>
        </a:lnSpc>
        <a:spcBef>
          <a:spcPts val="0"/>
        </a:spcBef>
        <a:spcAft>
          <a:spcPts val="0"/>
        </a:spcAft>
        <a:buClrTx/>
        <a:buSzTx/>
        <a:buFontTx/>
        <a:buNone/>
        <a:tabLst/>
        <a:defRPr sz="1200" b="0" i="0" u="none" strike="noStrike" cap="none" spc="0" baseline="0">
          <a:solidFill>
            <a:schemeClr val="tx1"/>
          </a:solidFill>
          <a:uFill>
            <a:solidFill>
              <a:srgbClr val="000000"/>
            </a:solidFill>
          </a:uFill>
          <a:latin typeface="+mn-lt"/>
          <a:ea typeface="+mn-ea"/>
          <a:cs typeface="+mn-cs"/>
          <a:sym typeface="Gill Sans MT"/>
        </a:defRPr>
      </a:lvl3pPr>
      <a:lvl4pPr marL="0" marR="0" indent="0" algn="r" defTabSz="457200" latinLnBrk="0">
        <a:lnSpc>
          <a:spcPct val="100000"/>
        </a:lnSpc>
        <a:spcBef>
          <a:spcPts val="0"/>
        </a:spcBef>
        <a:spcAft>
          <a:spcPts val="0"/>
        </a:spcAft>
        <a:buClrTx/>
        <a:buSzTx/>
        <a:buFontTx/>
        <a:buNone/>
        <a:tabLst/>
        <a:defRPr sz="1200" b="0" i="0" u="none" strike="noStrike" cap="none" spc="0" baseline="0">
          <a:solidFill>
            <a:schemeClr val="tx1"/>
          </a:solidFill>
          <a:uFill>
            <a:solidFill>
              <a:srgbClr val="000000"/>
            </a:solidFill>
          </a:uFill>
          <a:latin typeface="+mn-lt"/>
          <a:ea typeface="+mn-ea"/>
          <a:cs typeface="+mn-cs"/>
          <a:sym typeface="Gill Sans MT"/>
        </a:defRPr>
      </a:lvl4pPr>
      <a:lvl5pPr marL="0" marR="0" indent="0" algn="r" defTabSz="457200" latinLnBrk="0">
        <a:lnSpc>
          <a:spcPct val="100000"/>
        </a:lnSpc>
        <a:spcBef>
          <a:spcPts val="0"/>
        </a:spcBef>
        <a:spcAft>
          <a:spcPts val="0"/>
        </a:spcAft>
        <a:buClrTx/>
        <a:buSzTx/>
        <a:buFontTx/>
        <a:buNone/>
        <a:tabLst/>
        <a:defRPr sz="1200" b="0" i="0" u="none" strike="noStrike" cap="none" spc="0" baseline="0">
          <a:solidFill>
            <a:schemeClr val="tx1"/>
          </a:solidFill>
          <a:uFill>
            <a:solidFill>
              <a:srgbClr val="000000"/>
            </a:solidFill>
          </a:uFill>
          <a:latin typeface="+mn-lt"/>
          <a:ea typeface="+mn-ea"/>
          <a:cs typeface="+mn-cs"/>
          <a:sym typeface="Gill Sans MT"/>
        </a:defRPr>
      </a:lvl5pPr>
      <a:lvl6pPr marL="0" marR="0" indent="0" algn="r" defTabSz="457200" latinLnBrk="0">
        <a:lnSpc>
          <a:spcPct val="100000"/>
        </a:lnSpc>
        <a:spcBef>
          <a:spcPts val="0"/>
        </a:spcBef>
        <a:spcAft>
          <a:spcPts val="0"/>
        </a:spcAft>
        <a:buClrTx/>
        <a:buSzTx/>
        <a:buFontTx/>
        <a:buNone/>
        <a:tabLst/>
        <a:defRPr sz="1200" b="0" i="0" u="none" strike="noStrike" cap="none" spc="0" baseline="0">
          <a:solidFill>
            <a:schemeClr val="tx1"/>
          </a:solidFill>
          <a:uFill>
            <a:solidFill>
              <a:srgbClr val="000000"/>
            </a:solidFill>
          </a:uFill>
          <a:latin typeface="+mn-lt"/>
          <a:ea typeface="+mn-ea"/>
          <a:cs typeface="+mn-cs"/>
          <a:sym typeface="Gill Sans MT"/>
        </a:defRPr>
      </a:lvl6pPr>
      <a:lvl7pPr marL="0" marR="0" indent="0" algn="r" defTabSz="457200" latinLnBrk="0">
        <a:lnSpc>
          <a:spcPct val="100000"/>
        </a:lnSpc>
        <a:spcBef>
          <a:spcPts val="0"/>
        </a:spcBef>
        <a:spcAft>
          <a:spcPts val="0"/>
        </a:spcAft>
        <a:buClrTx/>
        <a:buSzTx/>
        <a:buFontTx/>
        <a:buNone/>
        <a:tabLst/>
        <a:defRPr sz="1200" b="0" i="0" u="none" strike="noStrike" cap="none" spc="0" baseline="0">
          <a:solidFill>
            <a:schemeClr val="tx1"/>
          </a:solidFill>
          <a:uFill>
            <a:solidFill>
              <a:srgbClr val="000000"/>
            </a:solidFill>
          </a:uFill>
          <a:latin typeface="+mn-lt"/>
          <a:ea typeface="+mn-ea"/>
          <a:cs typeface="+mn-cs"/>
          <a:sym typeface="Gill Sans MT"/>
        </a:defRPr>
      </a:lvl7pPr>
      <a:lvl8pPr marL="0" marR="0" indent="0" algn="r" defTabSz="457200" latinLnBrk="0">
        <a:lnSpc>
          <a:spcPct val="100000"/>
        </a:lnSpc>
        <a:spcBef>
          <a:spcPts val="0"/>
        </a:spcBef>
        <a:spcAft>
          <a:spcPts val="0"/>
        </a:spcAft>
        <a:buClrTx/>
        <a:buSzTx/>
        <a:buFontTx/>
        <a:buNone/>
        <a:tabLst/>
        <a:defRPr sz="1200" b="0" i="0" u="none" strike="noStrike" cap="none" spc="0" baseline="0">
          <a:solidFill>
            <a:schemeClr val="tx1"/>
          </a:solidFill>
          <a:uFill>
            <a:solidFill>
              <a:srgbClr val="000000"/>
            </a:solidFill>
          </a:uFill>
          <a:latin typeface="+mn-lt"/>
          <a:ea typeface="+mn-ea"/>
          <a:cs typeface="+mn-cs"/>
          <a:sym typeface="Gill Sans MT"/>
        </a:defRPr>
      </a:lvl8pPr>
      <a:lvl9pPr marL="0" marR="0" indent="0" algn="r" defTabSz="457200" latinLnBrk="0">
        <a:lnSpc>
          <a:spcPct val="100000"/>
        </a:lnSpc>
        <a:spcBef>
          <a:spcPts val="0"/>
        </a:spcBef>
        <a:spcAft>
          <a:spcPts val="0"/>
        </a:spcAft>
        <a:buClrTx/>
        <a:buSzTx/>
        <a:buFontTx/>
        <a:buNone/>
        <a:tabLst/>
        <a:defRPr sz="1200" b="0" i="0" u="none" strike="noStrike" cap="none" spc="0" baseline="0">
          <a:solidFill>
            <a:schemeClr val="tx1"/>
          </a:solidFill>
          <a:uFill>
            <a:solidFill>
              <a:srgbClr val="000000"/>
            </a:solidFill>
          </a:uFill>
          <a:latin typeface="+mn-lt"/>
          <a:ea typeface="+mn-ea"/>
          <a:cs typeface="+mn-cs"/>
          <a:sym typeface="Gill Sans M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audio" Target="../media/audio1.wav"/><Relationship Id="rId5" Type="http://schemas.openxmlformats.org/officeDocument/2006/relationships/slide" Target="slide54.xml"/><Relationship Id="rId4" Type="http://schemas.openxmlformats.org/officeDocument/2006/relationships/slide" Target="slide28.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slide" Target="slide54.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hyperlink" Target="file:////Applications/VLC.app"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s://sante.lefigaro.fr/mieux-etre/nutrition-nutriments/proteines/quest-ce-que-cest" TargetMode="External"/><Relationship Id="rId2" Type="http://schemas.openxmlformats.org/officeDocument/2006/relationships/hyperlink" Target="https://sante.lefigaro.fr/mieux-etre/nutrition-aliments/sucre/quest-ce-que-cest" TargetMode="Externa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slideLayout" Target="../slideLayouts/slideLayout6.xml"/><Relationship Id="rId5" Type="http://schemas.openxmlformats.org/officeDocument/2006/relationships/slide" Target="slide14.xml"/><Relationship Id="rId4" Type="http://schemas.openxmlformats.org/officeDocument/2006/relationships/image" Target="../media/image18.png"/></Relationships>
</file>

<file path=ppt/slides/_rels/slide5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jpeg"/><Relationship Id="rId1" Type="http://schemas.openxmlformats.org/officeDocument/2006/relationships/slideLayout" Target="../slideLayouts/slideLayout6.xml"/><Relationship Id="rId5" Type="http://schemas.openxmlformats.org/officeDocument/2006/relationships/slide" Target="slide14.xml"/><Relationship Id="rId4" Type="http://schemas.openxmlformats.org/officeDocument/2006/relationships/image" Target="../media/image20.png"/></Relationships>
</file>

<file path=ppt/slides/_rels/slide5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jpeg"/><Relationship Id="rId1" Type="http://schemas.openxmlformats.org/officeDocument/2006/relationships/slideLayout" Target="../slideLayouts/slideLayout6.xml"/><Relationship Id="rId5" Type="http://schemas.openxmlformats.org/officeDocument/2006/relationships/slide" Target="slide14.xml"/><Relationship Id="rId4" Type="http://schemas.openxmlformats.org/officeDocument/2006/relationships/image" Target="../media/image22.png"/></Relationships>
</file>

<file path=ppt/slides/_rels/slide5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jpeg"/><Relationship Id="rId1" Type="http://schemas.openxmlformats.org/officeDocument/2006/relationships/slideLayout" Target="../slideLayouts/slideLayout6.xml"/><Relationship Id="rId5" Type="http://schemas.openxmlformats.org/officeDocument/2006/relationships/slide" Target="slide14.xml"/><Relationship Id="rId4" Type="http://schemas.openxmlformats.org/officeDocument/2006/relationships/image" Target="../media/image24.png"/></Relationships>
</file>

<file path=ppt/slides/_rels/slide5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Rectangle"/>
          <p:cNvSpPr/>
          <p:nvPr/>
        </p:nvSpPr>
        <p:spPr>
          <a:xfrm>
            <a:off x="904875" y="3648075"/>
            <a:ext cx="7327900" cy="1280161"/>
          </a:xfrm>
          <a:prstGeom prst="rect">
            <a:avLst/>
          </a:prstGeom>
          <a:ln w="6350" cap="rnd">
            <a:solidFill>
              <a:srgbClr val="8590B2"/>
            </a:solidFill>
          </a:ln>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dirty="0"/>
          </a:p>
        </p:txBody>
      </p:sp>
      <p:sp>
        <p:nvSpPr>
          <p:cNvPr id="98" name="Rectangle"/>
          <p:cNvSpPr/>
          <p:nvPr/>
        </p:nvSpPr>
        <p:spPr>
          <a:xfrm>
            <a:off x="914400" y="5048250"/>
            <a:ext cx="7327900" cy="685800"/>
          </a:xfrm>
          <a:prstGeom prst="rect">
            <a:avLst/>
          </a:prstGeom>
          <a:ln w="6350" cap="rnd">
            <a:solidFill>
              <a:srgbClr val="AEC5D6"/>
            </a:solidFill>
          </a:ln>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dirty="0"/>
          </a:p>
        </p:txBody>
      </p:sp>
      <p:sp>
        <p:nvSpPr>
          <p:cNvPr id="99" name="Rectangle"/>
          <p:cNvSpPr/>
          <p:nvPr/>
        </p:nvSpPr>
        <p:spPr>
          <a:xfrm>
            <a:off x="904875" y="3648075"/>
            <a:ext cx="241300" cy="1280161"/>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dirty="0"/>
          </a:p>
        </p:txBody>
      </p:sp>
      <p:sp>
        <p:nvSpPr>
          <p:cNvPr id="100" name="Rectangle"/>
          <p:cNvSpPr/>
          <p:nvPr/>
        </p:nvSpPr>
        <p:spPr>
          <a:xfrm>
            <a:off x="914400" y="5048250"/>
            <a:ext cx="241300" cy="685800"/>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dirty="0"/>
          </a:p>
        </p:txBody>
      </p:sp>
      <p:pic>
        <p:nvPicPr>
          <p:cNvPr id="102" name="image3.pdf" descr="image3.pdf"/>
          <p:cNvPicPr>
            <a:picLocks noChangeAspect="1"/>
          </p:cNvPicPr>
          <p:nvPr/>
        </p:nvPicPr>
        <p:blipFill>
          <a:blip r:embed="rId3"/>
          <a:stretch>
            <a:fillRect/>
          </a:stretch>
        </p:blipFill>
        <p:spPr>
          <a:xfrm>
            <a:off x="1661059" y="2900160"/>
            <a:ext cx="6075881" cy="4056152"/>
          </a:xfrm>
          <a:prstGeom prst="rect">
            <a:avLst/>
          </a:prstGeom>
          <a:ln w="12700">
            <a:miter lim="400000"/>
          </a:ln>
        </p:spPr>
      </p:pic>
      <p:sp>
        <p:nvSpPr>
          <p:cNvPr id="2" name="Rectangle 1">
            <a:extLst>
              <a:ext uri="{FF2B5EF4-FFF2-40B4-BE49-F238E27FC236}">
                <a16:creationId xmlns:a16="http://schemas.microsoft.com/office/drawing/2014/main" id="{D2611DA4-5EFC-DF4F-9057-B7EB98CFF130}"/>
              </a:ext>
            </a:extLst>
          </p:cNvPr>
          <p:cNvSpPr/>
          <p:nvPr/>
        </p:nvSpPr>
        <p:spPr>
          <a:xfrm>
            <a:off x="62114" y="137160"/>
            <a:ext cx="3490555" cy="3072765"/>
          </a:xfrm>
          <a:prstGeom prst="rect">
            <a:avLst/>
          </a:prstGeom>
          <a:solidFill>
            <a:schemeClr val="bg1"/>
          </a:solidFill>
          <a:ln w="12700" cap="flat">
            <a:noFill/>
            <a:miter lim="400000"/>
          </a:ln>
          <a:effectLst>
            <a:outerShdw blurRad="38100" dist="25400" dir="5400000" rotWithShape="0">
              <a:schemeClr val="bg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
                <a:srgbClr val="000000"/>
              </a:buClr>
              <a:buSzTx/>
              <a:buFont typeface="Gill Sans MT"/>
              <a:buNone/>
              <a:tabLst/>
            </a:pPr>
            <a:endParaRPr kumimoji="0" lang="fr-FR" sz="4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Gill Sans MT"/>
              <a:ea typeface="Gill Sans MT"/>
              <a:cs typeface="Gill Sans MT"/>
              <a:sym typeface="Gill Sans MT"/>
            </a:endParaRPr>
          </a:p>
        </p:txBody>
      </p:sp>
      <p:sp>
        <p:nvSpPr>
          <p:cNvPr id="11" name="Rectangle 10">
            <a:extLst>
              <a:ext uri="{FF2B5EF4-FFF2-40B4-BE49-F238E27FC236}">
                <a16:creationId xmlns:a16="http://schemas.microsoft.com/office/drawing/2014/main" id="{1A71F9B9-D059-DC44-B93D-AF0E1BBEC9E7}"/>
              </a:ext>
            </a:extLst>
          </p:cNvPr>
          <p:cNvSpPr/>
          <p:nvPr/>
        </p:nvSpPr>
        <p:spPr>
          <a:xfrm>
            <a:off x="1060034" y="301644"/>
            <a:ext cx="3243253" cy="1752602"/>
          </a:xfrm>
          <a:prstGeom prst="rect">
            <a:avLst/>
          </a:prstGeom>
          <a:solidFill>
            <a:schemeClr val="bg1"/>
          </a:solidFill>
          <a:ln w="12700" cap="flat">
            <a:noFill/>
            <a:miter lim="400000"/>
          </a:ln>
          <a:effectLst>
            <a:outerShdw blurRad="38100" dist="25400" dir="5400000" rotWithShape="0">
              <a:schemeClr val="bg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
                <a:srgbClr val="000000"/>
              </a:buClr>
              <a:buSzTx/>
              <a:buFont typeface="Gill Sans MT"/>
              <a:buNone/>
              <a:tabLst/>
            </a:pPr>
            <a:endParaRPr kumimoji="0" lang="fr-FR" sz="4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Gill Sans MT"/>
              <a:ea typeface="Gill Sans MT"/>
              <a:cs typeface="Gill Sans MT"/>
              <a:sym typeface="Gill Sans MT"/>
            </a:endParaRPr>
          </a:p>
        </p:txBody>
      </p:sp>
      <p:pic>
        <p:nvPicPr>
          <p:cNvPr id="101" name="image2.jpg" descr="image2.jpg"/>
          <p:cNvPicPr>
            <a:picLocks noChangeAspect="1"/>
          </p:cNvPicPr>
          <p:nvPr/>
        </p:nvPicPr>
        <p:blipFill>
          <a:blip r:embed="rId4"/>
          <a:stretch>
            <a:fillRect/>
          </a:stretch>
        </p:blipFill>
        <p:spPr>
          <a:xfrm>
            <a:off x="1" y="0"/>
            <a:ext cx="2069980" cy="1588957"/>
          </a:xfrm>
          <a:prstGeom prst="rect">
            <a:avLst/>
          </a:prstGeom>
          <a:ln w="12700"/>
        </p:spPr>
      </p:pic>
      <p:sp>
        <p:nvSpPr>
          <p:cNvPr id="104" name="Numéro de diapositive"/>
          <p:cNvSpPr txBox="1">
            <a:spLocks noGrp="1"/>
          </p:cNvSpPr>
          <p:nvPr>
            <p:ph type="sldNum" sz="quarter" idx="2"/>
          </p:nvPr>
        </p:nvSpPr>
        <p:spPr>
          <a:xfrm>
            <a:off x="2153719" y="6454139"/>
            <a:ext cx="281634" cy="2667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a:t>
            </a:fld>
            <a:endParaRPr dirty="0"/>
          </a:p>
        </p:txBody>
      </p:sp>
      <p:sp>
        <p:nvSpPr>
          <p:cNvPr id="103" name="Le stress :  le gérer, le prévenir!"/>
          <p:cNvSpPr txBox="1">
            <a:spLocks noGrp="1"/>
          </p:cNvSpPr>
          <p:nvPr>
            <p:ph type="ctrTitle"/>
          </p:nvPr>
        </p:nvSpPr>
        <p:spPr>
          <a:xfrm>
            <a:off x="126483" y="1250811"/>
            <a:ext cx="8687737" cy="1606869"/>
          </a:xfrm>
          <a:prstGeom prst="rect">
            <a:avLst/>
          </a:prstGeom>
        </p:spPr>
        <p:txBody>
          <a:bodyPr/>
          <a:lstStyle/>
          <a:p>
            <a:pPr algn="ctr"/>
            <a:r>
              <a:rPr lang="fr-FR" dirty="0">
                <a:solidFill>
                  <a:schemeClr val="tx1"/>
                </a:solidFill>
              </a:rPr>
              <a:t>Formation :</a:t>
            </a:r>
            <a:br>
              <a:rPr lang="fr-FR" dirty="0">
                <a:solidFill>
                  <a:schemeClr val="accent4">
                    <a:lumMod val="75000"/>
                  </a:schemeClr>
                </a:solidFill>
              </a:rPr>
            </a:br>
            <a:r>
              <a:rPr lang="fr-FR" dirty="0">
                <a:solidFill>
                  <a:schemeClr val="accent4">
                    <a:lumMod val="75000"/>
                  </a:schemeClr>
                </a:solidFill>
              </a:rPr>
              <a:t>Apprivoiser le stress face aux situations difficiles</a:t>
            </a:r>
            <a:endParaRPr dirty="0">
              <a:solidFill>
                <a:schemeClr val="accent4">
                  <a:lumMod val="75000"/>
                </a:schemeClr>
              </a:solidFill>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1000"/>
                                  </p:stCondLst>
                                  <p:iterate>
                                    <p:tmAbs val="0"/>
                                  </p:iterate>
                                  <p:childTnLst>
                                    <p:set>
                                      <p:cBhvr>
                                        <p:cTn id="6" fill="hold"/>
                                        <p:tgtEl>
                                          <p:spTgt spid="103">
                                            <p:bg/>
                                          </p:spTgt>
                                        </p:tgtEl>
                                        <p:attrNameLst>
                                          <p:attrName>style.visibility</p:attrName>
                                        </p:attrNameLst>
                                      </p:cBhvr>
                                      <p:to>
                                        <p:strVal val="visible"/>
                                      </p:to>
                                    </p:set>
                                    <p:anim calcmode="lin" valueType="num">
                                      <p:cBhvr>
                                        <p:cTn id="7" dur="3000" fill="hold"/>
                                        <p:tgtEl>
                                          <p:spTgt spid="103">
                                            <p:bg/>
                                          </p:spTgt>
                                        </p:tgtEl>
                                        <p:attrNameLst>
                                          <p:attrName>ppt_w</p:attrName>
                                        </p:attrNameLst>
                                      </p:cBhvr>
                                      <p:tavLst>
                                        <p:tav tm="0">
                                          <p:val>
                                            <p:fltVal val="0"/>
                                          </p:val>
                                        </p:tav>
                                        <p:tav tm="100000">
                                          <p:val>
                                            <p:strVal val="#ppt_w"/>
                                          </p:val>
                                        </p:tav>
                                      </p:tavLst>
                                    </p:anim>
                                    <p:anim calcmode="lin" valueType="num">
                                      <p:cBhvr>
                                        <p:cTn id="8" dur="3000" fill="hold"/>
                                        <p:tgtEl>
                                          <p:spTgt spid="103">
                                            <p:bg/>
                                          </p:spTgt>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1000"/>
                                  </p:stCondLst>
                                  <p:iterate>
                                    <p:tmAbs val="0"/>
                                  </p:iterate>
                                  <p:childTnLst>
                                    <p:set>
                                      <p:cBhvr>
                                        <p:cTn id="10" fill="hold"/>
                                        <p:tgtEl>
                                          <p:spTgt spid="103">
                                            <p:txEl>
                                              <p:pRg st="0" end="0"/>
                                            </p:txEl>
                                          </p:spTgt>
                                        </p:tgtEl>
                                        <p:attrNameLst>
                                          <p:attrName>style.visibility</p:attrName>
                                        </p:attrNameLst>
                                      </p:cBhvr>
                                      <p:to>
                                        <p:strVal val="visible"/>
                                      </p:to>
                                    </p:set>
                                    <p:anim calcmode="lin" valueType="num">
                                      <p:cBhvr>
                                        <p:cTn id="11" dur="3000" fill="hold"/>
                                        <p:tgtEl>
                                          <p:spTgt spid="103">
                                            <p:txEl>
                                              <p:pRg st="0" end="0"/>
                                            </p:txEl>
                                          </p:spTgt>
                                        </p:tgtEl>
                                        <p:attrNameLst>
                                          <p:attrName>ppt_w</p:attrName>
                                        </p:attrNameLst>
                                      </p:cBhvr>
                                      <p:tavLst>
                                        <p:tav tm="0">
                                          <p:val>
                                            <p:fltVal val="0"/>
                                          </p:val>
                                        </p:tav>
                                        <p:tav tm="100000">
                                          <p:val>
                                            <p:strVal val="#ppt_w"/>
                                          </p:val>
                                        </p:tav>
                                      </p:tavLst>
                                    </p:anim>
                                    <p:anim calcmode="lin" valueType="num">
                                      <p:cBhvr>
                                        <p:cTn id="12" dur="3000" fill="hold"/>
                                        <p:tgtEl>
                                          <p:spTgt spid="103">
                                            <p:txEl>
                                              <p:pRg st="0" end="0"/>
                                            </p:txEl>
                                          </p:spTgt>
                                        </p:tgtEl>
                                        <p:attrNameLst>
                                          <p:attrName>ppt_h</p:attrName>
                                        </p:attrNameLst>
                                      </p:cBhvr>
                                      <p:tavLst>
                                        <p:tav tm="0">
                                          <p:val>
                                            <p:fltVal val="0"/>
                                          </p:val>
                                        </p:tav>
                                        <p:tav tm="100000">
                                          <p:val>
                                            <p:strVal val="#ppt_h"/>
                                          </p:val>
                                        </p:tav>
                                      </p:tavLst>
                                    </p:anim>
                                  </p:childTnLst>
                                </p:cTn>
                              </p:par>
                            </p:childTnLst>
                          </p:cTn>
                        </p:par>
                        <p:par>
                          <p:cTn id="13" fill="hold">
                            <p:stCondLst>
                              <p:cond delay="4000"/>
                            </p:stCondLst>
                            <p:childTnLst>
                              <p:par>
                                <p:cTn id="14" presetID="2" presetClass="entr" presetSubtype="2" fill="hold" grpId="0" nodeType="afterEffect">
                                  <p:stCondLst>
                                    <p:cond delay="0"/>
                                  </p:stCondLst>
                                  <p:iterate>
                                    <p:tmAbs val="0"/>
                                  </p:iterate>
                                  <p:childTnLst>
                                    <p:set>
                                      <p:cBhvr>
                                        <p:cTn id="15" fill="hold"/>
                                        <p:tgtEl>
                                          <p:spTgt spid="102"/>
                                        </p:tgtEl>
                                        <p:attrNameLst>
                                          <p:attrName>style.visibility</p:attrName>
                                        </p:attrNameLst>
                                      </p:cBhvr>
                                      <p:to>
                                        <p:strVal val="visible"/>
                                      </p:to>
                                    </p:set>
                                    <p:anim calcmode="lin" valueType="num">
                                      <p:cBhvr>
                                        <p:cTn id="16" dur="500" fill="hold"/>
                                        <p:tgtEl>
                                          <p:spTgt spid="102"/>
                                        </p:tgtEl>
                                        <p:attrNameLst>
                                          <p:attrName>ppt_x</p:attrName>
                                        </p:attrNameLst>
                                      </p:cBhvr>
                                      <p:tavLst>
                                        <p:tav tm="0">
                                          <p:val>
                                            <p:strVal val="1+#ppt_w/2"/>
                                          </p:val>
                                        </p:tav>
                                        <p:tav tm="100000">
                                          <p:val>
                                            <p:strVal val="#ppt_x"/>
                                          </p:val>
                                        </p:tav>
                                      </p:tavLst>
                                    </p:anim>
                                    <p:anim calcmode="lin" valueType="num">
                                      <p:cBhvr>
                                        <p:cTn id="17" dur="500" fill="hold"/>
                                        <p:tgtEl>
                                          <p:spTgt spid="102"/>
                                        </p:tgtEl>
                                        <p:attrNameLst>
                                          <p:attrName>ppt_y</p:attrName>
                                        </p:attrNameLst>
                                      </p:cBhvr>
                                      <p:tavLst>
                                        <p:tav tm="0">
                                          <p:val>
                                            <p:strVal val="#ppt_y"/>
                                          </p:val>
                                        </p:tav>
                                        <p:tav tm="100000">
                                          <p:val>
                                            <p:strVal val="#ppt_y"/>
                                          </p:val>
                                        </p:tav>
                                      </p:tavLst>
                                    </p:anim>
                                  </p:childTnLst>
                                </p:cTn>
                              </p:par>
                            </p:childTnLst>
                          </p:cTn>
                        </p:par>
                        <p:par>
                          <p:cTn id="18" fill="hold">
                            <p:stCondLst>
                              <p:cond delay="4500"/>
                            </p:stCondLst>
                            <p:childTnLst>
                              <p:par>
                                <p:cTn id="19" presetID="9" presetClass="exit" fill="hold" grpId="1" nodeType="afterEffect">
                                  <p:stCondLst>
                                    <p:cond delay="1000"/>
                                  </p:stCondLst>
                                  <p:iterate type="lt">
                                    <p:tmAbs val="0"/>
                                  </p:iterate>
                                  <p:childTnLst>
                                    <p:animEffect transition="out" filter="dissolve">
                                      <p:cBhvr>
                                        <p:cTn id="20" dur="500" fill="hold"/>
                                        <p:tgtEl>
                                          <p:spTgt spid="103">
                                            <p:txEl>
                                              <p:pRg st="0" end="0"/>
                                            </p:txEl>
                                          </p:spTgt>
                                        </p:tgtEl>
                                      </p:cBhvr>
                                    </p:animEffect>
                                    <p:set>
                                      <p:cBhvr>
                                        <p:cTn id="21" fill="hold">
                                          <p:stCondLst>
                                            <p:cond delay="499"/>
                                          </p:stCondLst>
                                        </p:cTn>
                                        <p:tgtEl>
                                          <p:spTgt spid="103">
                                            <p:txEl>
                                              <p:pRg st="0" end="0"/>
                                            </p:txEl>
                                          </p:spTgt>
                                        </p:tgtEl>
                                        <p:attrNameLst>
                                          <p:attrName>style.visibility</p:attrName>
                                        </p:attrNameLst>
                                      </p:cBhvr>
                                      <p:to>
                                        <p:strVal val="hidden"/>
                                      </p:to>
                                    </p:set>
                                  </p:childTnLst>
                                </p:cTn>
                              </p:par>
                              <p:par>
                                <p:cTn id="22" presetID="9" presetClass="exit" presetSubtype="0" fill="hold" grpId="1" nodeType="withEffect">
                                  <p:stCondLst>
                                    <p:cond delay="1000"/>
                                  </p:stCondLst>
                                  <p:iterate type="lt">
                                    <p:tmAbs val="0"/>
                                  </p:iterate>
                                  <p:childTnLst>
                                    <p:animEffect transition="out" filter="dissolve">
                                      <p:cBhvr>
                                        <p:cTn id="23" dur="500" fill="hold"/>
                                        <p:tgtEl>
                                          <p:spTgt spid="103">
                                            <p:bg/>
                                          </p:spTgt>
                                        </p:tgtEl>
                                      </p:cBhvr>
                                    </p:animEffect>
                                    <p:set>
                                      <p:cBhvr>
                                        <p:cTn id="24" fill="hold">
                                          <p:stCondLst>
                                            <p:cond delay="499"/>
                                          </p:stCondLst>
                                        </p:cTn>
                                        <p:tgtEl>
                                          <p:spTgt spid="103">
                                            <p:bg/>
                                          </p:spTgt>
                                        </p:tgtEl>
                                        <p:attrNameLst>
                                          <p:attrName>style.visibility</p:attrName>
                                        </p:attrNameLst>
                                      </p:cBhvr>
                                      <p:to>
                                        <p:strVal val="hidden"/>
                                      </p:to>
                                    </p:set>
                                  </p:childTnLst>
                                </p:cTn>
                              </p:par>
                            </p:childTnLst>
                          </p:cTn>
                        </p:par>
                        <p:par>
                          <p:cTn id="25" fill="hold">
                            <p:stCondLst>
                              <p:cond delay="6000"/>
                            </p:stCondLst>
                            <p:childTnLst>
                              <p:par>
                                <p:cTn id="26" presetID="15" presetClass="exit" presetSubtype="0" fill="hold" grpId="1" nodeType="afterEffect">
                                  <p:stCondLst>
                                    <p:cond delay="0"/>
                                  </p:stCondLst>
                                  <p:iterate>
                                    <p:tmAbs val="0"/>
                                  </p:iterate>
                                  <p:childTnLst>
                                    <p:anim calcmode="lin" valueType="num">
                                      <p:cBhvr>
                                        <p:cTn id="27" dur="2000" fill="hold"/>
                                        <p:tgtEl>
                                          <p:spTgt spid="102"/>
                                        </p:tgtEl>
                                        <p:attrNameLst>
                                          <p:attrName>ppt_w</p:attrName>
                                        </p:attrNameLst>
                                      </p:cBhvr>
                                      <p:tavLst>
                                        <p:tav tm="0">
                                          <p:val>
                                            <p:strVal val="ppt_w"/>
                                          </p:val>
                                        </p:tav>
                                        <p:tav tm="100000">
                                          <p:val>
                                            <p:fltVal val="0"/>
                                          </p:val>
                                        </p:tav>
                                      </p:tavLst>
                                    </p:anim>
                                    <p:anim calcmode="lin" valueType="num">
                                      <p:cBhvr>
                                        <p:cTn id="28" dur="2000" fill="hold"/>
                                        <p:tgtEl>
                                          <p:spTgt spid="102"/>
                                        </p:tgtEl>
                                        <p:attrNameLst>
                                          <p:attrName>ppt_h</p:attrName>
                                        </p:attrNameLst>
                                      </p:cBhvr>
                                      <p:tavLst>
                                        <p:tav tm="0">
                                          <p:val>
                                            <p:strVal val="ppt_h"/>
                                          </p:val>
                                        </p:tav>
                                        <p:tav tm="100000">
                                          <p:val>
                                            <p:fltVal val="0"/>
                                          </p:val>
                                        </p:tav>
                                      </p:tavLst>
                                    </p:anim>
                                    <p:anim calcmode="lin" valueType="num">
                                      <p:cBhvr>
                                        <p:cTn id="29" dur="2000" fill="hold"/>
                                        <p:tgtEl>
                                          <p:spTgt spid="102"/>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30" dur="2000" fill="hold"/>
                                        <p:tgtEl>
                                          <p:spTgt spid="102"/>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31" fill="hold">
                                          <p:stCondLst>
                                            <p:cond delay="1999"/>
                                          </p:stCondLst>
                                        </p:cTn>
                                        <p:tgtEl>
                                          <p:spTgt spid="10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advAuto="0"/>
      <p:bldP spid="102" grpId="1" animBg="1" advAuto="0"/>
      <p:bldP spid="103" grpId="0" build="p" bldLvl="5" animBg="1" advAuto="0"/>
      <p:bldP spid="103" grpId="1" build="p" bldLvl="5" animBg="1" advAuto="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dirty="0"/>
          </a:p>
        </p:txBody>
      </p:sp>
      <p:sp>
        <p:nvSpPr>
          <p:cNvPr id="107"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dirty="0"/>
          </a:p>
        </p:txBody>
      </p:sp>
      <p:sp>
        <p:nvSpPr>
          <p:cNvPr id="108"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dirty="0"/>
          </a:p>
        </p:txBody>
      </p:sp>
      <p:pic>
        <p:nvPicPr>
          <p:cNvPr id="109" name="image2.jpg" descr="image2.jpg"/>
          <p:cNvPicPr>
            <a:picLocks noChangeAspect="1"/>
          </p:cNvPicPr>
          <p:nvPr/>
        </p:nvPicPr>
        <p:blipFill>
          <a:blip r:embed="rId3"/>
          <a:stretch>
            <a:fillRect/>
          </a:stretch>
        </p:blipFill>
        <p:spPr>
          <a:xfrm>
            <a:off x="8366759" y="6230772"/>
            <a:ext cx="640081" cy="491338"/>
          </a:xfrm>
          <a:prstGeom prst="rect">
            <a:avLst/>
          </a:prstGeom>
          <a:ln w="12700"/>
        </p:spPr>
      </p:pic>
      <p:sp>
        <p:nvSpPr>
          <p:cNvPr id="110" name="Texte"/>
          <p:cNvSpPr txBox="1"/>
          <p:nvPr/>
        </p:nvSpPr>
        <p:spPr>
          <a:xfrm>
            <a:off x="609600" y="6339840"/>
            <a:ext cx="1000253" cy="368301"/>
          </a:xfrm>
          <a:prstGeom prst="rect">
            <a:avLst/>
          </a:prstGeom>
          <a:ln w="12700"/>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spAutoFit/>
          </a:bodyPr>
          <a:lstStyle>
            <a:lvl1pPr>
              <a:buClr>
                <a:srgbClr val="585866"/>
              </a:buClr>
              <a:defRPr sz="1400">
                <a:solidFill>
                  <a:srgbClr val="585866"/>
                </a:solidFill>
                <a:uFill>
                  <a:solidFill>
                    <a:srgbClr val="585866"/>
                  </a:solidFill>
                </a:uFill>
              </a:defRPr>
            </a:lvl1pPr>
          </a:lstStyle>
          <a:p>
            <a:r>
              <a:rPr dirty="0"/>
              <a:t> </a:t>
            </a:r>
          </a:p>
        </p:txBody>
      </p:sp>
      <p:sp>
        <p:nvSpPr>
          <p:cNvPr id="111"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dirty="0"/>
          </a:p>
        </p:txBody>
      </p:sp>
      <p:sp>
        <p:nvSpPr>
          <p:cNvPr id="112"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dirty="0"/>
          </a:p>
        </p:txBody>
      </p:sp>
      <p:sp>
        <p:nvSpPr>
          <p:cNvPr id="113" name="Stress : Définition"/>
          <p:cNvSpPr txBox="1"/>
          <p:nvPr/>
        </p:nvSpPr>
        <p:spPr>
          <a:xfrm>
            <a:off x="476250" y="62879"/>
            <a:ext cx="8229601" cy="6309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spAutoFit/>
          </a:bodyPr>
          <a:lstStyle>
            <a:lvl1pPr>
              <a:buClr>
                <a:srgbClr val="585866"/>
              </a:buClr>
              <a:defRPr sz="3600">
                <a:solidFill>
                  <a:srgbClr val="585866"/>
                </a:solidFill>
                <a:uFill>
                  <a:solidFill>
                    <a:srgbClr val="585866"/>
                  </a:solidFill>
                </a:uFill>
              </a:defRPr>
            </a:lvl1pPr>
          </a:lstStyle>
          <a:p>
            <a:pPr>
              <a:defRPr sz="1800">
                <a:solidFill>
                  <a:srgbClr val="000000"/>
                </a:solidFill>
                <a:uFill>
                  <a:solidFill>
                    <a:srgbClr val="000000"/>
                  </a:solidFill>
                </a:uFill>
              </a:defRPr>
            </a:pPr>
            <a:r>
              <a:rPr lang="fr-FR" sz="3600" dirty="0">
                <a:solidFill>
                  <a:srgbClr val="585866"/>
                </a:solidFill>
                <a:uFill>
                  <a:solidFill>
                    <a:srgbClr val="585866"/>
                  </a:solidFill>
                </a:uFill>
              </a:rPr>
              <a:t>Objectifs :</a:t>
            </a:r>
            <a:endParaRPr dirty="0">
              <a:solidFill>
                <a:srgbClr val="585866"/>
              </a:solidFill>
              <a:uFill>
                <a:solidFill>
                  <a:srgbClr val="585866"/>
                </a:solidFill>
              </a:uFill>
            </a:endParaRPr>
          </a:p>
        </p:txBody>
      </p:sp>
      <p:sp>
        <p:nvSpPr>
          <p:cNvPr id="114" name="Numéro de diapositive"/>
          <p:cNvSpPr txBox="1">
            <a:spLocks noGrp="1"/>
          </p:cNvSpPr>
          <p:nvPr>
            <p:ph type="sldNum" sz="quarter" idx="2"/>
          </p:nvPr>
        </p:nvSpPr>
        <p:spPr>
          <a:xfrm>
            <a:off x="1318567" y="6455411"/>
            <a:ext cx="281633" cy="2667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a:t>
            </a:fld>
            <a:endParaRPr dirty="0"/>
          </a:p>
        </p:txBody>
      </p:sp>
      <p:sp>
        <p:nvSpPr>
          <p:cNvPr id="3" name="Rectangle 2">
            <a:extLst>
              <a:ext uri="{FF2B5EF4-FFF2-40B4-BE49-F238E27FC236}">
                <a16:creationId xmlns:a16="http://schemas.microsoft.com/office/drawing/2014/main" id="{F97637D8-CD3E-264D-8C7E-151DB6609D30}"/>
              </a:ext>
            </a:extLst>
          </p:cNvPr>
          <p:cNvSpPr>
            <a:spLocks noChangeArrowheads="1"/>
          </p:cNvSpPr>
          <p:nvPr/>
        </p:nvSpPr>
        <p:spPr bwMode="auto">
          <a:xfrm>
            <a:off x="467067" y="779460"/>
            <a:ext cx="8451165"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720" rIns="91440" bIns="45720" numCol="1" anchor="ctr" anchorCtr="0" compatLnSpc="1">
            <a:prstTxWarp prst="textNoShape">
              <a:avLst/>
            </a:prstTxWarp>
            <a:spAutoFit/>
          </a:bodyPr>
          <a:lstStyle/>
          <a:p>
            <a:r>
              <a:rPr lang="fr-FR" sz="2000" b="1" dirty="0"/>
              <a:t>- C</a:t>
            </a:r>
            <a:r>
              <a:rPr lang="fr-FR" b="1" dirty="0"/>
              <a:t>omprendre le mécanisme du stress,</a:t>
            </a:r>
            <a:br>
              <a:rPr lang="fr-FR" b="1" dirty="0"/>
            </a:br>
            <a:r>
              <a:rPr lang="fr-FR" b="1" dirty="0"/>
              <a:t>	</a:t>
            </a:r>
            <a:r>
              <a:rPr lang="fr-FR" dirty="0"/>
              <a:t>Différencier le bon du mauvais stress. </a:t>
            </a:r>
            <a:endParaRPr lang="fr-FR" sz="20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000" b="0" i="0" u="none" strike="noStrike" cap="none" normalizeH="0" baseline="0" dirty="0">
              <a:ln>
                <a:noFill/>
              </a:ln>
              <a:solidFill>
                <a:schemeClr val="tx1"/>
              </a:solidFill>
              <a:effectLst/>
            </a:endParaRPr>
          </a:p>
          <a:p>
            <a:r>
              <a:rPr lang="fr-FR" sz="2000" b="1" dirty="0"/>
              <a:t>- R</a:t>
            </a:r>
            <a:r>
              <a:rPr lang="fr-FR" b="1" dirty="0"/>
              <a:t>echercher et identifier ses propres facteurs de stress.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000" b="0" i="0" u="none" strike="noStrike" cap="none" normalizeH="0" baseline="0" dirty="0">
              <a:ln>
                <a:noFill/>
              </a:ln>
              <a:solidFill>
                <a:schemeClr val="tx1"/>
              </a:solidFill>
              <a:effectLst/>
            </a:endParaRPr>
          </a:p>
          <a:p>
            <a:r>
              <a:rPr lang="fr-FR" sz="2000" b="1" dirty="0"/>
              <a:t>- A</a:t>
            </a:r>
            <a:r>
              <a:rPr lang="fr-FR" b="1" dirty="0"/>
              <a:t>méliorer sa perception de la réalité. </a:t>
            </a:r>
            <a:br>
              <a:rPr lang="fr-FR" dirty="0"/>
            </a:br>
            <a:r>
              <a:rPr lang="fr-FR" dirty="0"/>
              <a:t>	(La cause principale du stress est </a:t>
            </a:r>
            <a:r>
              <a:rPr lang="fr-FR" b="1" dirty="0"/>
              <a:t>une commotion affective </a:t>
            </a:r>
            <a:r>
              <a:rPr lang="fr-FR" dirty="0"/>
              <a:t>qui peut amener une 	distorsion cognitive. Source de phénomènes de généralisation, dépréciation et 	dévalorisation de soi et de l'institution. Une peur excessive de l'agression.) </a:t>
            </a:r>
            <a:endParaRPr lang="fr-FR" sz="20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000" b="0" i="0" u="none" strike="noStrike" cap="none" normalizeH="0" baseline="0" dirty="0">
              <a:ln>
                <a:noFill/>
              </a:ln>
              <a:solidFill>
                <a:schemeClr val="tx1"/>
              </a:solidFill>
              <a:effectLst/>
            </a:endParaRPr>
          </a:p>
          <a:p>
            <a:r>
              <a:rPr lang="fr-FR" sz="2000" b="1" dirty="0"/>
              <a:t>- A</a:t>
            </a:r>
            <a:r>
              <a:rPr lang="fr-FR" b="1" dirty="0"/>
              <a:t>ugmenter sa capacité à retrouver une relative maîtrise de la situation afin de mieux s’adapter aux situations.</a:t>
            </a:r>
            <a:r>
              <a:rPr lang="fr-FR" sz="2000" b="1" dirty="0"/>
              <a:t> </a:t>
            </a:r>
            <a:r>
              <a:rPr lang="fr-FR" sz="2000" dirty="0"/>
              <a:t>(</a:t>
            </a:r>
            <a:r>
              <a:rPr lang="fr-FR" dirty="0"/>
              <a:t>5 stratégies de réponses)</a:t>
            </a:r>
          </a:p>
          <a:p>
            <a:r>
              <a:rPr lang="fr-FR" dirty="0"/>
              <a:t>	Physiologiques (Relaxation, Respiration, Visualisation, …)</a:t>
            </a:r>
            <a:br>
              <a:rPr lang="fr-FR" dirty="0"/>
            </a:br>
            <a:r>
              <a:rPr lang="fr-FR" dirty="0"/>
              <a:t>	Émotionnelle (Mise à distance de l’émotion vécue, …)</a:t>
            </a:r>
          </a:p>
          <a:p>
            <a:r>
              <a:rPr lang="fr-FR" dirty="0"/>
              <a:t>	Psychologiques (Pensées stressantes, croyances, représentations, …)</a:t>
            </a:r>
          </a:p>
          <a:p>
            <a:r>
              <a:rPr lang="fr-FR" dirty="0"/>
              <a:t>	Modérateurs de stress (comportement d’hygiène et de santé, soutien social, 	activités…)</a:t>
            </a:r>
          </a:p>
          <a:p>
            <a:r>
              <a:rPr lang="fr-FR" dirty="0"/>
              <a:t>	Comportementales (Empathie, affirmation de soi, confiance en soi, …)</a:t>
            </a:r>
          </a:p>
          <a:p>
            <a:r>
              <a:rPr lang="fr-FR" dirty="0"/>
              <a:t>- </a:t>
            </a:r>
            <a:r>
              <a:rPr lang="fr-FR" sz="2000" b="1" dirty="0"/>
              <a:t>S’</a:t>
            </a:r>
            <a:r>
              <a:rPr lang="fr-FR" dirty="0"/>
              <a:t>entraîner</a:t>
            </a:r>
          </a:p>
        </p:txBody>
      </p:sp>
    </p:spTree>
    <p:extLst>
      <p:ext uri="{BB962C8B-B14F-4D97-AF65-F5344CB8AC3E}">
        <p14:creationId xmlns:p14="http://schemas.microsoft.com/office/powerpoint/2010/main" val="4061355441"/>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07"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08"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109" name="image2.jpg" descr="image2.jpg"/>
          <p:cNvPicPr>
            <a:picLocks noChangeAspect="1"/>
          </p:cNvPicPr>
          <p:nvPr/>
        </p:nvPicPr>
        <p:blipFill>
          <a:blip r:embed="rId3"/>
          <a:stretch>
            <a:fillRect/>
          </a:stretch>
        </p:blipFill>
        <p:spPr>
          <a:xfrm>
            <a:off x="8366759" y="6230772"/>
            <a:ext cx="640081" cy="491338"/>
          </a:xfrm>
          <a:prstGeom prst="rect">
            <a:avLst/>
          </a:prstGeom>
          <a:ln w="12700"/>
        </p:spPr>
      </p:pic>
      <p:sp>
        <p:nvSpPr>
          <p:cNvPr id="110" name="Texte"/>
          <p:cNvSpPr txBox="1"/>
          <p:nvPr/>
        </p:nvSpPr>
        <p:spPr>
          <a:xfrm>
            <a:off x="609600" y="6339840"/>
            <a:ext cx="1000253" cy="3683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buClr>
                <a:srgbClr val="585866"/>
              </a:buClr>
              <a:defRPr sz="1400">
                <a:solidFill>
                  <a:srgbClr val="585866"/>
                </a:solidFill>
                <a:uFill>
                  <a:solidFill>
                    <a:srgbClr val="585866"/>
                  </a:solidFill>
                </a:uFill>
              </a:defRPr>
            </a:lvl1pPr>
          </a:lstStyle>
          <a:p>
            <a:r>
              <a:t> </a:t>
            </a:r>
          </a:p>
        </p:txBody>
      </p:sp>
      <p:sp>
        <p:nvSpPr>
          <p:cNvPr id="111"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12"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13" name="Stress : Définition"/>
          <p:cNvSpPr txBox="1"/>
          <p:nvPr/>
        </p:nvSpPr>
        <p:spPr>
          <a:xfrm>
            <a:off x="476250" y="115887"/>
            <a:ext cx="8229601" cy="6309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buClr>
                <a:srgbClr val="585866"/>
              </a:buClr>
              <a:defRPr sz="3600">
                <a:solidFill>
                  <a:srgbClr val="585866"/>
                </a:solidFill>
                <a:uFill>
                  <a:solidFill>
                    <a:srgbClr val="585866"/>
                  </a:solidFill>
                </a:uFill>
              </a:defRPr>
            </a:lvl1pPr>
          </a:lstStyle>
          <a:p>
            <a:pPr>
              <a:defRPr sz="1800">
                <a:solidFill>
                  <a:srgbClr val="000000"/>
                </a:solidFill>
                <a:uFill>
                  <a:solidFill>
                    <a:srgbClr val="000000"/>
                  </a:solidFill>
                </a:uFill>
              </a:defRPr>
            </a:pPr>
            <a:r>
              <a:rPr lang="fr-FR" sz="3600">
                <a:solidFill>
                  <a:srgbClr val="585866"/>
                </a:solidFill>
                <a:uFill>
                  <a:solidFill>
                    <a:srgbClr val="585866"/>
                  </a:solidFill>
                </a:uFill>
              </a:rPr>
              <a:t>Programme :</a:t>
            </a:r>
            <a:endParaRPr>
              <a:solidFill>
                <a:srgbClr val="585866"/>
              </a:solidFill>
              <a:uFill>
                <a:solidFill>
                  <a:srgbClr val="585866"/>
                </a:solidFill>
              </a:uFill>
            </a:endParaRPr>
          </a:p>
        </p:txBody>
      </p:sp>
      <p:sp>
        <p:nvSpPr>
          <p:cNvPr id="114" name="Numéro de diapositive"/>
          <p:cNvSpPr txBox="1">
            <a:spLocks noGrp="1"/>
          </p:cNvSpPr>
          <p:nvPr>
            <p:ph type="sldNum" sz="quarter" idx="2"/>
          </p:nvPr>
        </p:nvSpPr>
        <p:spPr>
          <a:xfrm>
            <a:off x="1318567" y="6455411"/>
            <a:ext cx="281633" cy="2667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a:t>
            </a:fld>
            <a:endParaRPr/>
          </a:p>
        </p:txBody>
      </p:sp>
      <p:sp>
        <p:nvSpPr>
          <p:cNvPr id="3" name="Rectangle 2">
            <a:extLst>
              <a:ext uri="{FF2B5EF4-FFF2-40B4-BE49-F238E27FC236}">
                <a16:creationId xmlns:a16="http://schemas.microsoft.com/office/drawing/2014/main" id="{F97637D8-CD3E-264D-8C7E-151DB6609D30}"/>
              </a:ext>
            </a:extLst>
          </p:cNvPr>
          <p:cNvSpPr>
            <a:spLocks noChangeArrowheads="1"/>
          </p:cNvSpPr>
          <p:nvPr/>
        </p:nvSpPr>
        <p:spPr bwMode="auto">
          <a:xfrm>
            <a:off x="467068" y="933347"/>
            <a:ext cx="8020342" cy="5324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720" rIns="91440" bIns="45720" numCol="1" anchor="ctr" anchorCtr="0" compatLnSpc="1">
            <a:prstTxWarp prst="textNoShape">
              <a:avLst/>
            </a:prstTxWarp>
            <a:spAutoFit/>
          </a:bodyPr>
          <a:lstStyle/>
          <a:p>
            <a:r>
              <a:rPr lang="fr-FR" sz="2000" b="1"/>
              <a:t>1- Préambule : réflexion sur le thème</a:t>
            </a:r>
            <a:endParaRPr lang="fr-FR" sz="2000"/>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000" b="0" i="0" u="none" strike="noStrike" cap="none" normalizeH="0" baseline="0">
              <a:ln>
                <a:noFill/>
              </a:ln>
              <a:solidFill>
                <a:schemeClr val="tx1"/>
              </a:solidFill>
              <a:effectLst/>
            </a:endParaRPr>
          </a:p>
          <a:p>
            <a:r>
              <a:rPr lang="fr-FR" sz="2000" b="1"/>
              <a:t>2- Apprendre à autoévaluer son niveau de stress </a:t>
            </a:r>
            <a:endParaRPr lang="fr-FR" sz="2000"/>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000" b="0" i="0" u="none" strike="noStrike" cap="none" normalizeH="0" baseline="0">
              <a:ln>
                <a:noFill/>
              </a:ln>
              <a:solidFill>
                <a:schemeClr val="tx1"/>
              </a:solidFill>
              <a:effectLst/>
            </a:endParaRPr>
          </a:p>
          <a:p>
            <a:r>
              <a:rPr lang="fr-FR" sz="2000" b="1"/>
              <a:t>3- Comprendre ce qu’est le stress </a:t>
            </a:r>
          </a:p>
          <a:p>
            <a:endParaRPr lang="fr-FR" sz="2000"/>
          </a:p>
          <a:p>
            <a:r>
              <a:rPr lang="fr-FR" sz="2000" b="1"/>
              <a:t>4- Quelles sont les principales sources de stress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000" b="0" i="0" u="none" strike="noStrike" cap="none" normalizeH="0" baseline="0">
              <a:ln>
                <a:noFill/>
              </a:ln>
              <a:solidFill>
                <a:schemeClr val="tx1"/>
              </a:solidFill>
              <a:effectLst/>
            </a:endParaRPr>
          </a:p>
          <a:p>
            <a:r>
              <a:rPr lang="fr-FR" sz="2000" b="1"/>
              <a:t>5- Gérer les situations difficiles rencontrées avec les clients et techniques de gestion du stress </a:t>
            </a:r>
          </a:p>
          <a:p>
            <a:endParaRPr lang="fr-FR" sz="2000" b="1"/>
          </a:p>
          <a:p>
            <a:r>
              <a:rPr lang="fr-FR" sz="2000" b="1"/>
              <a:t>6- Analyse de situation et partage de pratique pour faire face à une incivilité ou à une agression </a:t>
            </a:r>
          </a:p>
          <a:p>
            <a:endParaRPr lang="fr-FR" sz="2000" b="1"/>
          </a:p>
          <a:p>
            <a:r>
              <a:rPr lang="fr-FR" sz="2000" b="1"/>
              <a:t>7- Le stress et les facteurs de prévention </a:t>
            </a:r>
          </a:p>
          <a:p>
            <a:endParaRPr lang="fr-FR" sz="2000"/>
          </a:p>
          <a:p>
            <a:r>
              <a:rPr lang="fr-FR" sz="2000" b="1"/>
              <a:t>8- Plan d’actions </a:t>
            </a:r>
            <a:endParaRPr lang="fr-FR" sz="2000"/>
          </a:p>
        </p:txBody>
      </p:sp>
    </p:spTree>
    <p:extLst>
      <p:ext uri="{BB962C8B-B14F-4D97-AF65-F5344CB8AC3E}">
        <p14:creationId xmlns:p14="http://schemas.microsoft.com/office/powerpoint/2010/main" val="1548941732"/>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07"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08"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109" name="image2.jpg" descr="image2.jpg"/>
          <p:cNvPicPr>
            <a:picLocks noChangeAspect="1"/>
          </p:cNvPicPr>
          <p:nvPr/>
        </p:nvPicPr>
        <p:blipFill>
          <a:blip r:embed="rId2"/>
          <a:stretch>
            <a:fillRect/>
          </a:stretch>
        </p:blipFill>
        <p:spPr>
          <a:xfrm>
            <a:off x="8366759" y="6230772"/>
            <a:ext cx="640081" cy="491338"/>
          </a:xfrm>
          <a:prstGeom prst="rect">
            <a:avLst/>
          </a:prstGeom>
          <a:ln w="12700"/>
        </p:spPr>
      </p:pic>
      <p:sp>
        <p:nvSpPr>
          <p:cNvPr id="110" name="Texte"/>
          <p:cNvSpPr txBox="1"/>
          <p:nvPr/>
        </p:nvSpPr>
        <p:spPr>
          <a:xfrm>
            <a:off x="609600" y="6339840"/>
            <a:ext cx="1000253" cy="3683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buClr>
                <a:srgbClr val="585866"/>
              </a:buClr>
              <a:defRPr sz="1400">
                <a:solidFill>
                  <a:srgbClr val="585866"/>
                </a:solidFill>
                <a:uFill>
                  <a:solidFill>
                    <a:srgbClr val="585866"/>
                  </a:solidFill>
                </a:uFill>
              </a:defRPr>
            </a:lvl1pPr>
          </a:lstStyle>
          <a:p>
            <a:r>
              <a:t> </a:t>
            </a:r>
          </a:p>
        </p:txBody>
      </p:sp>
      <p:sp>
        <p:nvSpPr>
          <p:cNvPr id="111"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12"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13" name="Stress : Définition"/>
          <p:cNvSpPr txBox="1"/>
          <p:nvPr/>
        </p:nvSpPr>
        <p:spPr>
          <a:xfrm>
            <a:off x="476250" y="115886"/>
            <a:ext cx="8530590" cy="11882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a:spAutoFit/>
          </a:bodyPr>
          <a:lstStyle>
            <a:lvl1pPr>
              <a:buClr>
                <a:srgbClr val="585866"/>
              </a:buClr>
              <a:defRPr sz="3600">
                <a:solidFill>
                  <a:srgbClr val="585866"/>
                </a:solidFill>
                <a:uFill>
                  <a:solidFill>
                    <a:srgbClr val="585866"/>
                  </a:solidFill>
                </a:uFill>
              </a:defRPr>
            </a:lvl1pPr>
          </a:lstStyle>
          <a:p>
            <a:pPr>
              <a:defRPr sz="1800">
                <a:solidFill>
                  <a:srgbClr val="000000"/>
                </a:solidFill>
                <a:uFill>
                  <a:solidFill>
                    <a:srgbClr val="000000"/>
                  </a:solidFill>
                </a:uFill>
              </a:defRPr>
            </a:pPr>
            <a:r>
              <a:rPr sz="3600">
                <a:solidFill>
                  <a:srgbClr val="585866"/>
                </a:solidFill>
                <a:uFill>
                  <a:solidFill>
                    <a:srgbClr val="585866"/>
                  </a:solidFill>
                </a:uFill>
              </a:rPr>
              <a:t>Stress : </a:t>
            </a:r>
            <a:r>
              <a:rPr lang="fr-FR" sz="3600">
                <a:solidFill>
                  <a:srgbClr val="585866"/>
                </a:solidFill>
                <a:uFill>
                  <a:solidFill>
                    <a:srgbClr val="585866"/>
                  </a:solidFill>
                </a:uFill>
              </a:rPr>
              <a:t>Apprendre à autoévaluer son niveau 			de stress</a:t>
            </a:r>
            <a:endParaRPr>
              <a:solidFill>
                <a:srgbClr val="585866"/>
              </a:solidFill>
              <a:uFill>
                <a:solidFill>
                  <a:srgbClr val="585866"/>
                </a:solidFill>
              </a:uFill>
            </a:endParaRPr>
          </a:p>
        </p:txBody>
      </p:sp>
      <p:sp>
        <p:nvSpPr>
          <p:cNvPr id="114" name="Numéro de diapositive"/>
          <p:cNvSpPr txBox="1">
            <a:spLocks noGrp="1"/>
          </p:cNvSpPr>
          <p:nvPr>
            <p:ph type="sldNum" sz="quarter" idx="2"/>
          </p:nvPr>
        </p:nvSpPr>
        <p:spPr>
          <a:xfrm>
            <a:off x="1318567" y="6455411"/>
            <a:ext cx="281633" cy="2667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4</a:t>
            </a:fld>
            <a:endParaRPr/>
          </a:p>
        </p:txBody>
      </p:sp>
      <p:sp>
        <p:nvSpPr>
          <p:cNvPr id="3" name="Rectangle 2">
            <a:extLst>
              <a:ext uri="{FF2B5EF4-FFF2-40B4-BE49-F238E27FC236}">
                <a16:creationId xmlns:a16="http://schemas.microsoft.com/office/drawing/2014/main" id="{F97637D8-CD3E-264D-8C7E-151DB6609D30}"/>
              </a:ext>
            </a:extLst>
          </p:cNvPr>
          <p:cNvSpPr>
            <a:spLocks noChangeArrowheads="1"/>
          </p:cNvSpPr>
          <p:nvPr/>
        </p:nvSpPr>
        <p:spPr bwMode="auto">
          <a:xfrm>
            <a:off x="467068" y="1672015"/>
            <a:ext cx="8676932" cy="3847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fr-FR" altLang="fr-FR" sz="2800">
                <a:solidFill>
                  <a:schemeClr val="tx1"/>
                </a:solidFill>
              </a:rPr>
              <a:t>Autodiagnostic : </a:t>
            </a: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2400">
              <a:solidFill>
                <a:schemeClr val="tx1"/>
              </a:solidFill>
            </a:endParaRPr>
          </a:p>
          <a:p>
            <a:pPr marL="457200" marR="0" lvl="0" indent="-457200" algn="l" defTabSz="914400" rtl="0" eaLnBrk="0" fontAlgn="base" latinLnBrk="0" hangingPunct="0">
              <a:lnSpc>
                <a:spcPct val="100000"/>
              </a:lnSpc>
              <a:spcBef>
                <a:spcPct val="0"/>
              </a:spcBef>
              <a:spcAft>
                <a:spcPct val="0"/>
              </a:spcAft>
              <a:buClrTx/>
              <a:buSzTx/>
              <a:buFontTx/>
              <a:buChar char="-"/>
              <a:tabLst/>
            </a:pPr>
            <a:r>
              <a:rPr lang="fr-FR" altLang="fr-FR" sz="2400">
                <a:solidFill>
                  <a:schemeClr val="tx1"/>
                </a:solidFill>
              </a:rPr>
              <a:t>Evaluez votre niveau de stress sur une échelle de 0 à 10.</a:t>
            </a:r>
            <a:br>
              <a:rPr lang="fr-FR" altLang="fr-FR" sz="2400">
                <a:solidFill>
                  <a:schemeClr val="tx1"/>
                </a:solidFill>
              </a:rPr>
            </a:br>
            <a:endParaRPr lang="fr-FR" altLang="fr-FR" sz="2400">
              <a:solidFill>
                <a:schemeClr val="tx1"/>
              </a:solidFill>
            </a:endParaRPr>
          </a:p>
          <a:p>
            <a:pPr marL="457200" marR="0" lvl="0" indent="-457200" algn="l" defTabSz="914400" rtl="0" eaLnBrk="0" fontAlgn="base" latinLnBrk="0" hangingPunct="0">
              <a:lnSpc>
                <a:spcPct val="100000"/>
              </a:lnSpc>
              <a:spcBef>
                <a:spcPct val="0"/>
              </a:spcBef>
              <a:spcAft>
                <a:spcPct val="0"/>
              </a:spcAft>
              <a:buClrTx/>
              <a:buSzTx/>
              <a:buFontTx/>
              <a:buChar char="-"/>
              <a:tabLst/>
            </a:pPr>
            <a:r>
              <a:rPr lang="fr-FR" altLang="fr-FR" sz="2400">
                <a:solidFill>
                  <a:schemeClr val="tx1"/>
                </a:solidFill>
              </a:rPr>
              <a:t>Test de </a:t>
            </a:r>
            <a:r>
              <a:rPr lang="fr-FR" altLang="fr-FR" sz="2400" err="1">
                <a:solidFill>
                  <a:schemeClr val="tx1"/>
                </a:solidFill>
              </a:rPr>
              <a:t>Cungi</a:t>
            </a:r>
            <a:br>
              <a:rPr lang="fr-FR" altLang="fr-FR" sz="2400">
                <a:solidFill>
                  <a:schemeClr val="tx1"/>
                </a:solidFill>
              </a:rPr>
            </a:br>
            <a:endParaRPr lang="fr-FR" altLang="fr-FR" sz="2400">
              <a:solidFill>
                <a:schemeClr val="tx1"/>
              </a:solidFill>
            </a:endParaRPr>
          </a:p>
          <a:p>
            <a:pPr marL="457200" marR="0" lvl="0" indent="-457200" algn="l" defTabSz="914400" rtl="0" eaLnBrk="0" fontAlgn="base" latinLnBrk="0" hangingPunct="0">
              <a:lnSpc>
                <a:spcPct val="100000"/>
              </a:lnSpc>
              <a:spcBef>
                <a:spcPct val="0"/>
              </a:spcBef>
              <a:spcAft>
                <a:spcPct val="0"/>
              </a:spcAft>
              <a:buClrTx/>
              <a:buSzTx/>
              <a:buFontTx/>
              <a:buChar char="-"/>
              <a:tabLst/>
            </a:pPr>
            <a:r>
              <a:rPr lang="fr-FR" altLang="fr-FR" sz="2400">
                <a:solidFill>
                  <a:schemeClr val="tx1"/>
                </a:solidFill>
              </a:rPr>
              <a:t>Holmes et </a:t>
            </a:r>
            <a:r>
              <a:rPr lang="fr-FR" altLang="fr-FR" sz="2400" err="1">
                <a:solidFill>
                  <a:schemeClr val="tx1"/>
                </a:solidFill>
              </a:rPr>
              <a:t>Rahé</a:t>
            </a:r>
            <a:endParaRPr lang="fr-FR" altLang="fr-FR" sz="2400">
              <a:solidFill>
                <a:schemeClr val="tx1"/>
              </a:solidFill>
            </a:endParaRPr>
          </a:p>
          <a:p>
            <a:pPr marL="457200" marR="0" lvl="0" indent="-457200" algn="l" defTabSz="914400" rtl="0" eaLnBrk="0" fontAlgn="base" latinLnBrk="0" hangingPunct="0">
              <a:lnSpc>
                <a:spcPct val="100000"/>
              </a:lnSpc>
              <a:spcBef>
                <a:spcPct val="0"/>
              </a:spcBef>
              <a:spcAft>
                <a:spcPct val="0"/>
              </a:spcAft>
              <a:buClrTx/>
              <a:buSzTx/>
              <a:buFontTx/>
              <a:buChar char="-"/>
              <a:tabLst/>
            </a:pPr>
            <a:endParaRPr lang="fr-FR" altLang="fr-FR" sz="2400">
              <a:solidFill>
                <a:schemeClr val="tx1"/>
              </a:solidFill>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4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8933911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07"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08"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109" name="image2.jpg" descr="image2.jpg"/>
          <p:cNvPicPr>
            <a:picLocks noChangeAspect="1"/>
          </p:cNvPicPr>
          <p:nvPr/>
        </p:nvPicPr>
        <p:blipFill>
          <a:blip r:embed="rId2"/>
          <a:stretch>
            <a:fillRect/>
          </a:stretch>
        </p:blipFill>
        <p:spPr>
          <a:xfrm>
            <a:off x="8366759" y="6230772"/>
            <a:ext cx="640081" cy="491338"/>
          </a:xfrm>
          <a:prstGeom prst="rect">
            <a:avLst/>
          </a:prstGeom>
          <a:ln w="12700"/>
        </p:spPr>
      </p:pic>
      <p:sp>
        <p:nvSpPr>
          <p:cNvPr id="110" name="Texte"/>
          <p:cNvSpPr txBox="1"/>
          <p:nvPr/>
        </p:nvSpPr>
        <p:spPr>
          <a:xfrm>
            <a:off x="609600" y="6339840"/>
            <a:ext cx="1000253" cy="3683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buClr>
                <a:srgbClr val="585866"/>
              </a:buClr>
              <a:defRPr sz="1400">
                <a:solidFill>
                  <a:srgbClr val="585866"/>
                </a:solidFill>
                <a:uFill>
                  <a:solidFill>
                    <a:srgbClr val="585866"/>
                  </a:solidFill>
                </a:uFill>
              </a:defRPr>
            </a:lvl1pPr>
          </a:lstStyle>
          <a:p>
            <a:r>
              <a:t> </a:t>
            </a:r>
          </a:p>
        </p:txBody>
      </p:sp>
      <p:sp>
        <p:nvSpPr>
          <p:cNvPr id="111"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12"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13" name="Stress : Définition"/>
          <p:cNvSpPr txBox="1"/>
          <p:nvPr/>
        </p:nvSpPr>
        <p:spPr>
          <a:xfrm>
            <a:off x="476250" y="115887"/>
            <a:ext cx="8229601" cy="6309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buClr>
                <a:srgbClr val="585866"/>
              </a:buClr>
              <a:defRPr sz="3600">
                <a:solidFill>
                  <a:srgbClr val="585866"/>
                </a:solidFill>
                <a:uFill>
                  <a:solidFill>
                    <a:srgbClr val="585866"/>
                  </a:solidFill>
                </a:uFill>
              </a:defRPr>
            </a:lvl1pPr>
          </a:lstStyle>
          <a:p>
            <a:pPr>
              <a:defRPr sz="1800">
                <a:solidFill>
                  <a:srgbClr val="000000"/>
                </a:solidFill>
                <a:uFill>
                  <a:solidFill>
                    <a:srgbClr val="000000"/>
                  </a:solidFill>
                </a:uFill>
              </a:defRPr>
            </a:pPr>
            <a:r>
              <a:rPr sz="3600">
                <a:solidFill>
                  <a:srgbClr val="585866"/>
                </a:solidFill>
                <a:uFill>
                  <a:solidFill>
                    <a:srgbClr val="585866"/>
                  </a:solidFill>
                </a:uFill>
              </a:rPr>
              <a:t>Stress : </a:t>
            </a:r>
            <a:r>
              <a:rPr lang="fr-FR" sz="3600">
                <a:solidFill>
                  <a:srgbClr val="585866"/>
                </a:solidFill>
                <a:uFill>
                  <a:solidFill>
                    <a:srgbClr val="585866"/>
                  </a:solidFill>
                </a:uFill>
              </a:rPr>
              <a:t>Définition</a:t>
            </a:r>
            <a:endParaRPr>
              <a:solidFill>
                <a:srgbClr val="585866"/>
              </a:solidFill>
              <a:uFill>
                <a:solidFill>
                  <a:srgbClr val="585866"/>
                </a:solidFill>
              </a:uFill>
            </a:endParaRPr>
          </a:p>
        </p:txBody>
      </p:sp>
      <p:sp>
        <p:nvSpPr>
          <p:cNvPr id="114" name="Numéro de diapositive"/>
          <p:cNvSpPr txBox="1">
            <a:spLocks noGrp="1"/>
          </p:cNvSpPr>
          <p:nvPr>
            <p:ph type="sldNum" sz="quarter" idx="2"/>
          </p:nvPr>
        </p:nvSpPr>
        <p:spPr>
          <a:xfrm>
            <a:off x="1318567" y="6455411"/>
            <a:ext cx="281633" cy="2667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5</a:t>
            </a:fld>
            <a:endParaRPr/>
          </a:p>
        </p:txBody>
      </p:sp>
      <p:sp>
        <p:nvSpPr>
          <p:cNvPr id="3" name="Rectangle 2">
            <a:extLst>
              <a:ext uri="{FF2B5EF4-FFF2-40B4-BE49-F238E27FC236}">
                <a16:creationId xmlns:a16="http://schemas.microsoft.com/office/drawing/2014/main" id="{F97637D8-CD3E-264D-8C7E-151DB6609D30}"/>
              </a:ext>
            </a:extLst>
          </p:cNvPr>
          <p:cNvSpPr>
            <a:spLocks noChangeArrowheads="1"/>
          </p:cNvSpPr>
          <p:nvPr/>
        </p:nvSpPr>
        <p:spPr bwMode="auto">
          <a:xfrm>
            <a:off x="467068" y="1318067"/>
            <a:ext cx="8020342" cy="4555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2000" b="1" i="0" u="none" strike="noStrike" cap="none" normalizeH="0" baseline="0">
                <a:ln>
                  <a:noFill/>
                </a:ln>
                <a:solidFill>
                  <a:schemeClr val="tx1"/>
                </a:solidFill>
                <a:effectLst/>
                <a:latin typeface="PalatinoLinotype"/>
              </a:rPr>
              <a:t>« Malaise dans la civilisation »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b="0" i="0" u="none" strike="noStrike" cap="none" normalizeH="0" baseline="0">
                <a:ln>
                  <a:noFill/>
                </a:ln>
                <a:solidFill>
                  <a:schemeClr val="tx1"/>
                </a:solidFill>
                <a:effectLst/>
                <a:latin typeface="PalatinoLinotype"/>
              </a:rPr>
              <a:t>• Culte de l’urgence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b="0" i="0" u="none" strike="noStrike" cap="none" normalizeH="0" baseline="0">
                <a:ln>
                  <a:noFill/>
                </a:ln>
                <a:solidFill>
                  <a:schemeClr val="tx1"/>
                </a:solidFill>
                <a:effectLst/>
                <a:latin typeface="PalatinoLinotype"/>
              </a:rPr>
              <a:t>• Culte de la performance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b="0" i="0" u="none" strike="noStrike" cap="none" normalizeH="0" baseline="0">
                <a:ln>
                  <a:noFill/>
                </a:ln>
                <a:solidFill>
                  <a:schemeClr val="tx1"/>
                </a:solidFill>
                <a:effectLst/>
                <a:latin typeface="PalatinoLinotype"/>
              </a:rPr>
              <a:t>• Omniprésence dans le quotidien du médecin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b="0" i="0" u="none" strike="noStrike" cap="none" normalizeH="0" baseline="0">
                <a:ln>
                  <a:noFill/>
                </a:ln>
                <a:solidFill>
                  <a:schemeClr val="tx1"/>
                </a:solidFill>
                <a:effectLst/>
                <a:latin typeface="PalatinoLinotype"/>
              </a:rPr>
              <a:t>• Différents rôles à conjuguer dans les sphères professionnelle, affective et sociale. </a:t>
            </a:r>
            <a:endParaRPr kumimoji="0" lang="fr-FR" altLang="fr-FR"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86479210"/>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07"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08"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109" name="image2.jpg" descr="image2.jpg"/>
          <p:cNvPicPr>
            <a:picLocks noChangeAspect="1"/>
          </p:cNvPicPr>
          <p:nvPr/>
        </p:nvPicPr>
        <p:blipFill>
          <a:blip r:embed="rId3"/>
          <a:stretch>
            <a:fillRect/>
          </a:stretch>
        </p:blipFill>
        <p:spPr>
          <a:xfrm>
            <a:off x="8366759" y="6230772"/>
            <a:ext cx="640081" cy="491338"/>
          </a:xfrm>
          <a:prstGeom prst="rect">
            <a:avLst/>
          </a:prstGeom>
          <a:ln w="12700"/>
        </p:spPr>
      </p:pic>
      <p:sp>
        <p:nvSpPr>
          <p:cNvPr id="110" name="Texte"/>
          <p:cNvSpPr txBox="1"/>
          <p:nvPr/>
        </p:nvSpPr>
        <p:spPr>
          <a:xfrm>
            <a:off x="609600" y="6339840"/>
            <a:ext cx="1000253" cy="3683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buClr>
                <a:srgbClr val="585866"/>
              </a:buClr>
              <a:defRPr sz="1400">
                <a:solidFill>
                  <a:srgbClr val="585866"/>
                </a:solidFill>
                <a:uFill>
                  <a:solidFill>
                    <a:srgbClr val="585866"/>
                  </a:solidFill>
                </a:uFill>
              </a:defRPr>
            </a:lvl1pPr>
          </a:lstStyle>
          <a:p>
            <a:r>
              <a:t> </a:t>
            </a:r>
          </a:p>
        </p:txBody>
      </p:sp>
      <p:sp>
        <p:nvSpPr>
          <p:cNvPr id="111"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12"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13" name="Stress : Définition"/>
          <p:cNvSpPr txBox="1"/>
          <p:nvPr/>
        </p:nvSpPr>
        <p:spPr>
          <a:xfrm>
            <a:off x="476250" y="115887"/>
            <a:ext cx="8229601" cy="6309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buClr>
                <a:srgbClr val="585866"/>
              </a:buClr>
              <a:defRPr sz="3600">
                <a:solidFill>
                  <a:srgbClr val="585866"/>
                </a:solidFill>
                <a:uFill>
                  <a:solidFill>
                    <a:srgbClr val="585866"/>
                  </a:solidFill>
                </a:uFill>
              </a:defRPr>
            </a:lvl1pPr>
          </a:lstStyle>
          <a:p>
            <a:pPr>
              <a:defRPr sz="1800">
                <a:solidFill>
                  <a:srgbClr val="000000"/>
                </a:solidFill>
                <a:uFill>
                  <a:solidFill>
                    <a:srgbClr val="000000"/>
                  </a:solidFill>
                </a:uFill>
              </a:defRPr>
            </a:pPr>
            <a:r>
              <a:rPr sz="3600">
                <a:solidFill>
                  <a:srgbClr val="585866"/>
                </a:solidFill>
                <a:uFill>
                  <a:solidFill>
                    <a:srgbClr val="585866"/>
                  </a:solidFill>
                </a:uFill>
              </a:rPr>
              <a:t>Stress : </a:t>
            </a:r>
            <a:r>
              <a:rPr lang="fr-FR" sz="3600">
                <a:solidFill>
                  <a:srgbClr val="585866"/>
                </a:solidFill>
                <a:uFill>
                  <a:solidFill>
                    <a:srgbClr val="585866"/>
                  </a:solidFill>
                </a:uFill>
              </a:rPr>
              <a:t>Définition</a:t>
            </a:r>
            <a:endParaRPr>
              <a:solidFill>
                <a:srgbClr val="585866"/>
              </a:solidFill>
              <a:uFill>
                <a:solidFill>
                  <a:srgbClr val="585866"/>
                </a:solidFill>
              </a:uFill>
            </a:endParaRPr>
          </a:p>
        </p:txBody>
      </p:sp>
      <p:sp>
        <p:nvSpPr>
          <p:cNvPr id="114" name="Numéro de diapositive"/>
          <p:cNvSpPr txBox="1">
            <a:spLocks noGrp="1"/>
          </p:cNvSpPr>
          <p:nvPr>
            <p:ph type="sldNum" sz="quarter" idx="2"/>
          </p:nvPr>
        </p:nvSpPr>
        <p:spPr>
          <a:xfrm>
            <a:off x="1318567" y="6455411"/>
            <a:ext cx="281633" cy="2667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6</a:t>
            </a:fld>
            <a:endParaRPr/>
          </a:p>
        </p:txBody>
      </p:sp>
      <p:sp>
        <p:nvSpPr>
          <p:cNvPr id="12" name="Text Box 4">
            <a:extLst>
              <a:ext uri="{FF2B5EF4-FFF2-40B4-BE49-F238E27FC236}">
                <a16:creationId xmlns:a16="http://schemas.microsoft.com/office/drawing/2014/main" id="{4A4CAA13-2FBD-F347-B508-43D2B5C8A709}"/>
              </a:ext>
            </a:extLst>
          </p:cNvPr>
          <p:cNvSpPr txBox="1">
            <a:spLocks noChangeArrowheads="1"/>
          </p:cNvSpPr>
          <p:nvPr/>
        </p:nvSpPr>
        <p:spPr bwMode="auto">
          <a:xfrm>
            <a:off x="8305800" y="54768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fr-FR" altLang="fr-FR"/>
          </a:p>
        </p:txBody>
      </p:sp>
      <p:sp>
        <p:nvSpPr>
          <p:cNvPr id="13" name="Rectangle 10">
            <a:extLst>
              <a:ext uri="{FF2B5EF4-FFF2-40B4-BE49-F238E27FC236}">
                <a16:creationId xmlns:a16="http://schemas.microsoft.com/office/drawing/2014/main" id="{CA3FA584-0417-0242-B76E-B728C917D083}"/>
              </a:ext>
            </a:extLst>
          </p:cNvPr>
          <p:cNvSpPr>
            <a:spLocks noChangeArrowheads="1"/>
          </p:cNvSpPr>
          <p:nvPr/>
        </p:nvSpPr>
        <p:spPr bwMode="auto">
          <a:xfrm>
            <a:off x="6986588" y="199866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fr-FR" altLang="fr-FR"/>
          </a:p>
        </p:txBody>
      </p:sp>
      <p:sp>
        <p:nvSpPr>
          <p:cNvPr id="36" name="Rectangle 1">
            <a:extLst>
              <a:ext uri="{FF2B5EF4-FFF2-40B4-BE49-F238E27FC236}">
                <a16:creationId xmlns:a16="http://schemas.microsoft.com/office/drawing/2014/main" id="{5D121EE7-2F40-314B-8A2C-BA15F1A32E42}"/>
              </a:ext>
            </a:extLst>
          </p:cNvPr>
          <p:cNvSpPr>
            <a:spLocks noChangeArrowheads="1"/>
          </p:cNvSpPr>
          <p:nvPr/>
        </p:nvSpPr>
        <p:spPr bwMode="auto">
          <a:xfrm>
            <a:off x="4054475" y="1938338"/>
            <a:ext cx="1079500"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6" tIns="45646" rIns="91306" bIns="45646"/>
          <a:lstStyle>
            <a:lvl1pPr>
              <a:spcBef>
                <a:spcPct val="20000"/>
              </a:spcBef>
              <a:buChar char="•"/>
              <a:defRPr sz="3200">
                <a:solidFill>
                  <a:schemeClr val="tx1"/>
                </a:solidFill>
                <a:latin typeface="Times" pitchFamily="2" charset="0"/>
                <a:ea typeface="ＭＳ Ｐゴシック" panose="020B0600070205080204" pitchFamily="34" charset="-128"/>
              </a:defRPr>
            </a:lvl1pPr>
            <a:lvl2pPr marL="742950" indent="-285750">
              <a:spcBef>
                <a:spcPct val="20000"/>
              </a:spcBef>
              <a:buChar char="–"/>
              <a:defRPr sz="2800">
                <a:solidFill>
                  <a:schemeClr val="tx1"/>
                </a:solidFill>
                <a:latin typeface="Times" pitchFamily="2" charset="0"/>
                <a:ea typeface="ＭＳ Ｐゴシック" panose="020B0600070205080204" pitchFamily="34" charset="-128"/>
              </a:defRPr>
            </a:lvl2pPr>
            <a:lvl3pPr marL="1143000" indent="-228600">
              <a:spcBef>
                <a:spcPct val="20000"/>
              </a:spcBef>
              <a:buChar char="•"/>
              <a:defRPr sz="2400">
                <a:solidFill>
                  <a:schemeClr val="tx1"/>
                </a:solidFill>
                <a:latin typeface="Times" pitchFamily="2" charset="0"/>
                <a:ea typeface="ＭＳ Ｐゴシック" panose="020B0600070205080204" pitchFamily="34" charset="-128"/>
              </a:defRPr>
            </a:lvl3pPr>
            <a:lvl4pPr marL="1600200" indent="-228600">
              <a:spcBef>
                <a:spcPct val="20000"/>
              </a:spcBef>
              <a:buChar char="–"/>
              <a:defRPr sz="2000">
                <a:solidFill>
                  <a:schemeClr val="tx1"/>
                </a:solidFill>
                <a:latin typeface="Times" pitchFamily="2" charset="0"/>
                <a:ea typeface="ＭＳ Ｐゴシック" panose="020B0600070205080204" pitchFamily="34" charset="-128"/>
              </a:defRPr>
            </a:lvl4pPr>
            <a:lvl5pPr marL="2057400" indent="-228600">
              <a:spcBef>
                <a:spcPct val="20000"/>
              </a:spcBef>
              <a:buChar char="»"/>
              <a:defRPr sz="2000">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9pPr>
          </a:lstStyle>
          <a:p>
            <a:pPr>
              <a:spcBef>
                <a:spcPct val="0"/>
              </a:spcBef>
              <a:buFontTx/>
              <a:buNone/>
            </a:pPr>
            <a:endParaRPr lang="en-US" altLang="fr-FR" sz="2000">
              <a:solidFill>
                <a:srgbClr val="B3E2F7"/>
              </a:solidFill>
              <a:latin typeface="Arial" panose="020B0604020202020204" pitchFamily="34" charset="0"/>
            </a:endParaRPr>
          </a:p>
        </p:txBody>
      </p:sp>
      <p:sp>
        <p:nvSpPr>
          <p:cNvPr id="37" name="Rectangle 2">
            <a:extLst>
              <a:ext uri="{FF2B5EF4-FFF2-40B4-BE49-F238E27FC236}">
                <a16:creationId xmlns:a16="http://schemas.microsoft.com/office/drawing/2014/main" id="{98197B0F-7E2C-464C-AFE1-9CEF87F3A511}"/>
              </a:ext>
            </a:extLst>
          </p:cNvPr>
          <p:cNvSpPr>
            <a:spLocks noChangeArrowheads="1"/>
          </p:cNvSpPr>
          <p:nvPr/>
        </p:nvSpPr>
        <p:spPr bwMode="auto">
          <a:xfrm>
            <a:off x="6142038" y="3451225"/>
            <a:ext cx="1728787"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6" tIns="45646" rIns="91306" bIns="45646"/>
          <a:lstStyle>
            <a:lvl1pPr>
              <a:spcBef>
                <a:spcPct val="20000"/>
              </a:spcBef>
              <a:buChar char="•"/>
              <a:defRPr sz="3200">
                <a:solidFill>
                  <a:schemeClr val="tx1"/>
                </a:solidFill>
                <a:latin typeface="Times" pitchFamily="2" charset="0"/>
                <a:ea typeface="ＭＳ Ｐゴシック" panose="020B0600070205080204" pitchFamily="34" charset="-128"/>
              </a:defRPr>
            </a:lvl1pPr>
            <a:lvl2pPr marL="742950" indent="-285750">
              <a:spcBef>
                <a:spcPct val="20000"/>
              </a:spcBef>
              <a:buChar char="–"/>
              <a:defRPr sz="2800">
                <a:solidFill>
                  <a:schemeClr val="tx1"/>
                </a:solidFill>
                <a:latin typeface="Times" pitchFamily="2" charset="0"/>
                <a:ea typeface="ＭＳ Ｐゴシック" panose="020B0600070205080204" pitchFamily="34" charset="-128"/>
              </a:defRPr>
            </a:lvl2pPr>
            <a:lvl3pPr marL="1143000" indent="-228600">
              <a:spcBef>
                <a:spcPct val="20000"/>
              </a:spcBef>
              <a:buChar char="•"/>
              <a:defRPr sz="2400">
                <a:solidFill>
                  <a:schemeClr val="tx1"/>
                </a:solidFill>
                <a:latin typeface="Times" pitchFamily="2" charset="0"/>
                <a:ea typeface="ＭＳ Ｐゴシック" panose="020B0600070205080204" pitchFamily="34" charset="-128"/>
              </a:defRPr>
            </a:lvl3pPr>
            <a:lvl4pPr marL="1600200" indent="-228600">
              <a:spcBef>
                <a:spcPct val="20000"/>
              </a:spcBef>
              <a:buChar char="–"/>
              <a:defRPr sz="2000">
                <a:solidFill>
                  <a:schemeClr val="tx1"/>
                </a:solidFill>
                <a:latin typeface="Times" pitchFamily="2" charset="0"/>
                <a:ea typeface="ＭＳ Ｐゴシック" panose="020B0600070205080204" pitchFamily="34" charset="-128"/>
              </a:defRPr>
            </a:lvl4pPr>
            <a:lvl5pPr marL="2057400" indent="-228600">
              <a:spcBef>
                <a:spcPct val="20000"/>
              </a:spcBef>
              <a:buChar char="»"/>
              <a:defRPr sz="2000">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9pPr>
          </a:lstStyle>
          <a:p>
            <a:pPr>
              <a:spcBef>
                <a:spcPct val="0"/>
              </a:spcBef>
              <a:buFontTx/>
              <a:buNone/>
            </a:pPr>
            <a:endParaRPr lang="en-US" altLang="fr-FR" sz="2000">
              <a:solidFill>
                <a:srgbClr val="B3E2F7"/>
              </a:solidFill>
              <a:latin typeface="Arial" panose="020B0604020202020204" pitchFamily="34" charset="0"/>
            </a:endParaRPr>
          </a:p>
        </p:txBody>
      </p:sp>
      <p:sp>
        <p:nvSpPr>
          <p:cNvPr id="38" name="Rectangle 3">
            <a:extLst>
              <a:ext uri="{FF2B5EF4-FFF2-40B4-BE49-F238E27FC236}">
                <a16:creationId xmlns:a16="http://schemas.microsoft.com/office/drawing/2014/main" id="{7E4C2317-0BF6-C74B-BF62-74073A31A72F}"/>
              </a:ext>
            </a:extLst>
          </p:cNvPr>
          <p:cNvSpPr>
            <a:spLocks noChangeArrowheads="1"/>
          </p:cNvSpPr>
          <p:nvPr/>
        </p:nvSpPr>
        <p:spPr bwMode="auto">
          <a:xfrm>
            <a:off x="6142038" y="4819650"/>
            <a:ext cx="13684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6" tIns="45646" rIns="91306" bIns="45646"/>
          <a:lstStyle>
            <a:lvl1pPr>
              <a:spcBef>
                <a:spcPct val="20000"/>
              </a:spcBef>
              <a:buChar char="•"/>
              <a:defRPr sz="3200">
                <a:solidFill>
                  <a:schemeClr val="tx1"/>
                </a:solidFill>
                <a:latin typeface="Times" pitchFamily="2" charset="0"/>
                <a:ea typeface="ＭＳ Ｐゴシック" panose="020B0600070205080204" pitchFamily="34" charset="-128"/>
              </a:defRPr>
            </a:lvl1pPr>
            <a:lvl2pPr marL="742950" indent="-285750">
              <a:spcBef>
                <a:spcPct val="20000"/>
              </a:spcBef>
              <a:buChar char="–"/>
              <a:defRPr sz="2800">
                <a:solidFill>
                  <a:schemeClr val="tx1"/>
                </a:solidFill>
                <a:latin typeface="Times" pitchFamily="2" charset="0"/>
                <a:ea typeface="ＭＳ Ｐゴシック" panose="020B0600070205080204" pitchFamily="34" charset="-128"/>
              </a:defRPr>
            </a:lvl2pPr>
            <a:lvl3pPr marL="1143000" indent="-228600">
              <a:spcBef>
                <a:spcPct val="20000"/>
              </a:spcBef>
              <a:buChar char="•"/>
              <a:defRPr sz="2400">
                <a:solidFill>
                  <a:schemeClr val="tx1"/>
                </a:solidFill>
                <a:latin typeface="Times" pitchFamily="2" charset="0"/>
                <a:ea typeface="ＭＳ Ｐゴシック" panose="020B0600070205080204" pitchFamily="34" charset="-128"/>
              </a:defRPr>
            </a:lvl3pPr>
            <a:lvl4pPr marL="1600200" indent="-228600">
              <a:spcBef>
                <a:spcPct val="20000"/>
              </a:spcBef>
              <a:buChar char="–"/>
              <a:defRPr sz="2000">
                <a:solidFill>
                  <a:schemeClr val="tx1"/>
                </a:solidFill>
                <a:latin typeface="Times" pitchFamily="2" charset="0"/>
                <a:ea typeface="ＭＳ Ｐゴシック" panose="020B0600070205080204" pitchFamily="34" charset="-128"/>
              </a:defRPr>
            </a:lvl4pPr>
            <a:lvl5pPr marL="2057400" indent="-228600">
              <a:spcBef>
                <a:spcPct val="20000"/>
              </a:spcBef>
              <a:buChar char="»"/>
              <a:defRPr sz="2000">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9pPr>
          </a:lstStyle>
          <a:p>
            <a:pPr>
              <a:spcBef>
                <a:spcPct val="0"/>
              </a:spcBef>
              <a:buFontTx/>
              <a:buNone/>
            </a:pPr>
            <a:endParaRPr lang="en-US" altLang="fr-FR" sz="2000">
              <a:solidFill>
                <a:srgbClr val="B3E2F7"/>
              </a:solidFill>
              <a:latin typeface="Arial" panose="020B0604020202020204" pitchFamily="34" charset="0"/>
            </a:endParaRPr>
          </a:p>
        </p:txBody>
      </p:sp>
      <p:sp>
        <p:nvSpPr>
          <p:cNvPr id="39" name="Double flèche verticale 38">
            <a:extLst>
              <a:ext uri="{FF2B5EF4-FFF2-40B4-BE49-F238E27FC236}">
                <a16:creationId xmlns:a16="http://schemas.microsoft.com/office/drawing/2014/main" id="{9EF4714E-669D-3F4F-A71B-3B4AFAF901D5}"/>
              </a:ext>
            </a:extLst>
          </p:cNvPr>
          <p:cNvSpPr/>
          <p:nvPr/>
        </p:nvSpPr>
        <p:spPr>
          <a:xfrm>
            <a:off x="4450324" y="4869160"/>
            <a:ext cx="90488" cy="1143000"/>
          </a:xfrm>
          <a:prstGeom prst="up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0" name="Double flèche verticale 39">
            <a:extLst>
              <a:ext uri="{FF2B5EF4-FFF2-40B4-BE49-F238E27FC236}">
                <a16:creationId xmlns:a16="http://schemas.microsoft.com/office/drawing/2014/main" id="{1F1203F8-E56A-CE40-8C22-4D2FB0B36194}"/>
              </a:ext>
            </a:extLst>
          </p:cNvPr>
          <p:cNvSpPr/>
          <p:nvPr/>
        </p:nvSpPr>
        <p:spPr>
          <a:xfrm>
            <a:off x="4424362" y="2286000"/>
            <a:ext cx="90488" cy="1143000"/>
          </a:xfrm>
          <a:prstGeom prst="up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3" name="Ellipse 42">
            <a:extLst>
              <a:ext uri="{FF2B5EF4-FFF2-40B4-BE49-F238E27FC236}">
                <a16:creationId xmlns:a16="http://schemas.microsoft.com/office/drawing/2014/main" id="{907F3AA8-FE3F-F849-BD6B-863BC4B4008C}"/>
              </a:ext>
            </a:extLst>
          </p:cNvPr>
          <p:cNvSpPr/>
          <p:nvPr/>
        </p:nvSpPr>
        <p:spPr>
          <a:xfrm>
            <a:off x="3786295" y="3535361"/>
            <a:ext cx="1361769" cy="1211561"/>
          </a:xfrm>
          <a:prstGeom prst="ellipse">
            <a:avLst/>
          </a:prstGeom>
          <a:solidFill>
            <a:schemeClr val="tx2">
              <a:lumMod val="75000"/>
              <a:lumOff val="2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4" name="Text Box 7">
            <a:extLst>
              <a:ext uri="{FF2B5EF4-FFF2-40B4-BE49-F238E27FC236}">
                <a16:creationId xmlns:a16="http://schemas.microsoft.com/office/drawing/2014/main" id="{90292B24-6C9F-5D40-8B3E-C16E1718FB66}"/>
              </a:ext>
            </a:extLst>
          </p:cNvPr>
          <p:cNvSpPr txBox="1">
            <a:spLocks noChangeArrowheads="1"/>
          </p:cNvSpPr>
          <p:nvPr>
            <p:custDataLst>
              <p:tags r:id="rId1"/>
            </p:custDataLst>
          </p:nvPr>
        </p:nvSpPr>
        <p:spPr bwMode="auto">
          <a:xfrm>
            <a:off x="3865243" y="3602017"/>
            <a:ext cx="1218106" cy="107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06" tIns="45646" rIns="91306" bIns="45646">
            <a:spAutoFit/>
          </a:bodyPr>
          <a:lstStyle>
            <a:lvl1pPr>
              <a:spcBef>
                <a:spcPct val="20000"/>
              </a:spcBef>
              <a:buChar char="•"/>
              <a:defRPr sz="3200">
                <a:solidFill>
                  <a:schemeClr val="tx1"/>
                </a:solidFill>
                <a:latin typeface="Times" pitchFamily="2" charset="0"/>
                <a:ea typeface="ＭＳ Ｐゴシック" panose="020B0600070205080204" pitchFamily="34" charset="-128"/>
              </a:defRPr>
            </a:lvl1pPr>
            <a:lvl2pPr marL="742950" indent="-285750">
              <a:spcBef>
                <a:spcPct val="20000"/>
              </a:spcBef>
              <a:buChar char="–"/>
              <a:defRPr sz="2800">
                <a:solidFill>
                  <a:schemeClr val="tx1"/>
                </a:solidFill>
                <a:latin typeface="Times" pitchFamily="2" charset="0"/>
                <a:ea typeface="ＭＳ Ｐゴシック" panose="020B0600070205080204" pitchFamily="34" charset="-128"/>
              </a:defRPr>
            </a:lvl2pPr>
            <a:lvl3pPr marL="1143000" indent="-228600">
              <a:spcBef>
                <a:spcPct val="20000"/>
              </a:spcBef>
              <a:buChar char="•"/>
              <a:defRPr sz="2400">
                <a:solidFill>
                  <a:schemeClr val="tx1"/>
                </a:solidFill>
                <a:latin typeface="Times" pitchFamily="2" charset="0"/>
                <a:ea typeface="ＭＳ Ｐゴシック" panose="020B0600070205080204" pitchFamily="34" charset="-128"/>
              </a:defRPr>
            </a:lvl3pPr>
            <a:lvl4pPr marL="1600200" indent="-228600">
              <a:spcBef>
                <a:spcPct val="20000"/>
              </a:spcBef>
              <a:buChar char="–"/>
              <a:defRPr sz="2000">
                <a:solidFill>
                  <a:schemeClr val="tx1"/>
                </a:solidFill>
                <a:latin typeface="Times" pitchFamily="2" charset="0"/>
                <a:ea typeface="ＭＳ Ｐゴシック" panose="020B0600070205080204" pitchFamily="34" charset="-128"/>
              </a:defRPr>
            </a:lvl4pPr>
            <a:lvl5pPr marL="2057400" indent="-228600">
              <a:spcBef>
                <a:spcPct val="20000"/>
              </a:spcBef>
              <a:buChar char="»"/>
              <a:defRPr sz="2000">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9pPr>
          </a:lstStyle>
          <a:p>
            <a:pPr algn="ctr">
              <a:spcBef>
                <a:spcPct val="0"/>
              </a:spcBef>
              <a:buFontTx/>
              <a:buNone/>
            </a:pPr>
            <a:r>
              <a:rPr lang="fr-FR" altLang="fr-FR" sz="1600" b="1">
                <a:solidFill>
                  <a:schemeClr val="bg1"/>
                </a:solidFill>
                <a:latin typeface="Arial" panose="020B0604020202020204" pitchFamily="34" charset="0"/>
              </a:rPr>
              <a:t>LE STRESS C’EST QUOI ?</a:t>
            </a:r>
          </a:p>
        </p:txBody>
      </p:sp>
      <p:sp>
        <p:nvSpPr>
          <p:cNvPr id="45" name="Double flèche verticale 44">
            <a:extLst>
              <a:ext uri="{FF2B5EF4-FFF2-40B4-BE49-F238E27FC236}">
                <a16:creationId xmlns:a16="http://schemas.microsoft.com/office/drawing/2014/main" id="{1F510688-AE42-094B-86B1-489801C58F96}"/>
              </a:ext>
            </a:extLst>
          </p:cNvPr>
          <p:cNvSpPr/>
          <p:nvPr/>
        </p:nvSpPr>
        <p:spPr>
          <a:xfrm rot="1360471">
            <a:off x="5174637" y="2432568"/>
            <a:ext cx="90488" cy="1143000"/>
          </a:xfrm>
          <a:prstGeom prst="up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6" name="Double flèche verticale 45">
            <a:extLst>
              <a:ext uri="{FF2B5EF4-FFF2-40B4-BE49-F238E27FC236}">
                <a16:creationId xmlns:a16="http://schemas.microsoft.com/office/drawing/2014/main" id="{7A62AA02-713F-574A-B7D7-A5054F7A15E1}"/>
              </a:ext>
            </a:extLst>
          </p:cNvPr>
          <p:cNvSpPr/>
          <p:nvPr/>
        </p:nvSpPr>
        <p:spPr>
          <a:xfrm rot="2970573">
            <a:off x="5696898" y="2867669"/>
            <a:ext cx="90488" cy="1143000"/>
          </a:xfrm>
          <a:prstGeom prst="up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7" name="Double flèche verticale 46">
            <a:extLst>
              <a:ext uri="{FF2B5EF4-FFF2-40B4-BE49-F238E27FC236}">
                <a16:creationId xmlns:a16="http://schemas.microsoft.com/office/drawing/2014/main" id="{C47F48DC-B424-CC43-A8EB-2F909D35AC22}"/>
              </a:ext>
            </a:extLst>
          </p:cNvPr>
          <p:cNvSpPr/>
          <p:nvPr/>
        </p:nvSpPr>
        <p:spPr>
          <a:xfrm rot="5400000">
            <a:off x="5919443" y="3640137"/>
            <a:ext cx="90488" cy="1143000"/>
          </a:xfrm>
          <a:prstGeom prst="up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8" name="Double flèche verticale 47">
            <a:extLst>
              <a:ext uri="{FF2B5EF4-FFF2-40B4-BE49-F238E27FC236}">
                <a16:creationId xmlns:a16="http://schemas.microsoft.com/office/drawing/2014/main" id="{AA94BE56-1B15-FF4A-A0F4-65E634CFE0C2}"/>
              </a:ext>
            </a:extLst>
          </p:cNvPr>
          <p:cNvSpPr/>
          <p:nvPr/>
        </p:nvSpPr>
        <p:spPr>
          <a:xfrm rot="7054838">
            <a:off x="5732519" y="4277405"/>
            <a:ext cx="90488" cy="1143000"/>
          </a:xfrm>
          <a:prstGeom prst="up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9" name="Double flèche verticale 48">
            <a:extLst>
              <a:ext uri="{FF2B5EF4-FFF2-40B4-BE49-F238E27FC236}">
                <a16:creationId xmlns:a16="http://schemas.microsoft.com/office/drawing/2014/main" id="{60046366-084E-7845-BA75-DA082BB4807E}"/>
              </a:ext>
            </a:extLst>
          </p:cNvPr>
          <p:cNvSpPr/>
          <p:nvPr/>
        </p:nvSpPr>
        <p:spPr>
          <a:xfrm rot="9373094">
            <a:off x="5153918" y="4738307"/>
            <a:ext cx="90488" cy="1143000"/>
          </a:xfrm>
          <a:prstGeom prst="up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50" name="Double flèche verticale 49">
            <a:extLst>
              <a:ext uri="{FF2B5EF4-FFF2-40B4-BE49-F238E27FC236}">
                <a16:creationId xmlns:a16="http://schemas.microsoft.com/office/drawing/2014/main" id="{96512FDF-706E-A94B-BD50-4C71153D1106}"/>
              </a:ext>
            </a:extLst>
          </p:cNvPr>
          <p:cNvSpPr/>
          <p:nvPr/>
        </p:nvSpPr>
        <p:spPr>
          <a:xfrm rot="20065184">
            <a:off x="3609388" y="2462172"/>
            <a:ext cx="90488" cy="1143000"/>
          </a:xfrm>
          <a:prstGeom prst="up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51" name="Double flèche verticale 50">
            <a:extLst>
              <a:ext uri="{FF2B5EF4-FFF2-40B4-BE49-F238E27FC236}">
                <a16:creationId xmlns:a16="http://schemas.microsoft.com/office/drawing/2014/main" id="{BF666C85-E0F3-3845-AD30-063BEDB823BA}"/>
              </a:ext>
            </a:extLst>
          </p:cNvPr>
          <p:cNvSpPr/>
          <p:nvPr/>
        </p:nvSpPr>
        <p:spPr>
          <a:xfrm rot="17709841">
            <a:off x="3042418" y="3034030"/>
            <a:ext cx="90488" cy="1143000"/>
          </a:xfrm>
          <a:prstGeom prst="up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52" name="Double flèche verticale 51">
            <a:extLst>
              <a:ext uri="{FF2B5EF4-FFF2-40B4-BE49-F238E27FC236}">
                <a16:creationId xmlns:a16="http://schemas.microsoft.com/office/drawing/2014/main" id="{8CAA788C-AC89-EA4C-974B-DC2B55276504}"/>
              </a:ext>
            </a:extLst>
          </p:cNvPr>
          <p:cNvSpPr/>
          <p:nvPr/>
        </p:nvSpPr>
        <p:spPr>
          <a:xfrm rot="16200000">
            <a:off x="2924428" y="3685381"/>
            <a:ext cx="90488" cy="1143000"/>
          </a:xfrm>
          <a:prstGeom prst="up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53" name="Double flèche verticale 52">
            <a:extLst>
              <a:ext uri="{FF2B5EF4-FFF2-40B4-BE49-F238E27FC236}">
                <a16:creationId xmlns:a16="http://schemas.microsoft.com/office/drawing/2014/main" id="{7AE8AE73-7F0B-9F43-8A10-BBD05A684E33}"/>
              </a:ext>
            </a:extLst>
          </p:cNvPr>
          <p:cNvSpPr/>
          <p:nvPr/>
        </p:nvSpPr>
        <p:spPr>
          <a:xfrm rot="14281310">
            <a:off x="3250125" y="4270438"/>
            <a:ext cx="90488" cy="1143000"/>
          </a:xfrm>
          <a:prstGeom prst="up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54" name="Double flèche verticale 53">
            <a:extLst>
              <a:ext uri="{FF2B5EF4-FFF2-40B4-BE49-F238E27FC236}">
                <a16:creationId xmlns:a16="http://schemas.microsoft.com/office/drawing/2014/main" id="{08A64045-FA99-834F-B399-16F07CF178D0}"/>
              </a:ext>
            </a:extLst>
          </p:cNvPr>
          <p:cNvSpPr/>
          <p:nvPr/>
        </p:nvSpPr>
        <p:spPr>
          <a:xfrm rot="12836000">
            <a:off x="3626273" y="4703698"/>
            <a:ext cx="90488" cy="1143000"/>
          </a:xfrm>
          <a:prstGeom prst="up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CDC74D2F-426A-104F-9A64-FCB40A77872C}"/>
              </a:ext>
            </a:extLst>
          </p:cNvPr>
          <p:cNvSpPr txBox="1"/>
          <p:nvPr/>
        </p:nvSpPr>
        <p:spPr>
          <a:xfrm>
            <a:off x="1122218" y="1098770"/>
            <a:ext cx="3068148"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lvl="0" defTabSz="914400" eaLnBrk="0" fontAlgn="base">
              <a:spcBef>
                <a:spcPct val="0"/>
              </a:spcBef>
              <a:spcAft>
                <a:spcPct val="0"/>
              </a:spcAft>
              <a:buClrTx/>
            </a:pPr>
            <a:endParaRPr lang="fr-FR" altLang="fr-FR" b="1">
              <a:solidFill>
                <a:schemeClr val="tx1"/>
              </a:solidFill>
            </a:endParaRPr>
          </a:p>
          <a:p>
            <a:pPr lvl="0" defTabSz="914400" eaLnBrk="0" fontAlgn="base">
              <a:spcBef>
                <a:spcPct val="0"/>
              </a:spcBef>
              <a:spcAft>
                <a:spcPct val="0"/>
              </a:spcAft>
              <a:buClrTx/>
            </a:pPr>
            <a:r>
              <a:rPr lang="fr-FR" altLang="fr-FR" b="1">
                <a:solidFill>
                  <a:schemeClr val="tx1"/>
                </a:solidFill>
              </a:rPr>
              <a:t>Réflexion en grand groupe :</a:t>
            </a:r>
          </a:p>
          <a:p>
            <a:pPr marL="0" marR="0" indent="0" algn="l" defTabSz="457200" rtl="0" fontAlgn="auto" latinLnBrk="0" hangingPunct="0">
              <a:lnSpc>
                <a:spcPct val="100000"/>
              </a:lnSpc>
              <a:spcBef>
                <a:spcPts val="0"/>
              </a:spcBef>
              <a:spcAft>
                <a:spcPts val="0"/>
              </a:spcAft>
              <a:buClr>
                <a:srgbClr val="000000"/>
              </a:buClr>
              <a:buSzTx/>
              <a:buFont typeface="Gill Sans MT"/>
              <a:buNone/>
              <a:tabLst/>
            </a:pPr>
            <a:endParaRPr kumimoji="0" lang="fr-FR" sz="1800" b="0" i="0" u="none" strike="noStrike" cap="none" spc="0" normalizeH="0" baseline="0">
              <a:ln>
                <a:noFill/>
              </a:ln>
              <a:solidFill>
                <a:srgbClr val="000000"/>
              </a:solidFill>
              <a:effectLst/>
              <a:uFill>
                <a:solidFill>
                  <a:srgbClr val="000000"/>
                </a:solidFill>
              </a:uFill>
              <a:latin typeface="Gill Sans MT"/>
              <a:ea typeface="Gill Sans MT"/>
              <a:cs typeface="Gill Sans MT"/>
              <a:sym typeface="Gill Sans MT"/>
            </a:endParaRPr>
          </a:p>
        </p:txBody>
      </p:sp>
    </p:spTree>
    <p:extLst>
      <p:ext uri="{BB962C8B-B14F-4D97-AF65-F5344CB8AC3E}">
        <p14:creationId xmlns:p14="http://schemas.microsoft.com/office/powerpoint/2010/main" val="3679128808"/>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07"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08"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109" name="image2.jpg" descr="image2.jpg"/>
          <p:cNvPicPr>
            <a:picLocks noChangeAspect="1"/>
          </p:cNvPicPr>
          <p:nvPr/>
        </p:nvPicPr>
        <p:blipFill>
          <a:blip r:embed="rId2"/>
          <a:stretch>
            <a:fillRect/>
          </a:stretch>
        </p:blipFill>
        <p:spPr>
          <a:xfrm>
            <a:off x="8366759" y="6230772"/>
            <a:ext cx="640081" cy="491338"/>
          </a:xfrm>
          <a:prstGeom prst="rect">
            <a:avLst/>
          </a:prstGeom>
          <a:ln w="12700"/>
        </p:spPr>
      </p:pic>
      <p:sp>
        <p:nvSpPr>
          <p:cNvPr id="110" name="Texte"/>
          <p:cNvSpPr txBox="1"/>
          <p:nvPr/>
        </p:nvSpPr>
        <p:spPr>
          <a:xfrm>
            <a:off x="609600" y="6339840"/>
            <a:ext cx="1000253" cy="3683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buClr>
                <a:srgbClr val="585866"/>
              </a:buClr>
              <a:defRPr sz="1400">
                <a:solidFill>
                  <a:srgbClr val="585866"/>
                </a:solidFill>
                <a:uFill>
                  <a:solidFill>
                    <a:srgbClr val="585866"/>
                  </a:solidFill>
                </a:uFill>
              </a:defRPr>
            </a:lvl1pPr>
          </a:lstStyle>
          <a:p>
            <a:r>
              <a:t> </a:t>
            </a:r>
          </a:p>
        </p:txBody>
      </p:sp>
      <p:sp>
        <p:nvSpPr>
          <p:cNvPr id="111"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12"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13" name="Stress : Définition"/>
          <p:cNvSpPr txBox="1"/>
          <p:nvPr/>
        </p:nvSpPr>
        <p:spPr>
          <a:xfrm>
            <a:off x="476250" y="115887"/>
            <a:ext cx="8229601" cy="6309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buClr>
                <a:srgbClr val="585866"/>
              </a:buClr>
              <a:defRPr sz="3600">
                <a:solidFill>
                  <a:srgbClr val="585866"/>
                </a:solidFill>
                <a:uFill>
                  <a:solidFill>
                    <a:srgbClr val="585866"/>
                  </a:solidFill>
                </a:uFill>
              </a:defRPr>
            </a:lvl1pPr>
          </a:lstStyle>
          <a:p>
            <a:pPr>
              <a:defRPr sz="1800">
                <a:solidFill>
                  <a:srgbClr val="000000"/>
                </a:solidFill>
                <a:uFill>
                  <a:solidFill>
                    <a:srgbClr val="000000"/>
                  </a:solidFill>
                </a:uFill>
              </a:defRPr>
            </a:pPr>
            <a:r>
              <a:rPr sz="3600">
                <a:solidFill>
                  <a:srgbClr val="585866"/>
                </a:solidFill>
                <a:uFill>
                  <a:solidFill>
                    <a:srgbClr val="585866"/>
                  </a:solidFill>
                </a:uFill>
              </a:rPr>
              <a:t>Stress : </a:t>
            </a:r>
            <a:r>
              <a:rPr lang="fr-FR" sz="3600">
                <a:solidFill>
                  <a:srgbClr val="585866"/>
                </a:solidFill>
                <a:uFill>
                  <a:solidFill>
                    <a:srgbClr val="585866"/>
                  </a:solidFill>
                </a:uFill>
              </a:rPr>
              <a:t>Définition</a:t>
            </a:r>
          </a:p>
        </p:txBody>
      </p:sp>
      <p:sp>
        <p:nvSpPr>
          <p:cNvPr id="114" name="Numéro de diapositive"/>
          <p:cNvSpPr txBox="1">
            <a:spLocks noGrp="1"/>
          </p:cNvSpPr>
          <p:nvPr>
            <p:ph type="sldNum" sz="quarter" idx="2"/>
          </p:nvPr>
        </p:nvSpPr>
        <p:spPr>
          <a:xfrm>
            <a:off x="1318567" y="6455411"/>
            <a:ext cx="281633" cy="2667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7</a:t>
            </a:fld>
            <a:endParaRPr/>
          </a:p>
        </p:txBody>
      </p:sp>
      <p:sp>
        <p:nvSpPr>
          <p:cNvPr id="15" name="ZoneTexte 14">
            <a:extLst>
              <a:ext uri="{FF2B5EF4-FFF2-40B4-BE49-F238E27FC236}">
                <a16:creationId xmlns:a16="http://schemas.microsoft.com/office/drawing/2014/main" id="{AD0DEFBC-70DA-4F40-AED2-98879FF248C6}"/>
              </a:ext>
            </a:extLst>
          </p:cNvPr>
          <p:cNvSpPr txBox="1"/>
          <p:nvPr/>
        </p:nvSpPr>
        <p:spPr>
          <a:xfrm>
            <a:off x="503043" y="1247780"/>
            <a:ext cx="8530590" cy="39805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285750" indent="-285750">
              <a:buFont typeface="Wingdings" pitchFamily="2" charset="2"/>
              <a:buChar char="Ø"/>
            </a:pPr>
            <a:r>
              <a:rPr lang="fr-FR"/>
              <a:t>Stress en latin </a:t>
            </a:r>
            <a:r>
              <a:rPr lang="fr-FR" err="1"/>
              <a:t>stringere</a:t>
            </a:r>
            <a:r>
              <a:rPr lang="fr-FR"/>
              <a:t>	</a:t>
            </a:r>
            <a:r>
              <a:rPr lang="fr-FR">
                <a:sym typeface="Wingdings" pitchFamily="2" charset="2"/>
              </a:rPr>
              <a:t>⇢ « rendre raide », « serrer », « presser »</a:t>
            </a:r>
          </a:p>
          <a:p>
            <a:pPr marL="285750" indent="-285750">
              <a:buFont typeface="Wingdings" pitchFamily="2" charset="2"/>
              <a:buChar char="Ø"/>
            </a:pPr>
            <a:endParaRPr lang="fr-FR">
              <a:sym typeface="Wingdings" pitchFamily="2" charset="2"/>
            </a:endParaRPr>
          </a:p>
          <a:p>
            <a:pPr marL="285750" indent="-285750">
              <a:buFont typeface="Wingdings" pitchFamily="2" charset="2"/>
              <a:buChar char="Ø"/>
            </a:pPr>
            <a:endParaRPr lang="fr-FR">
              <a:sym typeface="Wingdings" pitchFamily="2" charset="2"/>
            </a:endParaRPr>
          </a:p>
          <a:p>
            <a:pPr marL="285750" indent="-285750">
              <a:buFont typeface="Wingdings" pitchFamily="2" charset="2"/>
              <a:buChar char="Ø"/>
            </a:pPr>
            <a:r>
              <a:rPr lang="fr-FR">
                <a:sym typeface="Wingdings" pitchFamily="2" charset="2"/>
              </a:rPr>
              <a:t>Au XVIIe siècle 			⇢ « état de détresse » et renvoie à l’idée </a:t>
            </a:r>
            <a:br>
              <a:rPr lang="fr-FR">
                <a:sym typeface="Wingdings" pitchFamily="2" charset="2"/>
              </a:rPr>
            </a:br>
            <a:r>
              <a:rPr lang="fr-FR">
                <a:sym typeface="Wingdings" pitchFamily="2" charset="2"/>
              </a:rPr>
              <a:t>						d’oppression, de dureté de vie, de privation…</a:t>
            </a:r>
          </a:p>
          <a:p>
            <a:pPr marL="285750" indent="-285750">
              <a:buFont typeface="Wingdings" pitchFamily="2" charset="2"/>
              <a:buChar char="Ø"/>
            </a:pPr>
            <a:endParaRPr lang="fr-FR">
              <a:sym typeface="Wingdings" pitchFamily="2" charset="2"/>
            </a:endParaRPr>
          </a:p>
          <a:p>
            <a:pPr marL="285750" indent="-285750">
              <a:buFont typeface="Wingdings" pitchFamily="2" charset="2"/>
              <a:buChar char="Ø"/>
            </a:pPr>
            <a:endParaRPr lang="fr-FR">
              <a:sym typeface="Wingdings" pitchFamily="2" charset="2"/>
            </a:endParaRPr>
          </a:p>
          <a:p>
            <a:pPr marL="285750" indent="-285750">
              <a:buFont typeface="Wingdings" pitchFamily="2" charset="2"/>
              <a:buChar char="Ø"/>
            </a:pPr>
            <a:r>
              <a:rPr lang="fr-FR">
                <a:sym typeface="Wingdings" pitchFamily="2" charset="2"/>
              </a:rPr>
              <a:t>Dès le XVIIIe siècle		⇢ une force, pression, contrainte, influence, </a:t>
            </a:r>
            <a:br>
              <a:rPr lang="fr-FR">
                <a:sym typeface="Wingdings" pitchFamily="2" charset="2"/>
              </a:rPr>
            </a:br>
            <a:r>
              <a:rPr lang="fr-FR">
                <a:sym typeface="Wingdings" pitchFamily="2" charset="2"/>
              </a:rPr>
              <a:t>						un grand effort, …</a:t>
            </a:r>
          </a:p>
          <a:p>
            <a:pPr marL="285750" indent="-285750">
              <a:buFont typeface="Wingdings" pitchFamily="2" charset="2"/>
              <a:buChar char="Ø"/>
            </a:pPr>
            <a:endParaRPr lang="fr-FR">
              <a:sym typeface="Wingdings" pitchFamily="2" charset="2"/>
            </a:endParaRPr>
          </a:p>
          <a:p>
            <a:pPr marL="285750" indent="-285750">
              <a:buFont typeface="Wingdings" pitchFamily="2" charset="2"/>
              <a:buChar char="Ø"/>
            </a:pPr>
            <a:endParaRPr lang="fr-FR">
              <a:sym typeface="Wingdings" pitchFamily="2" charset="2"/>
            </a:endParaRPr>
          </a:p>
          <a:p>
            <a:pPr marL="285750" indent="-285750">
              <a:buFont typeface="Wingdings" pitchFamily="2" charset="2"/>
              <a:buChar char="Ø"/>
            </a:pPr>
            <a:r>
              <a:rPr lang="fr-FR">
                <a:sym typeface="Wingdings" pitchFamily="2" charset="2"/>
              </a:rPr>
              <a:t>Le </a:t>
            </a:r>
            <a:r>
              <a:rPr lang="fr-FR" err="1">
                <a:sym typeface="Wingdings" pitchFamily="2" charset="2"/>
              </a:rPr>
              <a:t>médeçin</a:t>
            </a:r>
            <a:r>
              <a:rPr lang="fr-FR">
                <a:sym typeface="Wingdings" pitchFamily="2" charset="2"/>
              </a:rPr>
              <a:t> physiologiste français Claude Bernard fut un des premiers à donner une interprétation des effets du stress sur notre comportement en 1968.</a:t>
            </a:r>
            <a:endParaRPr lang="fr-FR"/>
          </a:p>
          <a:p>
            <a:pPr marL="285750" indent="-285750">
              <a:buFont typeface="Wingdings" pitchFamily="2" charset="2"/>
              <a:buChar char="Ø"/>
            </a:pPr>
            <a:endParaRPr lang="fr-FR" i="1"/>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07"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08"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109" name="image2.jpg" descr="image2.jpg"/>
          <p:cNvPicPr>
            <a:picLocks noChangeAspect="1"/>
          </p:cNvPicPr>
          <p:nvPr/>
        </p:nvPicPr>
        <p:blipFill>
          <a:blip r:embed="rId3"/>
          <a:stretch>
            <a:fillRect/>
          </a:stretch>
        </p:blipFill>
        <p:spPr>
          <a:xfrm>
            <a:off x="8366759" y="6230772"/>
            <a:ext cx="640081" cy="491338"/>
          </a:xfrm>
          <a:prstGeom prst="rect">
            <a:avLst/>
          </a:prstGeom>
          <a:ln w="12700"/>
        </p:spPr>
      </p:pic>
      <p:sp>
        <p:nvSpPr>
          <p:cNvPr id="110" name="Texte"/>
          <p:cNvSpPr txBox="1"/>
          <p:nvPr/>
        </p:nvSpPr>
        <p:spPr>
          <a:xfrm>
            <a:off x="609600" y="6339840"/>
            <a:ext cx="1000253" cy="3683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buClr>
                <a:srgbClr val="585866"/>
              </a:buClr>
              <a:defRPr sz="1400">
                <a:solidFill>
                  <a:srgbClr val="585866"/>
                </a:solidFill>
                <a:uFill>
                  <a:solidFill>
                    <a:srgbClr val="585866"/>
                  </a:solidFill>
                </a:uFill>
              </a:defRPr>
            </a:lvl1pPr>
          </a:lstStyle>
          <a:p>
            <a:r>
              <a:t> </a:t>
            </a:r>
          </a:p>
        </p:txBody>
      </p:sp>
      <p:sp>
        <p:nvSpPr>
          <p:cNvPr id="111"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12"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13" name="Stress : Définition"/>
          <p:cNvSpPr txBox="1"/>
          <p:nvPr/>
        </p:nvSpPr>
        <p:spPr>
          <a:xfrm>
            <a:off x="476250" y="115887"/>
            <a:ext cx="8229601" cy="596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buClr>
                <a:srgbClr val="585866"/>
              </a:buClr>
              <a:defRPr sz="3600">
                <a:solidFill>
                  <a:srgbClr val="585866"/>
                </a:solidFill>
                <a:uFill>
                  <a:solidFill>
                    <a:srgbClr val="585866"/>
                  </a:solidFill>
                </a:uFill>
              </a:defRPr>
            </a:lvl1pPr>
          </a:lstStyle>
          <a:p>
            <a:pPr>
              <a:defRPr sz="1800">
                <a:solidFill>
                  <a:srgbClr val="000000"/>
                </a:solidFill>
                <a:uFill>
                  <a:solidFill>
                    <a:srgbClr val="000000"/>
                  </a:solidFill>
                </a:uFill>
              </a:defRPr>
            </a:pPr>
            <a:r>
              <a:rPr sz="3600">
                <a:solidFill>
                  <a:srgbClr val="585866"/>
                </a:solidFill>
                <a:uFill>
                  <a:solidFill>
                    <a:srgbClr val="585866"/>
                  </a:solidFill>
                </a:uFill>
              </a:rPr>
              <a:t>Stress : Définition</a:t>
            </a:r>
          </a:p>
        </p:txBody>
      </p:sp>
      <p:sp>
        <p:nvSpPr>
          <p:cNvPr id="114" name="Numéro de diapositive"/>
          <p:cNvSpPr txBox="1">
            <a:spLocks noGrp="1"/>
          </p:cNvSpPr>
          <p:nvPr>
            <p:ph type="sldNum" sz="quarter" idx="2"/>
          </p:nvPr>
        </p:nvSpPr>
        <p:spPr>
          <a:xfrm>
            <a:off x="1318567" y="6455411"/>
            <a:ext cx="281633" cy="2667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8</a:t>
            </a:fld>
            <a:endParaRPr/>
          </a:p>
        </p:txBody>
      </p:sp>
      <p:sp>
        <p:nvSpPr>
          <p:cNvPr id="2" name="ZoneTexte 1">
            <a:extLst>
              <a:ext uri="{FF2B5EF4-FFF2-40B4-BE49-F238E27FC236}">
                <a16:creationId xmlns:a16="http://schemas.microsoft.com/office/drawing/2014/main" id="{B377DD8A-4DC0-B54F-9E4B-556EB65D6E71}"/>
              </a:ext>
            </a:extLst>
          </p:cNvPr>
          <p:cNvSpPr txBox="1"/>
          <p:nvPr/>
        </p:nvSpPr>
        <p:spPr>
          <a:xfrm>
            <a:off x="438149" y="1216642"/>
            <a:ext cx="8530590" cy="481157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285750" indent="-285750">
              <a:buFont typeface="Wingdings" pitchFamily="2" charset="2"/>
              <a:buChar char="Ø"/>
            </a:pPr>
            <a:r>
              <a:rPr lang="fr-FR"/>
              <a:t>Le stress est un évènement pour lequel les demandes internes, externes dépassent ou éprouvent les possibilités d’adaptation de l’individu. </a:t>
            </a:r>
            <a:r>
              <a:rPr lang="fr-FR" i="1"/>
              <a:t>(</a:t>
            </a:r>
            <a:r>
              <a:rPr lang="fr-FR" i="1" err="1"/>
              <a:t>Lazarus</a:t>
            </a:r>
            <a:r>
              <a:rPr lang="fr-FR" i="1"/>
              <a:t>, </a:t>
            </a:r>
            <a:r>
              <a:rPr lang="fr-FR" i="1" err="1"/>
              <a:t>Folkman</a:t>
            </a:r>
            <a:r>
              <a:rPr lang="fr-FR" i="1"/>
              <a:t>, 1984) </a:t>
            </a:r>
          </a:p>
          <a:p>
            <a:pPr marL="285750" indent="-285750">
              <a:buFont typeface="Wingdings" pitchFamily="2" charset="2"/>
              <a:buChar char="Ø"/>
            </a:pPr>
            <a:endParaRPr lang="fr-FR" i="1"/>
          </a:p>
          <a:p>
            <a:pPr marL="285750" indent="-285750">
              <a:buFont typeface="Wingdings" pitchFamily="2" charset="2"/>
              <a:buChar char="Ø"/>
            </a:pPr>
            <a:r>
              <a:rPr lang="fr-FR"/>
              <a:t>Darwin identifie la peur comme un moyen favorisant la survie en mobilisant l’organisme pour faire face au danger </a:t>
            </a:r>
          </a:p>
          <a:p>
            <a:endParaRPr lang="fr-FR"/>
          </a:p>
          <a:p>
            <a:pPr marL="285750" indent="-285750">
              <a:buFont typeface="Wingdings" pitchFamily="2" charset="2"/>
              <a:buChar char="Ø"/>
            </a:pPr>
            <a:r>
              <a:rPr lang="fr-FR"/>
              <a:t>«Nous commençons à comprendre aujourd’hui que beaucoup de maladies courantes sont davantage dues au manque d’adaptation au stress qu’à des accidents causés par des microbes, virus, substances nocives. » (</a:t>
            </a:r>
            <a:r>
              <a:rPr lang="fr-FR" i="1"/>
              <a:t>Hans Selye)</a:t>
            </a:r>
            <a:br>
              <a:rPr lang="fr-FR" i="1"/>
            </a:br>
            <a:br>
              <a:rPr lang="fr-FR" i="1"/>
            </a:br>
            <a:r>
              <a:rPr lang="fr-FR" i="1"/>
              <a:t>Le mot « stress » est apparu autour de 1940. En 1963 Hans Selye., le définit comme étant le </a:t>
            </a:r>
            <a:br>
              <a:rPr lang="fr-FR" i="1"/>
            </a:br>
            <a:r>
              <a:rPr lang="fr-FR" b="1" i="1"/>
              <a:t>Syndrome Général d’Adaptation (SGA) </a:t>
            </a:r>
            <a:r>
              <a:rPr lang="fr-FR" i="1"/>
              <a:t>: la réaction physiologique face à la menace. C’est la notion moderne du stress que nous employons aujourd’hui.</a:t>
            </a:r>
            <a:endParaRPr lang="fr-FR"/>
          </a:p>
          <a:p>
            <a:pPr marL="285750" indent="-285750">
              <a:buFont typeface="Wingdings" pitchFamily="2" charset="2"/>
              <a:buChar char="Ø"/>
            </a:pPr>
            <a:endParaRPr lang="fr-FR"/>
          </a:p>
          <a:p>
            <a:pPr marL="285750" indent="-285750">
              <a:buFont typeface="Wingdings" pitchFamily="2" charset="2"/>
              <a:buChar char="Ø"/>
            </a:pPr>
            <a:endParaRPr lang="fr-FR" i="1"/>
          </a:p>
          <a:p>
            <a:endParaRPr lang="fr-FR"/>
          </a:p>
          <a:p>
            <a:pPr marL="0" marR="0" indent="0" algn="l" defTabSz="457200" rtl="0" fontAlgn="auto" latinLnBrk="0" hangingPunct="0">
              <a:lnSpc>
                <a:spcPct val="100000"/>
              </a:lnSpc>
              <a:spcBef>
                <a:spcPts val="0"/>
              </a:spcBef>
              <a:spcAft>
                <a:spcPts val="0"/>
              </a:spcAft>
              <a:buClr>
                <a:srgbClr val="000000"/>
              </a:buClr>
              <a:buSzTx/>
              <a:buFont typeface="Gill Sans MT"/>
              <a:buNone/>
              <a:tabLst/>
            </a:pPr>
            <a:endParaRPr kumimoji="0" lang="fr-FR" sz="1800" b="0" i="0" u="none" strike="noStrike" cap="none" spc="0" normalizeH="0" baseline="0">
              <a:ln>
                <a:noFill/>
              </a:ln>
              <a:solidFill>
                <a:srgbClr val="000000"/>
              </a:solidFill>
              <a:effectLst/>
              <a:uFill>
                <a:solidFill>
                  <a:srgbClr val="000000"/>
                </a:solidFill>
              </a:uFill>
              <a:latin typeface="Gill Sans MT"/>
              <a:ea typeface="Gill Sans MT"/>
              <a:cs typeface="Gill Sans MT"/>
              <a:sym typeface="Gill Sans MT"/>
            </a:endParaRPr>
          </a:p>
        </p:txBody>
      </p:sp>
      <p:pic>
        <p:nvPicPr>
          <p:cNvPr id="4" name="Image 3" descr="Une image contenant personne, homme, intérieur, photo&#10;&#10;Description générée automatiquement">
            <a:extLst>
              <a:ext uri="{FF2B5EF4-FFF2-40B4-BE49-F238E27FC236}">
                <a16:creationId xmlns:a16="http://schemas.microsoft.com/office/drawing/2014/main" id="{90EE2FA0-971C-EF4D-9D4D-786CB9AA14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00387" y="4639101"/>
            <a:ext cx="909864" cy="1624058"/>
          </a:xfrm>
          <a:prstGeom prst="rect">
            <a:avLst/>
          </a:prstGeom>
        </p:spPr>
      </p:pic>
    </p:spTree>
    <p:extLst>
      <p:ext uri="{BB962C8B-B14F-4D97-AF65-F5344CB8AC3E}">
        <p14:creationId xmlns:p14="http://schemas.microsoft.com/office/powerpoint/2010/main" val="2803008825"/>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07"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08"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109" name="image2.jpg" descr="image2.jpg"/>
          <p:cNvPicPr>
            <a:picLocks noChangeAspect="1"/>
          </p:cNvPicPr>
          <p:nvPr/>
        </p:nvPicPr>
        <p:blipFill>
          <a:blip r:embed="rId2"/>
          <a:stretch>
            <a:fillRect/>
          </a:stretch>
        </p:blipFill>
        <p:spPr>
          <a:xfrm>
            <a:off x="8366759" y="6230772"/>
            <a:ext cx="640081" cy="491338"/>
          </a:xfrm>
          <a:prstGeom prst="rect">
            <a:avLst/>
          </a:prstGeom>
          <a:ln w="12700"/>
        </p:spPr>
      </p:pic>
      <p:sp>
        <p:nvSpPr>
          <p:cNvPr id="110" name="Texte"/>
          <p:cNvSpPr txBox="1"/>
          <p:nvPr/>
        </p:nvSpPr>
        <p:spPr>
          <a:xfrm>
            <a:off x="609600" y="6339840"/>
            <a:ext cx="1000253" cy="3683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buClr>
                <a:srgbClr val="585866"/>
              </a:buClr>
              <a:defRPr sz="1400">
                <a:solidFill>
                  <a:srgbClr val="585866"/>
                </a:solidFill>
                <a:uFill>
                  <a:solidFill>
                    <a:srgbClr val="585866"/>
                  </a:solidFill>
                </a:uFill>
              </a:defRPr>
            </a:lvl1pPr>
          </a:lstStyle>
          <a:p>
            <a:r>
              <a:t> </a:t>
            </a:r>
          </a:p>
        </p:txBody>
      </p:sp>
      <p:sp>
        <p:nvSpPr>
          <p:cNvPr id="111"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12"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13" name="Stress : Définition"/>
          <p:cNvSpPr txBox="1"/>
          <p:nvPr/>
        </p:nvSpPr>
        <p:spPr>
          <a:xfrm>
            <a:off x="476250" y="115886"/>
            <a:ext cx="8530590" cy="6309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a:spAutoFit/>
          </a:bodyPr>
          <a:lstStyle>
            <a:lvl1pPr>
              <a:buClr>
                <a:srgbClr val="585866"/>
              </a:buClr>
              <a:defRPr sz="3600">
                <a:solidFill>
                  <a:srgbClr val="585866"/>
                </a:solidFill>
                <a:uFill>
                  <a:solidFill>
                    <a:srgbClr val="585866"/>
                  </a:solidFill>
                </a:uFill>
              </a:defRPr>
            </a:lvl1pPr>
          </a:lstStyle>
          <a:p>
            <a:pPr>
              <a:defRPr sz="1800">
                <a:solidFill>
                  <a:srgbClr val="000000"/>
                </a:solidFill>
                <a:uFill>
                  <a:solidFill>
                    <a:srgbClr val="000000"/>
                  </a:solidFill>
                </a:uFill>
              </a:defRPr>
            </a:pPr>
            <a:r>
              <a:rPr sz="3600">
                <a:solidFill>
                  <a:srgbClr val="585866"/>
                </a:solidFill>
                <a:uFill>
                  <a:solidFill>
                    <a:srgbClr val="585866"/>
                  </a:solidFill>
                </a:uFill>
              </a:rPr>
              <a:t>Stress : </a:t>
            </a:r>
            <a:r>
              <a:rPr lang="fr-FR" sz="3600">
                <a:solidFill>
                  <a:srgbClr val="585866"/>
                </a:solidFill>
                <a:uFill>
                  <a:solidFill>
                    <a:srgbClr val="585866"/>
                  </a:solidFill>
                </a:uFill>
              </a:rPr>
              <a:t>Définition</a:t>
            </a:r>
            <a:endParaRPr>
              <a:solidFill>
                <a:srgbClr val="585866"/>
              </a:solidFill>
              <a:uFill>
                <a:solidFill>
                  <a:srgbClr val="585866"/>
                </a:solidFill>
              </a:uFill>
            </a:endParaRPr>
          </a:p>
        </p:txBody>
      </p:sp>
      <p:sp>
        <p:nvSpPr>
          <p:cNvPr id="114" name="Numéro de diapositive"/>
          <p:cNvSpPr txBox="1">
            <a:spLocks noGrp="1"/>
          </p:cNvSpPr>
          <p:nvPr>
            <p:ph type="sldNum" sz="quarter" idx="2"/>
          </p:nvPr>
        </p:nvSpPr>
        <p:spPr>
          <a:xfrm>
            <a:off x="1318567" y="6455411"/>
            <a:ext cx="281633" cy="2667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9</a:t>
            </a:fld>
            <a:endParaRPr/>
          </a:p>
        </p:txBody>
      </p:sp>
      <p:sp>
        <p:nvSpPr>
          <p:cNvPr id="3" name="Rectangle 2">
            <a:extLst>
              <a:ext uri="{FF2B5EF4-FFF2-40B4-BE49-F238E27FC236}">
                <a16:creationId xmlns:a16="http://schemas.microsoft.com/office/drawing/2014/main" id="{F97637D8-CD3E-264D-8C7E-151DB6609D30}"/>
              </a:ext>
            </a:extLst>
          </p:cNvPr>
          <p:cNvSpPr>
            <a:spLocks noChangeArrowheads="1"/>
          </p:cNvSpPr>
          <p:nvPr/>
        </p:nvSpPr>
        <p:spPr bwMode="auto">
          <a:xfrm>
            <a:off x="467068" y="1241126"/>
            <a:ext cx="8020342"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000" b="1"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000" b="1" i="0" u="none" strike="noStrike" cap="none" normalizeH="0" baseline="0">
                <a:ln>
                  <a:noFill/>
                </a:ln>
                <a:solidFill>
                  <a:schemeClr val="tx1"/>
                </a:solidFill>
                <a:effectLst/>
              </a:rPr>
              <a:t>Réflexion en grand groupe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000" b="0" i="0" u="none" strike="noStrike" cap="none" normalizeH="0" baseline="0">
              <a:ln>
                <a:noFill/>
              </a:ln>
              <a:solidFill>
                <a:schemeClr val="tx1"/>
              </a:solidFill>
              <a:effectLst/>
            </a:endParaRPr>
          </a:p>
          <a:p>
            <a:pPr defTabSz="914400" eaLnBrk="0" fontAlgn="base">
              <a:spcBef>
                <a:spcPct val="0"/>
              </a:spcBef>
              <a:spcAft>
                <a:spcPct val="0"/>
              </a:spcAft>
              <a:buClrTx/>
            </a:pPr>
            <a:r>
              <a:rPr lang="fr-FR" sz="2000"/>
              <a:t>1- Quelles sont les émotions qui accompagnent les moments difficiles de notre quotidien ?</a:t>
            </a:r>
            <a:br>
              <a:rPr lang="fr-FR" sz="2000"/>
            </a:br>
            <a:endParaRPr lang="fr-FR" sz="2000"/>
          </a:p>
          <a:p>
            <a:pPr defTabSz="914400" eaLnBrk="0" fontAlgn="base">
              <a:spcBef>
                <a:spcPct val="0"/>
              </a:spcBef>
              <a:spcAft>
                <a:spcPct val="0"/>
              </a:spcAft>
              <a:buClrTx/>
            </a:pPr>
            <a:r>
              <a:rPr lang="fr-FR" sz="2000"/>
              <a:t>La peur, la colère la tristesse ? L’origine de nos émotions : cause réelle ou cause supposée ?</a:t>
            </a:r>
          </a:p>
          <a:p>
            <a:pPr defTabSz="914400" eaLnBrk="0" fontAlgn="base">
              <a:spcBef>
                <a:spcPct val="0"/>
              </a:spcBef>
              <a:spcAft>
                <a:spcPct val="0"/>
              </a:spcAft>
              <a:buClrTx/>
            </a:pPr>
            <a:br>
              <a:rPr lang="fr-FR" sz="2000"/>
            </a:br>
            <a:r>
              <a:rPr lang="fr-FR" sz="2000"/>
              <a:t>La peur est un réflexe naturel face à un risque réel et imminent.</a:t>
            </a:r>
          </a:p>
          <a:p>
            <a:pPr defTabSz="914400" eaLnBrk="0" fontAlgn="base">
              <a:spcBef>
                <a:spcPct val="0"/>
              </a:spcBef>
              <a:spcAft>
                <a:spcPct val="0"/>
              </a:spcAft>
              <a:buClrTx/>
            </a:pPr>
            <a:br>
              <a:rPr lang="fr-FR" sz="2000"/>
            </a:br>
            <a:r>
              <a:rPr lang="fr-FR" sz="2000"/>
              <a:t>Il existe d’autres peurs qui ne répondent pas à un risque réel ou imminent.</a:t>
            </a:r>
          </a:p>
          <a:p>
            <a:pPr defTabSz="914400" eaLnBrk="0" fontAlgn="base">
              <a:spcBef>
                <a:spcPct val="0"/>
              </a:spcBef>
              <a:spcAft>
                <a:spcPct val="0"/>
              </a:spcAft>
              <a:buClrTx/>
            </a:pPr>
            <a:r>
              <a:rPr lang="fr-FR" sz="2000"/>
              <a:t>Celles qui traduisent un état caractérisé par l’anxiété, l’incertitude, la perte d’anticipation, l’impulsivité ...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0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3647087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Effect transition="in" filter="blinds(horizontal)">
                                      <p:cBhvr>
                                        <p:cTn id="11" dur="500"/>
                                        <p:tgtEl>
                                          <p:spTgt spid="3">
                                            <p:txEl>
                                              <p:pRg st="3" end="3"/>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blinds(horizontal)">
                                      <p:cBhvr>
                                        <p:cTn id="16" dur="5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blinds(horizontal)">
                                      <p:cBhvr>
                                        <p:cTn id="21" dur="50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blinds(horizontal)">
                                      <p:cBhvr>
                                        <p:cTn id="26" dur="500"/>
                                        <p:tgtEl>
                                          <p:spTgt spid="3">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blinds(horizontal)">
                                      <p:cBhvr>
                                        <p:cTn id="31"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07"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08"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109" name="image2.jpg" descr="image2.jpg"/>
          <p:cNvPicPr>
            <a:picLocks noChangeAspect="1"/>
          </p:cNvPicPr>
          <p:nvPr/>
        </p:nvPicPr>
        <p:blipFill>
          <a:blip r:embed="rId3"/>
          <a:stretch>
            <a:fillRect/>
          </a:stretch>
        </p:blipFill>
        <p:spPr>
          <a:xfrm>
            <a:off x="8366759" y="6230772"/>
            <a:ext cx="640081" cy="491338"/>
          </a:xfrm>
          <a:prstGeom prst="rect">
            <a:avLst/>
          </a:prstGeom>
          <a:ln w="12700"/>
        </p:spPr>
      </p:pic>
      <p:sp>
        <p:nvSpPr>
          <p:cNvPr id="110" name="Texte"/>
          <p:cNvSpPr txBox="1"/>
          <p:nvPr/>
        </p:nvSpPr>
        <p:spPr>
          <a:xfrm>
            <a:off x="609600" y="6339840"/>
            <a:ext cx="1000253" cy="3683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buClr>
                <a:srgbClr val="585866"/>
              </a:buClr>
              <a:defRPr sz="1400">
                <a:solidFill>
                  <a:srgbClr val="585866"/>
                </a:solidFill>
                <a:uFill>
                  <a:solidFill>
                    <a:srgbClr val="585866"/>
                  </a:solidFill>
                </a:uFill>
              </a:defRPr>
            </a:lvl1pPr>
          </a:lstStyle>
          <a:p>
            <a:r>
              <a:t> </a:t>
            </a:r>
          </a:p>
        </p:txBody>
      </p:sp>
      <p:sp>
        <p:nvSpPr>
          <p:cNvPr id="111"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12"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13" name="Stress : Définition"/>
          <p:cNvSpPr txBox="1"/>
          <p:nvPr/>
        </p:nvSpPr>
        <p:spPr>
          <a:xfrm>
            <a:off x="476250" y="115886"/>
            <a:ext cx="8530590" cy="6309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a:spAutoFit/>
          </a:bodyPr>
          <a:lstStyle>
            <a:lvl1pPr>
              <a:buClr>
                <a:srgbClr val="585866"/>
              </a:buClr>
              <a:defRPr sz="3600">
                <a:solidFill>
                  <a:srgbClr val="585866"/>
                </a:solidFill>
                <a:uFill>
                  <a:solidFill>
                    <a:srgbClr val="585866"/>
                  </a:solidFill>
                </a:uFill>
              </a:defRPr>
            </a:lvl1pPr>
          </a:lstStyle>
          <a:p>
            <a:pPr>
              <a:defRPr sz="1800">
                <a:solidFill>
                  <a:srgbClr val="000000"/>
                </a:solidFill>
                <a:uFill>
                  <a:solidFill>
                    <a:srgbClr val="000000"/>
                  </a:solidFill>
                </a:uFill>
              </a:defRPr>
            </a:pPr>
            <a:r>
              <a:rPr sz="3600">
                <a:solidFill>
                  <a:srgbClr val="585866"/>
                </a:solidFill>
                <a:uFill>
                  <a:solidFill>
                    <a:srgbClr val="585866"/>
                  </a:solidFill>
                </a:uFill>
              </a:rPr>
              <a:t>Stress : </a:t>
            </a:r>
            <a:r>
              <a:rPr lang="fr-FR" sz="3600">
                <a:solidFill>
                  <a:srgbClr val="585866"/>
                </a:solidFill>
                <a:uFill>
                  <a:solidFill>
                    <a:srgbClr val="585866"/>
                  </a:solidFill>
                </a:uFill>
              </a:rPr>
              <a:t>Définition</a:t>
            </a:r>
            <a:endParaRPr>
              <a:solidFill>
                <a:srgbClr val="585866"/>
              </a:solidFill>
              <a:uFill>
                <a:solidFill>
                  <a:srgbClr val="585866"/>
                </a:solidFill>
              </a:uFill>
            </a:endParaRPr>
          </a:p>
        </p:txBody>
      </p:sp>
      <p:sp>
        <p:nvSpPr>
          <p:cNvPr id="114" name="Numéro de diapositive"/>
          <p:cNvSpPr txBox="1">
            <a:spLocks noGrp="1"/>
          </p:cNvSpPr>
          <p:nvPr>
            <p:ph type="sldNum" sz="quarter" idx="2"/>
          </p:nvPr>
        </p:nvSpPr>
        <p:spPr>
          <a:xfrm>
            <a:off x="1318567" y="6455411"/>
            <a:ext cx="281633" cy="2667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10</a:t>
            </a:fld>
            <a:endParaRPr/>
          </a:p>
        </p:txBody>
      </p:sp>
      <p:sp>
        <p:nvSpPr>
          <p:cNvPr id="12" name="Bouton d'action : Personnalisé 11">
            <a:hlinkClick r:id="rId4" action="ppaction://hlinksldjump" highlightClick="1"/>
            <a:hlinkHover r:id="rId5" action="ppaction://hlinksldjump">
              <a:snd r:embed="rId6" name="suction.wav"/>
            </a:hlinkHover>
            <a:extLst>
              <a:ext uri="{FF2B5EF4-FFF2-40B4-BE49-F238E27FC236}">
                <a16:creationId xmlns:a16="http://schemas.microsoft.com/office/drawing/2014/main" id="{6DA0314F-00AA-ED4E-96B4-7AACFB9043D8}"/>
              </a:ext>
            </a:extLst>
          </p:cNvPr>
          <p:cNvSpPr>
            <a:spLocks noChangeArrowheads="1"/>
          </p:cNvSpPr>
          <p:nvPr/>
        </p:nvSpPr>
        <p:spPr bwMode="auto">
          <a:xfrm>
            <a:off x="7826390" y="1217353"/>
            <a:ext cx="1082416" cy="523256"/>
          </a:xfrm>
          <a:prstGeom prst="actionButtonBlank">
            <a:avLst/>
          </a:prstGeom>
          <a:gradFill rotWithShape="1">
            <a:gsLst>
              <a:gs pos="0">
                <a:srgbClr val="EFEFEF"/>
              </a:gs>
              <a:gs pos="100000">
                <a:srgbClr val="DDDDDD"/>
              </a:gs>
            </a:gsLst>
            <a:lin ang="5400000"/>
          </a:gradFill>
          <a:ln w="9525">
            <a:solidFill>
              <a:srgbClr val="D8D8D8"/>
            </a:solidFill>
            <a:miter lim="800000"/>
            <a:headEnd/>
            <a:tailEnd/>
          </a:ln>
          <a:effectLst>
            <a:outerShdw blurRad="40000" dist="23000" dir="5400000" rotWithShape="0">
              <a:srgbClr val="808080">
                <a:alpha val="34998"/>
              </a:srgbClr>
            </a:outerShdw>
          </a:effectLst>
        </p:spPr>
        <p:txBody>
          <a:bodyPr anchor="ctr"/>
          <a:lstStyle/>
          <a:p>
            <a:pPr algn="ctr">
              <a:defRPr/>
            </a:pPr>
            <a:endParaRPr lang="fr-FR" sz="1200" b="1" i="1">
              <a:latin typeface="+mn-lt"/>
              <a:ea typeface="+mn-ea"/>
            </a:endParaRPr>
          </a:p>
        </p:txBody>
      </p:sp>
      <p:sp>
        <p:nvSpPr>
          <p:cNvPr id="3" name="Rectangle 2">
            <a:extLst>
              <a:ext uri="{FF2B5EF4-FFF2-40B4-BE49-F238E27FC236}">
                <a16:creationId xmlns:a16="http://schemas.microsoft.com/office/drawing/2014/main" id="{F97637D8-CD3E-264D-8C7E-151DB6609D30}"/>
              </a:ext>
            </a:extLst>
          </p:cNvPr>
          <p:cNvSpPr>
            <a:spLocks noChangeArrowheads="1"/>
          </p:cNvSpPr>
          <p:nvPr/>
        </p:nvSpPr>
        <p:spPr bwMode="auto">
          <a:xfrm>
            <a:off x="467068" y="876154"/>
            <a:ext cx="8539772" cy="5940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fr-FR" altLang="fr-FR" sz="2400" b="1">
                <a:solidFill>
                  <a:schemeClr val="accent4">
                    <a:lumMod val="75000"/>
                  </a:schemeClr>
                </a:solidFill>
              </a:rPr>
              <a:t>Qu’est-ce qu’une émotion ?</a:t>
            </a:r>
            <a:br>
              <a:rPr lang="fr-FR" altLang="fr-FR">
                <a:solidFill>
                  <a:schemeClr val="tx1"/>
                </a:solidFill>
              </a:rPr>
            </a:br>
            <a:endParaRPr lang="fr-FR" altLang="fr-FR">
              <a:solidFill>
                <a:schemeClr val="tx1"/>
              </a:solidFill>
            </a:endParaRPr>
          </a:p>
          <a:p>
            <a:pPr defTabSz="914400" eaLnBrk="0" fontAlgn="base">
              <a:spcBef>
                <a:spcPct val="0"/>
              </a:spcBef>
              <a:spcAft>
                <a:spcPct val="0"/>
              </a:spcAft>
              <a:buClrTx/>
            </a:pPr>
            <a:r>
              <a:rPr lang="fr-FR" sz="2000"/>
              <a:t>Larousse : Réaction affective transitoire d'assez grande intensité, habituellement provoquée par une stimulation venue de l'environnement.</a:t>
            </a:r>
          </a:p>
          <a:p>
            <a:pPr defTabSz="914400" eaLnBrk="0" fontAlgn="base">
              <a:spcBef>
                <a:spcPct val="0"/>
              </a:spcBef>
              <a:spcAft>
                <a:spcPct val="0"/>
              </a:spcAft>
              <a:buClrTx/>
            </a:pPr>
            <a:endParaRPr lang="fr-FR" sz="2000"/>
          </a:p>
          <a:p>
            <a:pPr defTabSz="914400" eaLnBrk="0" fontAlgn="base">
              <a:spcBef>
                <a:spcPct val="0"/>
              </a:spcBef>
              <a:spcAft>
                <a:spcPct val="0"/>
              </a:spcAft>
              <a:buClrTx/>
            </a:pPr>
            <a:r>
              <a:rPr lang="fr-FR" sz="2000"/>
              <a:t>Du latin </a:t>
            </a:r>
            <a:r>
              <a:rPr lang="fr-FR" sz="2000" err="1"/>
              <a:t>emovere</a:t>
            </a:r>
            <a:r>
              <a:rPr lang="fr-FR" sz="2000"/>
              <a:t> : </a:t>
            </a:r>
            <a:r>
              <a:rPr lang="fr-FR" sz="2000" err="1"/>
              <a:t>movere</a:t>
            </a:r>
            <a:r>
              <a:rPr lang="fr-FR" sz="2000"/>
              <a:t> en mouvement précédé de e- hors de, vers l’extérieur, </a:t>
            </a:r>
            <a:r>
              <a:rPr lang="fr-FR" sz="2000" b="1"/>
              <a:t>une émotion c’est donc ce qui nous met en mouvement, nous secoue et nous fait bouger</a:t>
            </a:r>
            <a:r>
              <a:rPr lang="fr-FR" sz="2000"/>
              <a:t>. </a:t>
            </a:r>
          </a:p>
          <a:p>
            <a:pPr defTabSz="914400" eaLnBrk="0" fontAlgn="base">
              <a:spcBef>
                <a:spcPct val="0"/>
              </a:spcBef>
              <a:spcAft>
                <a:spcPct val="0"/>
              </a:spcAft>
              <a:buClrTx/>
            </a:pPr>
            <a:endParaRPr lang="fr-FR" sz="2000"/>
          </a:p>
          <a:p>
            <a:pPr lvl="0" defTabSz="914400" eaLnBrk="0" fontAlgn="base">
              <a:spcBef>
                <a:spcPct val="0"/>
              </a:spcBef>
              <a:spcAft>
                <a:spcPct val="0"/>
              </a:spcAft>
              <a:buClrTx/>
            </a:pPr>
            <a:r>
              <a:rPr lang="fr-FR" sz="2000"/>
              <a:t>Une émotion est </a:t>
            </a:r>
            <a:r>
              <a:rPr lang="fr-FR" sz="2000" b="1"/>
              <a:t>un état affectif bref et intense</a:t>
            </a:r>
            <a:r>
              <a:rPr lang="fr-FR" sz="2000"/>
              <a:t>. </a:t>
            </a:r>
          </a:p>
          <a:p>
            <a:pPr lvl="0" defTabSz="914400" eaLnBrk="0" fontAlgn="base">
              <a:spcBef>
                <a:spcPct val="0"/>
              </a:spcBef>
              <a:spcAft>
                <a:spcPct val="0"/>
              </a:spcAft>
              <a:buClrTx/>
            </a:pPr>
            <a:br>
              <a:rPr lang="fr-FR" sz="2000"/>
            </a:br>
            <a:r>
              <a:rPr lang="fr-FR" sz="2000"/>
              <a:t>Réponse </a:t>
            </a:r>
            <a:r>
              <a:rPr lang="fr-FR" sz="2000" b="1"/>
              <a:t>psychophysiologique</a:t>
            </a:r>
            <a:r>
              <a:rPr lang="fr-FR" sz="2000"/>
              <a:t>, c’est-à-dire qu’elle fait appel tant à notre corps (sensations physiques) qu’à notre esprit (mémoire), à une </a:t>
            </a:r>
            <a:r>
              <a:rPr lang="fr-FR" sz="2000" b="1"/>
              <a:t>stimulation sensorielle ou une modification de l’environnement</a:t>
            </a:r>
            <a:r>
              <a:rPr lang="fr-FR" sz="2000"/>
              <a:t>. </a:t>
            </a:r>
            <a:br>
              <a:rPr lang="fr-FR" sz="2000"/>
            </a:br>
            <a:r>
              <a:rPr lang="fr-FR" sz="2000"/>
              <a:t>Cela peut-être une réaction à une stimulation extérieure perçue grâce à nos 5 sens : je vois quelque chose, j’entends un bruit, une voix, je sens une odeur, je goûte, je touche…. et provoquer une chaîne de réactions internes nous affectant, de façon « positive » ou « négative »</a:t>
            </a:r>
            <a:endParaRPr lang="fr-FR" altLang="fr-FR" sz="2000">
              <a:solidFill>
                <a:schemeClr val="tx1"/>
              </a:solidFill>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b="0" i="0" u="none" strike="noStrike" cap="none" normalizeH="0" baseline="0">
              <a:ln>
                <a:noFill/>
              </a:ln>
              <a:solidFill>
                <a:schemeClr val="tx1"/>
              </a:solidFill>
              <a:effectLst/>
              <a:latin typeface="Arial" panose="020B0604020202020204" pitchFamily="34" charset="0"/>
            </a:endParaRPr>
          </a:p>
        </p:txBody>
      </p:sp>
      <p:pic>
        <p:nvPicPr>
          <p:cNvPr id="13" name="Image 12">
            <a:extLst>
              <a:ext uri="{FF2B5EF4-FFF2-40B4-BE49-F238E27FC236}">
                <a16:creationId xmlns:a16="http://schemas.microsoft.com/office/drawing/2014/main" id="{6047CB61-F71B-ED4D-895F-325802D0529E}"/>
              </a:ext>
            </a:extLst>
          </p:cNvPr>
          <p:cNvPicPr>
            <a:picLocks noChangeAspect="1"/>
          </p:cNvPicPr>
          <p:nvPr/>
        </p:nvPicPr>
        <p:blipFill>
          <a:blip r:embed="rId7"/>
          <a:stretch>
            <a:fillRect/>
          </a:stretch>
        </p:blipFill>
        <p:spPr>
          <a:xfrm>
            <a:off x="7835817" y="1246641"/>
            <a:ext cx="1061884" cy="484541"/>
          </a:xfrm>
          <a:prstGeom prst="rect">
            <a:avLst/>
          </a:prstGeom>
        </p:spPr>
      </p:pic>
    </p:spTree>
    <p:extLst>
      <p:ext uri="{BB962C8B-B14F-4D97-AF65-F5344CB8AC3E}">
        <p14:creationId xmlns:p14="http://schemas.microsoft.com/office/powerpoint/2010/main" val="237899588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07"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08"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109" name="image2.jpg" descr="image2.jpg"/>
          <p:cNvPicPr>
            <a:picLocks noChangeAspect="1"/>
          </p:cNvPicPr>
          <p:nvPr/>
        </p:nvPicPr>
        <p:blipFill>
          <a:blip r:embed="rId3"/>
          <a:stretch>
            <a:fillRect/>
          </a:stretch>
        </p:blipFill>
        <p:spPr>
          <a:xfrm>
            <a:off x="8366759" y="6230772"/>
            <a:ext cx="640081" cy="491338"/>
          </a:xfrm>
          <a:prstGeom prst="rect">
            <a:avLst/>
          </a:prstGeom>
          <a:ln w="12700"/>
        </p:spPr>
      </p:pic>
      <p:sp>
        <p:nvSpPr>
          <p:cNvPr id="110" name="Texte"/>
          <p:cNvSpPr txBox="1"/>
          <p:nvPr/>
        </p:nvSpPr>
        <p:spPr>
          <a:xfrm>
            <a:off x="609600" y="6339840"/>
            <a:ext cx="1000253" cy="3683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buClr>
                <a:srgbClr val="585866"/>
              </a:buClr>
              <a:defRPr sz="1400">
                <a:solidFill>
                  <a:srgbClr val="585866"/>
                </a:solidFill>
                <a:uFill>
                  <a:solidFill>
                    <a:srgbClr val="585866"/>
                  </a:solidFill>
                </a:uFill>
              </a:defRPr>
            </a:lvl1pPr>
          </a:lstStyle>
          <a:p>
            <a:r>
              <a:t> </a:t>
            </a:r>
          </a:p>
        </p:txBody>
      </p:sp>
      <p:sp>
        <p:nvSpPr>
          <p:cNvPr id="111"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12"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13" name="Stress : Définition"/>
          <p:cNvSpPr txBox="1"/>
          <p:nvPr/>
        </p:nvSpPr>
        <p:spPr>
          <a:xfrm>
            <a:off x="476250" y="115886"/>
            <a:ext cx="8530590" cy="6309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a:spAutoFit/>
          </a:bodyPr>
          <a:lstStyle>
            <a:lvl1pPr>
              <a:buClr>
                <a:srgbClr val="585866"/>
              </a:buClr>
              <a:defRPr sz="3600">
                <a:solidFill>
                  <a:srgbClr val="585866"/>
                </a:solidFill>
                <a:uFill>
                  <a:solidFill>
                    <a:srgbClr val="585866"/>
                  </a:solidFill>
                </a:uFill>
              </a:defRPr>
            </a:lvl1pPr>
          </a:lstStyle>
          <a:p>
            <a:pPr>
              <a:defRPr sz="1800">
                <a:solidFill>
                  <a:srgbClr val="000000"/>
                </a:solidFill>
                <a:uFill>
                  <a:solidFill>
                    <a:srgbClr val="000000"/>
                  </a:solidFill>
                </a:uFill>
              </a:defRPr>
            </a:pPr>
            <a:r>
              <a:rPr sz="3600">
                <a:solidFill>
                  <a:srgbClr val="585866"/>
                </a:solidFill>
                <a:uFill>
                  <a:solidFill>
                    <a:srgbClr val="585866"/>
                  </a:solidFill>
                </a:uFill>
              </a:rPr>
              <a:t>Stress : </a:t>
            </a:r>
            <a:r>
              <a:rPr lang="fr-FR" sz="3600">
                <a:solidFill>
                  <a:srgbClr val="585866"/>
                </a:solidFill>
                <a:uFill>
                  <a:solidFill>
                    <a:srgbClr val="585866"/>
                  </a:solidFill>
                </a:uFill>
              </a:rPr>
              <a:t>Définition</a:t>
            </a:r>
            <a:endParaRPr>
              <a:solidFill>
                <a:srgbClr val="585866"/>
              </a:solidFill>
              <a:uFill>
                <a:solidFill>
                  <a:srgbClr val="585866"/>
                </a:solidFill>
              </a:uFill>
            </a:endParaRPr>
          </a:p>
        </p:txBody>
      </p:sp>
      <p:sp>
        <p:nvSpPr>
          <p:cNvPr id="114" name="Numéro de diapositive"/>
          <p:cNvSpPr txBox="1">
            <a:spLocks noGrp="1"/>
          </p:cNvSpPr>
          <p:nvPr>
            <p:ph type="sldNum" sz="quarter" idx="2"/>
          </p:nvPr>
        </p:nvSpPr>
        <p:spPr>
          <a:xfrm>
            <a:off x="1318567" y="6455411"/>
            <a:ext cx="281633" cy="2667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11</a:t>
            </a:fld>
            <a:endParaRPr/>
          </a:p>
        </p:txBody>
      </p:sp>
      <p:sp>
        <p:nvSpPr>
          <p:cNvPr id="3" name="Rectangle 2">
            <a:extLst>
              <a:ext uri="{FF2B5EF4-FFF2-40B4-BE49-F238E27FC236}">
                <a16:creationId xmlns:a16="http://schemas.microsoft.com/office/drawing/2014/main" id="{F97637D8-CD3E-264D-8C7E-151DB6609D30}"/>
              </a:ext>
            </a:extLst>
          </p:cNvPr>
          <p:cNvSpPr>
            <a:spLocks noChangeArrowheads="1"/>
          </p:cNvSpPr>
          <p:nvPr/>
        </p:nvSpPr>
        <p:spPr bwMode="auto">
          <a:xfrm>
            <a:off x="467068" y="983876"/>
            <a:ext cx="8676932" cy="5724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fr-FR" altLang="fr-FR" sz="2400" b="1">
                <a:solidFill>
                  <a:schemeClr val="accent4">
                    <a:lumMod val="75000"/>
                  </a:schemeClr>
                </a:solidFill>
              </a:rPr>
              <a:t>Emotion et stress ?</a:t>
            </a:r>
            <a:br>
              <a:rPr lang="fr-FR" altLang="fr-FR">
                <a:solidFill>
                  <a:schemeClr val="tx1"/>
                </a:solidFill>
              </a:rPr>
            </a:br>
            <a:endParaRPr lang="fr-FR" altLang="fr-FR">
              <a:solidFill>
                <a:schemeClr val="tx1"/>
              </a:solidFill>
            </a:endParaRPr>
          </a:p>
          <a:p>
            <a:pPr marL="0" marR="0" lvl="0" indent="0" algn="l" defTabSz="914400" rtl="0" eaLnBrk="0" fontAlgn="base" latinLnBrk="0" hangingPunct="0">
              <a:lnSpc>
                <a:spcPct val="100000"/>
              </a:lnSpc>
              <a:spcBef>
                <a:spcPct val="0"/>
              </a:spcBef>
              <a:spcAft>
                <a:spcPct val="0"/>
              </a:spcAft>
              <a:buClrTx/>
              <a:buSzTx/>
              <a:buFontTx/>
              <a:buNone/>
              <a:tabLst/>
            </a:pPr>
            <a:r>
              <a:rPr lang="fr-FR" b="1">
                <a:solidFill>
                  <a:schemeClr val="tx1"/>
                </a:solidFill>
              </a:rPr>
              <a:t>• R</a:t>
            </a:r>
            <a:r>
              <a:rPr lang="fr-FR" b="1"/>
              <a:t>éaction d’adaptation</a:t>
            </a:r>
            <a:r>
              <a:rPr lang="fr-FR"/>
              <a:t> </a:t>
            </a:r>
            <a:r>
              <a:rPr lang="fr-FR" b="1"/>
              <a:t>propre à chaque individu</a:t>
            </a:r>
            <a:r>
              <a:rPr lang="fr-FR"/>
              <a:t>. </a:t>
            </a:r>
          </a:p>
          <a:p>
            <a:pPr marL="0" marR="0" lvl="0" indent="0" algn="l" defTabSz="914400" rtl="0" eaLnBrk="0" fontAlgn="base" latinLnBrk="0" hangingPunct="0">
              <a:lnSpc>
                <a:spcPct val="100000"/>
              </a:lnSpc>
              <a:spcBef>
                <a:spcPct val="0"/>
              </a:spcBef>
              <a:spcAft>
                <a:spcPct val="0"/>
              </a:spcAft>
              <a:buClrTx/>
              <a:buSzTx/>
              <a:buFontTx/>
              <a:buNone/>
              <a:tabLst/>
            </a:pPr>
            <a:endParaRPr lang="fr-FR"/>
          </a:p>
          <a:p>
            <a:pPr marL="0" marR="0" lvl="0" indent="0" algn="l" defTabSz="914400" rtl="0" eaLnBrk="0" fontAlgn="base" latinLnBrk="0" hangingPunct="0">
              <a:lnSpc>
                <a:spcPct val="100000"/>
              </a:lnSpc>
              <a:spcBef>
                <a:spcPct val="0"/>
              </a:spcBef>
              <a:spcAft>
                <a:spcPct val="0"/>
              </a:spcAft>
              <a:buClrTx/>
              <a:buSzTx/>
              <a:buFontTx/>
              <a:buNone/>
              <a:tabLst/>
            </a:pPr>
            <a:r>
              <a:rPr lang="fr-FR"/>
              <a:t>En effet, elle survient lors d’une situation importante pour la personne, et l’importance qui y est donnée par chacun peut être différente, tout comme la réponse émotionnelle qui en découle.</a:t>
            </a:r>
          </a:p>
          <a:p>
            <a:r>
              <a:rPr lang="fr-FR"/>
              <a:t>• Aide   </a:t>
            </a:r>
            <a:r>
              <a:rPr lang="fr-FR">
                <a:sym typeface="Wingdings" pitchFamily="2" charset="2"/>
              </a:rPr>
              <a:t></a:t>
            </a:r>
            <a:r>
              <a:rPr lang="fr-FR"/>
              <a:t> Si l’expérience vécue est </a:t>
            </a:r>
            <a:r>
              <a:rPr lang="fr-FR" b="1"/>
              <a:t>agréable ou désagréable, sécure ou dangereuse</a:t>
            </a:r>
            <a:r>
              <a:rPr lang="fr-FR"/>
              <a:t>,</a:t>
            </a:r>
          </a:p>
          <a:p>
            <a:r>
              <a:rPr lang="fr-FR"/>
              <a:t>	     </a:t>
            </a:r>
            <a:r>
              <a:rPr lang="fr-FR">
                <a:sym typeface="Wingdings" pitchFamily="2" charset="2"/>
              </a:rPr>
              <a:t> </a:t>
            </a:r>
            <a:r>
              <a:rPr lang="fr-FR"/>
              <a:t>Pour s’orienter dans nos comportements et nos choix immédiats </a:t>
            </a:r>
          </a:p>
          <a:p>
            <a:r>
              <a:rPr lang="fr-FR"/>
              <a:t> • Réaction naturelle et utile face à une situation inattendue (ex : la peur qui pousse à fuir le danger, la tristesse qui permet de vivre une séparation, la joie pour savourer chaque instant de la vie…). </a:t>
            </a:r>
          </a:p>
          <a:p>
            <a:endParaRPr lang="fr-FR"/>
          </a:p>
          <a:p>
            <a:r>
              <a:rPr lang="fr-FR" b="1"/>
              <a:t>• Double fonction biologique : réguler l’état interne de l’organisme et produire une réaction adaptée à la situation</a:t>
            </a:r>
            <a:r>
              <a:rPr lang="fr-FR"/>
              <a:t>.</a:t>
            </a:r>
          </a:p>
          <a:p>
            <a:endParaRPr lang="fr-FR"/>
          </a:p>
          <a:p>
            <a:r>
              <a:rPr lang="fr-FR"/>
              <a:t>• Chaque émotion joue un rôle essentiel dans notre vie et demande à </a:t>
            </a:r>
            <a:r>
              <a:rPr lang="fr-FR" b="1"/>
              <a:t>être accueillie et écoutée</a:t>
            </a:r>
            <a:r>
              <a:rPr lang="fr-FR"/>
              <a:t>, qu’elle soit agréable ou non, pour nous éclairer dans notre jugement et nous guider dans nos actions.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3779962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07"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08"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109" name="image2.jpg" descr="image2.jpg"/>
          <p:cNvPicPr>
            <a:picLocks noChangeAspect="1"/>
          </p:cNvPicPr>
          <p:nvPr/>
        </p:nvPicPr>
        <p:blipFill>
          <a:blip r:embed="rId3"/>
          <a:stretch>
            <a:fillRect/>
          </a:stretch>
        </p:blipFill>
        <p:spPr>
          <a:xfrm>
            <a:off x="8366759" y="6230772"/>
            <a:ext cx="640081" cy="491338"/>
          </a:xfrm>
          <a:prstGeom prst="rect">
            <a:avLst/>
          </a:prstGeom>
          <a:ln w="12700"/>
        </p:spPr>
      </p:pic>
      <p:sp>
        <p:nvSpPr>
          <p:cNvPr id="110" name="Texte"/>
          <p:cNvSpPr txBox="1"/>
          <p:nvPr/>
        </p:nvSpPr>
        <p:spPr>
          <a:xfrm>
            <a:off x="609600" y="6339840"/>
            <a:ext cx="1000253" cy="3683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buClr>
                <a:srgbClr val="585866"/>
              </a:buClr>
              <a:defRPr sz="1400">
                <a:solidFill>
                  <a:srgbClr val="585866"/>
                </a:solidFill>
                <a:uFill>
                  <a:solidFill>
                    <a:srgbClr val="585866"/>
                  </a:solidFill>
                </a:uFill>
              </a:defRPr>
            </a:lvl1pPr>
          </a:lstStyle>
          <a:p>
            <a:r>
              <a:t> </a:t>
            </a:r>
          </a:p>
        </p:txBody>
      </p:sp>
      <p:sp>
        <p:nvSpPr>
          <p:cNvPr id="111"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12"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13" name="Stress : Définition"/>
          <p:cNvSpPr txBox="1"/>
          <p:nvPr/>
        </p:nvSpPr>
        <p:spPr>
          <a:xfrm>
            <a:off x="476250" y="115886"/>
            <a:ext cx="8530590" cy="6309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a:spAutoFit/>
          </a:bodyPr>
          <a:lstStyle>
            <a:lvl1pPr>
              <a:buClr>
                <a:srgbClr val="585866"/>
              </a:buClr>
              <a:defRPr sz="3600">
                <a:solidFill>
                  <a:srgbClr val="585866"/>
                </a:solidFill>
                <a:uFill>
                  <a:solidFill>
                    <a:srgbClr val="585866"/>
                  </a:solidFill>
                </a:uFill>
              </a:defRPr>
            </a:lvl1pPr>
          </a:lstStyle>
          <a:p>
            <a:pPr>
              <a:defRPr sz="1800">
                <a:solidFill>
                  <a:srgbClr val="000000"/>
                </a:solidFill>
                <a:uFill>
                  <a:solidFill>
                    <a:srgbClr val="000000"/>
                  </a:solidFill>
                </a:uFill>
              </a:defRPr>
            </a:pPr>
            <a:r>
              <a:rPr sz="3600">
                <a:solidFill>
                  <a:srgbClr val="585866"/>
                </a:solidFill>
                <a:uFill>
                  <a:solidFill>
                    <a:srgbClr val="585866"/>
                  </a:solidFill>
                </a:uFill>
              </a:rPr>
              <a:t>Stress : </a:t>
            </a:r>
            <a:r>
              <a:rPr lang="fr-FR" sz="3600">
                <a:solidFill>
                  <a:srgbClr val="585866"/>
                </a:solidFill>
                <a:uFill>
                  <a:solidFill>
                    <a:srgbClr val="585866"/>
                  </a:solidFill>
                </a:uFill>
              </a:rPr>
              <a:t>Définition</a:t>
            </a:r>
            <a:endParaRPr>
              <a:solidFill>
                <a:srgbClr val="585866"/>
              </a:solidFill>
              <a:uFill>
                <a:solidFill>
                  <a:srgbClr val="585866"/>
                </a:solidFill>
              </a:uFill>
            </a:endParaRPr>
          </a:p>
        </p:txBody>
      </p:sp>
      <p:sp>
        <p:nvSpPr>
          <p:cNvPr id="114" name="Numéro de diapositive"/>
          <p:cNvSpPr txBox="1">
            <a:spLocks noGrp="1"/>
          </p:cNvSpPr>
          <p:nvPr>
            <p:ph type="sldNum" sz="quarter" idx="2"/>
          </p:nvPr>
        </p:nvSpPr>
        <p:spPr>
          <a:xfrm>
            <a:off x="1318567" y="6455411"/>
            <a:ext cx="281633" cy="2667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12</a:t>
            </a:fld>
            <a:endParaRPr/>
          </a:p>
        </p:txBody>
      </p:sp>
      <p:sp>
        <p:nvSpPr>
          <p:cNvPr id="3" name="Rectangle 2">
            <a:extLst>
              <a:ext uri="{FF2B5EF4-FFF2-40B4-BE49-F238E27FC236}">
                <a16:creationId xmlns:a16="http://schemas.microsoft.com/office/drawing/2014/main" id="{F97637D8-CD3E-264D-8C7E-151DB6609D30}"/>
              </a:ext>
            </a:extLst>
          </p:cNvPr>
          <p:cNvSpPr>
            <a:spLocks noChangeArrowheads="1"/>
          </p:cNvSpPr>
          <p:nvPr/>
        </p:nvSpPr>
        <p:spPr bwMode="auto">
          <a:xfrm>
            <a:off x="467068" y="1168542"/>
            <a:ext cx="8539772" cy="5355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720" rIns="91440" bIns="45720" numCol="1" anchor="ctr" anchorCtr="0" compatLnSpc="1">
            <a:prstTxWarp prst="textNoShape">
              <a:avLst/>
            </a:prstTxWarp>
            <a:spAutoFit/>
          </a:bodyPr>
          <a:lstStyle/>
          <a:p>
            <a:r>
              <a:rPr lang="fr-FR" b="1"/>
              <a:t>Les caractéristiques principales des émotions :</a:t>
            </a:r>
          </a:p>
          <a:p>
            <a:endParaRPr lang="fr-FR"/>
          </a:p>
          <a:p>
            <a:r>
              <a:rPr lang="fr-FR"/>
              <a:t>• </a:t>
            </a:r>
            <a:r>
              <a:rPr lang="fr-FR" b="1"/>
              <a:t>Une sensation et une construction mentale</a:t>
            </a:r>
            <a:r>
              <a:rPr lang="fr-FR"/>
              <a:t> (processus non-conscient)</a:t>
            </a:r>
          </a:p>
          <a:p>
            <a:endParaRPr lang="fr-FR"/>
          </a:p>
          <a:p>
            <a:r>
              <a:rPr lang="fr-FR" b="1"/>
              <a:t>• Brèves et passagères</a:t>
            </a:r>
            <a:r>
              <a:rPr lang="fr-FR"/>
              <a:t> </a:t>
            </a:r>
          </a:p>
          <a:p>
            <a:endParaRPr lang="fr-FR"/>
          </a:p>
          <a:p>
            <a:r>
              <a:rPr lang="fr-FR"/>
              <a:t>• D’</a:t>
            </a:r>
            <a:r>
              <a:rPr lang="fr-FR" b="1"/>
              <a:t>intensité variable,</a:t>
            </a:r>
            <a:r>
              <a:rPr lang="fr-FR"/>
              <a:t> peuvent survenir </a:t>
            </a:r>
            <a:r>
              <a:rPr lang="fr-FR" b="1"/>
              <a:t>à tout moment </a:t>
            </a:r>
            <a:r>
              <a:rPr lang="fr-FR"/>
              <a:t>et ce, plusieurs fois par jour</a:t>
            </a:r>
          </a:p>
          <a:p>
            <a:endParaRPr lang="fr-FR"/>
          </a:p>
          <a:p>
            <a:r>
              <a:rPr lang="fr-FR" b="1"/>
              <a:t>• Subjectives</a:t>
            </a:r>
            <a:r>
              <a:rPr lang="fr-FR"/>
              <a:t> avec une</a:t>
            </a:r>
            <a:r>
              <a:rPr lang="fr-FR" b="1"/>
              <a:t> interprétation personnelle de la réalité</a:t>
            </a:r>
            <a:r>
              <a:rPr lang="fr-FR"/>
              <a:t> (consciente ou intuitive), </a:t>
            </a:r>
          </a:p>
          <a:p>
            <a:endParaRPr lang="fr-FR"/>
          </a:p>
          <a:p>
            <a:r>
              <a:rPr lang="fr-FR" b="1"/>
              <a:t>• Perceptibles, observables et universelles</a:t>
            </a:r>
            <a:r>
              <a:rPr lang="fr-FR"/>
              <a:t> </a:t>
            </a:r>
          </a:p>
          <a:p>
            <a:endParaRPr lang="fr-FR"/>
          </a:p>
          <a:p>
            <a:r>
              <a:rPr lang="fr-FR" b="1"/>
              <a:t>• Fonction de survie et de protection</a:t>
            </a:r>
            <a:r>
              <a:rPr lang="fr-FR"/>
              <a:t> </a:t>
            </a:r>
          </a:p>
          <a:p>
            <a:endParaRPr lang="fr-FR"/>
          </a:p>
          <a:p>
            <a:r>
              <a:rPr lang="fr-FR"/>
              <a:t>• Axe majeur de </a:t>
            </a:r>
            <a:r>
              <a:rPr lang="fr-FR" b="1"/>
              <a:t>communication</a:t>
            </a:r>
            <a:r>
              <a:rPr lang="fr-FR"/>
              <a:t> facilitant </a:t>
            </a:r>
            <a:r>
              <a:rPr lang="fr-FR" b="1"/>
              <a:t>les relations avec les autres</a:t>
            </a:r>
          </a:p>
          <a:p>
            <a:endParaRPr lang="fr-FR"/>
          </a:p>
          <a:p>
            <a:r>
              <a:rPr lang="fr-FR"/>
              <a:t>• </a:t>
            </a:r>
            <a:r>
              <a:rPr lang="fr-FR" b="1"/>
              <a:t>Facteur déterminant du comportement de chacun </a:t>
            </a:r>
            <a:r>
              <a:rPr lang="fr-FR"/>
              <a:t>et </a:t>
            </a:r>
            <a:r>
              <a:rPr lang="fr-FR" b="1"/>
              <a:t>des choix au quotidien</a:t>
            </a:r>
            <a:r>
              <a:rPr lang="fr-F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35146062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07"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08"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109" name="image2.jpg" descr="image2.jpg"/>
          <p:cNvPicPr>
            <a:picLocks noChangeAspect="1"/>
          </p:cNvPicPr>
          <p:nvPr/>
        </p:nvPicPr>
        <p:blipFill>
          <a:blip r:embed="rId3"/>
          <a:stretch>
            <a:fillRect/>
          </a:stretch>
        </p:blipFill>
        <p:spPr>
          <a:xfrm>
            <a:off x="8366759" y="6230772"/>
            <a:ext cx="640081" cy="491338"/>
          </a:xfrm>
          <a:prstGeom prst="rect">
            <a:avLst/>
          </a:prstGeom>
          <a:ln w="12700"/>
        </p:spPr>
      </p:pic>
      <p:sp>
        <p:nvSpPr>
          <p:cNvPr id="110" name="Texte"/>
          <p:cNvSpPr txBox="1"/>
          <p:nvPr/>
        </p:nvSpPr>
        <p:spPr>
          <a:xfrm>
            <a:off x="609600" y="6339840"/>
            <a:ext cx="1000253" cy="368301"/>
          </a:xfrm>
          <a:prstGeom prst="rect">
            <a:avLst/>
          </a:prstGeom>
          <a:ln w="12700"/>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spAutoFit/>
          </a:bodyPr>
          <a:lstStyle>
            <a:lvl1pPr>
              <a:buClr>
                <a:srgbClr val="585866"/>
              </a:buClr>
              <a:defRPr sz="1400">
                <a:solidFill>
                  <a:srgbClr val="585866"/>
                </a:solidFill>
                <a:uFill>
                  <a:solidFill>
                    <a:srgbClr val="585866"/>
                  </a:solidFill>
                </a:uFill>
              </a:defRPr>
            </a:lvl1pPr>
          </a:lstStyle>
          <a:p>
            <a:r>
              <a:t> </a:t>
            </a:r>
          </a:p>
        </p:txBody>
      </p:sp>
      <p:sp>
        <p:nvSpPr>
          <p:cNvPr id="111"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12"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13" name="Stress : Définition"/>
          <p:cNvSpPr txBox="1"/>
          <p:nvPr/>
        </p:nvSpPr>
        <p:spPr>
          <a:xfrm>
            <a:off x="476250" y="115886"/>
            <a:ext cx="8530590" cy="6309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a:spAutoFit/>
          </a:bodyPr>
          <a:lstStyle>
            <a:lvl1pPr>
              <a:buClr>
                <a:srgbClr val="585866"/>
              </a:buClr>
              <a:defRPr sz="3600">
                <a:solidFill>
                  <a:srgbClr val="585866"/>
                </a:solidFill>
                <a:uFill>
                  <a:solidFill>
                    <a:srgbClr val="585866"/>
                  </a:solidFill>
                </a:uFill>
              </a:defRPr>
            </a:lvl1pPr>
          </a:lstStyle>
          <a:p>
            <a:pPr>
              <a:defRPr sz="1800">
                <a:solidFill>
                  <a:srgbClr val="000000"/>
                </a:solidFill>
                <a:uFill>
                  <a:solidFill>
                    <a:srgbClr val="000000"/>
                  </a:solidFill>
                </a:uFill>
              </a:defRPr>
            </a:pPr>
            <a:r>
              <a:rPr sz="3600">
                <a:solidFill>
                  <a:srgbClr val="585866"/>
                </a:solidFill>
                <a:uFill>
                  <a:solidFill>
                    <a:srgbClr val="585866"/>
                  </a:solidFill>
                </a:uFill>
              </a:rPr>
              <a:t>Stress : </a:t>
            </a:r>
            <a:r>
              <a:rPr lang="fr-FR" sz="3600">
                <a:solidFill>
                  <a:srgbClr val="585866"/>
                </a:solidFill>
                <a:uFill>
                  <a:solidFill>
                    <a:srgbClr val="585866"/>
                  </a:solidFill>
                </a:uFill>
              </a:rPr>
              <a:t>Définition</a:t>
            </a:r>
            <a:endParaRPr>
              <a:solidFill>
                <a:srgbClr val="585866"/>
              </a:solidFill>
              <a:uFill>
                <a:solidFill>
                  <a:srgbClr val="585866"/>
                </a:solidFill>
              </a:uFill>
            </a:endParaRPr>
          </a:p>
        </p:txBody>
      </p:sp>
      <p:sp>
        <p:nvSpPr>
          <p:cNvPr id="114" name="Numéro de diapositive"/>
          <p:cNvSpPr txBox="1">
            <a:spLocks noGrp="1"/>
          </p:cNvSpPr>
          <p:nvPr>
            <p:ph type="sldNum" sz="quarter" idx="2"/>
          </p:nvPr>
        </p:nvSpPr>
        <p:spPr>
          <a:xfrm>
            <a:off x="1318567" y="6455411"/>
            <a:ext cx="281633" cy="2667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13</a:t>
            </a:fld>
            <a:endParaRPr/>
          </a:p>
        </p:txBody>
      </p:sp>
      <p:sp>
        <p:nvSpPr>
          <p:cNvPr id="3" name="Rectangle 2">
            <a:extLst>
              <a:ext uri="{FF2B5EF4-FFF2-40B4-BE49-F238E27FC236}">
                <a16:creationId xmlns:a16="http://schemas.microsoft.com/office/drawing/2014/main" id="{F97637D8-CD3E-264D-8C7E-151DB6609D30}"/>
              </a:ext>
            </a:extLst>
          </p:cNvPr>
          <p:cNvSpPr>
            <a:spLocks noChangeArrowheads="1"/>
          </p:cNvSpPr>
          <p:nvPr/>
        </p:nvSpPr>
        <p:spPr bwMode="auto">
          <a:xfrm>
            <a:off x="609600" y="746828"/>
            <a:ext cx="853977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720" rIns="91440" bIns="45720" numCol="1" anchor="ctr" anchorCtr="0" compatLnSpc="1">
            <a:prstTxWarp prst="textNoShape">
              <a:avLst/>
            </a:prstTxWarp>
            <a:spAutoFit/>
          </a:bodyPr>
          <a:lstStyle/>
          <a:p>
            <a:r>
              <a:rPr lang="fr-FR" b="1" dirty="0"/>
              <a:t>La relation à l’autre avec les émotions : EMPATHIE et ALTRUISME</a:t>
            </a:r>
            <a:endParaRPr lang="fr-FR" dirty="0"/>
          </a:p>
        </p:txBody>
      </p:sp>
      <p:sp>
        <p:nvSpPr>
          <p:cNvPr id="2" name="ZoneTexte 1">
            <a:extLst>
              <a:ext uri="{FF2B5EF4-FFF2-40B4-BE49-F238E27FC236}">
                <a16:creationId xmlns:a16="http://schemas.microsoft.com/office/drawing/2014/main" id="{3E675799-347A-AEDD-5E14-11051173529A}"/>
              </a:ext>
            </a:extLst>
          </p:cNvPr>
          <p:cNvSpPr txBox="1"/>
          <p:nvPr/>
        </p:nvSpPr>
        <p:spPr>
          <a:xfrm>
            <a:off x="609600" y="1236117"/>
            <a:ext cx="8337885" cy="49500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fr-FR" sz="1800" b="1" i="0" u="none" strike="noStrike" dirty="0">
                <a:solidFill>
                  <a:srgbClr val="025197"/>
                </a:solidFill>
                <a:effectLst/>
                <a:latin typeface="Arial" panose="020B0604020202020204" pitchFamily="34" charset="0"/>
              </a:rPr>
              <a:t>Distinguer</a:t>
            </a:r>
            <a:r>
              <a:rPr lang="fr-FR" sz="1800" b="0" i="0" u="none" strike="noStrike" dirty="0">
                <a:solidFill>
                  <a:srgbClr val="025197"/>
                </a:solidFill>
                <a:effectLst/>
                <a:latin typeface="Arial" panose="020B0604020202020204" pitchFamily="34" charset="0"/>
              </a:rPr>
              <a:t> </a:t>
            </a:r>
            <a:r>
              <a:rPr lang="fr-FR" sz="1800" b="1" i="0" u="none" strike="noStrike" dirty="0">
                <a:solidFill>
                  <a:srgbClr val="025197"/>
                </a:solidFill>
                <a:effectLst/>
                <a:latin typeface="Arial" panose="020B0604020202020204" pitchFamily="34" charset="0"/>
              </a:rPr>
              <a:t>résonance affective, contagion émotionnelle, détresse empathique et altruisme…</a:t>
            </a:r>
            <a:endParaRPr lang="fr-FR" b="0" i="0" u="none" strike="noStrike" dirty="0">
              <a:solidFill>
                <a:srgbClr val="424242"/>
              </a:solidFill>
              <a:effectLst/>
              <a:latin typeface="Roboto" panose="020F0502020204030204" pitchFamily="34" charset="0"/>
            </a:endParaRPr>
          </a:p>
          <a:p>
            <a:pPr algn="l"/>
            <a:r>
              <a:rPr lang="fr-FR" sz="900" b="0" i="0" u="none" strike="noStrike" dirty="0">
                <a:solidFill>
                  <a:srgbClr val="424242"/>
                </a:solidFill>
                <a:effectLst/>
                <a:latin typeface="Roboto" panose="020F0502020204030204" pitchFamily="34" charset="0"/>
              </a:rPr>
              <a:t> </a:t>
            </a:r>
          </a:p>
          <a:p>
            <a:pPr algn="l"/>
            <a:r>
              <a:rPr lang="fr-FR" sz="1800" b="0" i="0" u="none" strike="noStrike" dirty="0">
                <a:solidFill>
                  <a:srgbClr val="025197"/>
                </a:solidFill>
                <a:effectLst/>
                <a:latin typeface="Arial" panose="020B0604020202020204" pitchFamily="34" charset="0"/>
              </a:rPr>
              <a:t>Une caractéristique essentielle de l’</a:t>
            </a:r>
            <a:r>
              <a:rPr lang="fr-FR" sz="1800" b="1" i="0" u="none" strike="noStrike" dirty="0">
                <a:solidFill>
                  <a:srgbClr val="025197"/>
                </a:solidFill>
                <a:effectLst/>
                <a:latin typeface="Arial" panose="020B0604020202020204" pitchFamily="34" charset="0"/>
              </a:rPr>
              <a:t>empathie</a:t>
            </a:r>
            <a:r>
              <a:rPr lang="fr-FR" sz="1800" b="0" i="0" u="none" strike="noStrike" dirty="0">
                <a:solidFill>
                  <a:srgbClr val="025197"/>
                </a:solidFill>
                <a:effectLst/>
                <a:latin typeface="Arial" panose="020B0604020202020204" pitchFamily="34" charset="0"/>
              </a:rPr>
              <a:t> est d’entrer en </a:t>
            </a:r>
            <a:r>
              <a:rPr lang="fr-FR" sz="1800" b="1" i="0" u="none" strike="noStrike" dirty="0">
                <a:solidFill>
                  <a:srgbClr val="025197"/>
                </a:solidFill>
                <a:effectLst/>
                <a:latin typeface="Arial" panose="020B0604020202020204" pitchFamily="34" charset="0"/>
              </a:rPr>
              <a:t>résonance affective</a:t>
            </a:r>
            <a:r>
              <a:rPr lang="fr-FR" sz="1800" b="0" i="0" u="none" strike="noStrike" dirty="0">
                <a:solidFill>
                  <a:srgbClr val="025197"/>
                </a:solidFill>
                <a:effectLst/>
                <a:latin typeface="Arial" panose="020B0604020202020204" pitchFamily="34" charset="0"/>
              </a:rPr>
              <a:t> avec l’autre tout en faisant clairement la distinction entre soi et lui.</a:t>
            </a:r>
          </a:p>
          <a:p>
            <a:pPr algn="l"/>
            <a:r>
              <a:rPr lang="fr-FR" sz="900" b="0" i="0" u="none" strike="noStrike" dirty="0">
                <a:solidFill>
                  <a:srgbClr val="424242"/>
                </a:solidFill>
                <a:effectLst/>
                <a:latin typeface="Roboto" panose="020F0502020204030204" pitchFamily="34" charset="0"/>
              </a:rPr>
              <a:t> </a:t>
            </a:r>
          </a:p>
          <a:p>
            <a:pPr algn="l"/>
            <a:r>
              <a:rPr lang="fr-FR" sz="1800" b="0" i="0" u="none" strike="noStrike" dirty="0">
                <a:solidFill>
                  <a:srgbClr val="025197"/>
                </a:solidFill>
                <a:effectLst/>
                <a:latin typeface="Arial" panose="020B0604020202020204" pitchFamily="34" charset="0"/>
              </a:rPr>
              <a:t>La </a:t>
            </a:r>
            <a:r>
              <a:rPr lang="fr-FR" sz="1800" b="1" i="0" u="none" strike="noStrike" dirty="0">
                <a:solidFill>
                  <a:srgbClr val="025197"/>
                </a:solidFill>
                <a:effectLst/>
                <a:latin typeface="Arial" panose="020B0604020202020204" pitchFamily="34" charset="0"/>
              </a:rPr>
              <a:t>contagion émotionnelle</a:t>
            </a:r>
            <a:r>
              <a:rPr lang="fr-FR" sz="1800" b="0" i="0" u="none" strike="noStrike" dirty="0">
                <a:solidFill>
                  <a:srgbClr val="025197"/>
                </a:solidFill>
                <a:effectLst/>
                <a:latin typeface="Arial" panose="020B0604020202020204" pitchFamily="34" charset="0"/>
              </a:rPr>
              <a:t> ne permet pas d’accéder pas à l’empathie. </a:t>
            </a:r>
          </a:p>
          <a:p>
            <a:pPr algn="l"/>
            <a:r>
              <a:rPr lang="fr-FR" dirty="0">
                <a:solidFill>
                  <a:srgbClr val="025197"/>
                </a:solidFill>
                <a:latin typeface="Arial" panose="020B0604020202020204" pitchFamily="34" charset="0"/>
              </a:rPr>
              <a:t>J</a:t>
            </a:r>
            <a:r>
              <a:rPr lang="fr-FR" sz="1800" b="0" i="0" u="none" strike="noStrike" dirty="0">
                <a:solidFill>
                  <a:srgbClr val="025197"/>
                </a:solidFill>
                <a:effectLst/>
                <a:latin typeface="Arial" panose="020B0604020202020204" pitchFamily="34" charset="0"/>
              </a:rPr>
              <a:t>e ressens automatiquement l'émotion de l'autre sans savoir que c'est lui qui la provoque ni être vraiment conscient de ce qui m’arrive.</a:t>
            </a:r>
            <a:endParaRPr lang="fr-FR" b="0" i="0" u="none" strike="noStrike" dirty="0">
              <a:solidFill>
                <a:srgbClr val="424242"/>
              </a:solidFill>
              <a:effectLst/>
              <a:latin typeface="Roboto" panose="020F0502020204030204" pitchFamily="34" charset="0"/>
            </a:endParaRPr>
          </a:p>
          <a:p>
            <a:pPr algn="l"/>
            <a:r>
              <a:rPr lang="fr-FR" sz="900" b="0" i="0" u="none" strike="noStrike" dirty="0">
                <a:solidFill>
                  <a:srgbClr val="424242"/>
                </a:solidFill>
                <a:effectLst/>
                <a:latin typeface="Roboto" panose="020F0502020204030204" pitchFamily="34" charset="0"/>
              </a:rPr>
              <a:t> </a:t>
            </a:r>
          </a:p>
          <a:p>
            <a:pPr algn="l"/>
            <a:r>
              <a:rPr lang="fr-FR" sz="1800" b="0" i="0" u="none" strike="noStrike" dirty="0">
                <a:solidFill>
                  <a:srgbClr val="025197"/>
                </a:solidFill>
                <a:effectLst/>
                <a:latin typeface="Arial" panose="020B0604020202020204" pitchFamily="34" charset="0"/>
              </a:rPr>
              <a:t>La </a:t>
            </a:r>
            <a:r>
              <a:rPr lang="fr-FR" sz="1800" b="1" i="0" u="none" strike="noStrike" dirty="0">
                <a:solidFill>
                  <a:srgbClr val="025197"/>
                </a:solidFill>
                <a:effectLst/>
                <a:latin typeface="Arial" panose="020B0604020202020204" pitchFamily="34" charset="0"/>
              </a:rPr>
              <a:t>détresse empathique</a:t>
            </a:r>
            <a:r>
              <a:rPr lang="fr-FR" sz="1800" b="0" i="0" u="none" strike="noStrike" dirty="0">
                <a:solidFill>
                  <a:srgbClr val="025197"/>
                </a:solidFill>
                <a:effectLst/>
                <a:latin typeface="Arial" panose="020B0604020202020204" pitchFamily="34" charset="0"/>
              </a:rPr>
              <a:t> qui peut découler d'une contagion émotionnelle trop forte nous éloigne des autres par peur de déborder. Elle coupe la relation et nous renvoie à notre propre vie intérieure.</a:t>
            </a:r>
            <a:endParaRPr lang="fr-FR" b="0" i="0" u="none" strike="noStrike" dirty="0">
              <a:solidFill>
                <a:srgbClr val="424242"/>
              </a:solidFill>
              <a:effectLst/>
              <a:latin typeface="Roboto" panose="020F0502020204030204" pitchFamily="34" charset="0"/>
            </a:endParaRPr>
          </a:p>
          <a:p>
            <a:pPr algn="l"/>
            <a:r>
              <a:rPr lang="fr-FR" sz="900" b="0" i="0" u="none" strike="noStrike" dirty="0">
                <a:solidFill>
                  <a:srgbClr val="424242"/>
                </a:solidFill>
                <a:effectLst/>
                <a:latin typeface="Roboto" panose="020F0502020204030204" pitchFamily="34" charset="0"/>
              </a:rPr>
              <a:t> </a:t>
            </a:r>
          </a:p>
          <a:p>
            <a:pPr algn="l"/>
            <a:r>
              <a:rPr lang="fr-FR" sz="1800" b="1" i="0" u="none" strike="noStrike" dirty="0">
                <a:solidFill>
                  <a:srgbClr val="025197"/>
                </a:solidFill>
                <a:effectLst/>
                <a:latin typeface="Arial" panose="020B0604020202020204" pitchFamily="34" charset="0"/>
              </a:rPr>
              <a:t>Dans un état de détresse empathique, l’altruisme devient difficile.</a:t>
            </a:r>
            <a:endParaRPr lang="fr-FR" b="0" i="0" u="none" strike="noStrike" dirty="0">
              <a:solidFill>
                <a:srgbClr val="424242"/>
              </a:solidFill>
              <a:effectLst/>
              <a:latin typeface="Roboto" panose="020F0502020204030204" pitchFamily="34" charset="0"/>
            </a:endParaRPr>
          </a:p>
          <a:p>
            <a:pPr algn="l"/>
            <a:r>
              <a:rPr lang="fr-FR" sz="900" b="0" i="0" u="none" strike="noStrike" dirty="0">
                <a:solidFill>
                  <a:srgbClr val="424242"/>
                </a:solidFill>
                <a:effectLst/>
                <a:latin typeface="Roboto" panose="020F0502020204030204" pitchFamily="34" charset="0"/>
              </a:rPr>
              <a:t> </a:t>
            </a:r>
          </a:p>
          <a:p>
            <a:pPr algn="l"/>
            <a:r>
              <a:rPr lang="fr-FR" sz="1800" b="1" i="0" u="none" strike="noStrike" dirty="0">
                <a:solidFill>
                  <a:srgbClr val="025197"/>
                </a:solidFill>
                <a:effectLst/>
                <a:latin typeface="Arial" panose="020B0604020202020204" pitchFamily="34" charset="0"/>
              </a:rPr>
              <a:t>L’altruisme</a:t>
            </a:r>
            <a:r>
              <a:rPr lang="fr-FR" b="0" i="0" u="none" strike="noStrike" dirty="0">
                <a:solidFill>
                  <a:srgbClr val="025197"/>
                </a:solidFill>
                <a:effectLst/>
                <a:latin typeface="Roboto" panose="020F0502020204030204" pitchFamily="34" charset="0"/>
              </a:rPr>
              <a:t> </a:t>
            </a:r>
            <a:r>
              <a:rPr lang="fr-FR" sz="1800" b="0" i="0" u="none" strike="noStrike" dirty="0">
                <a:solidFill>
                  <a:srgbClr val="025197"/>
                </a:solidFill>
                <a:effectLst/>
                <a:latin typeface="Arial" panose="020B0604020202020204" pitchFamily="34" charset="0"/>
              </a:rPr>
              <a:t>découle de l’empathie, mais il ne doit pas être confondu avec</a:t>
            </a:r>
            <a:r>
              <a:rPr lang="fr-FR" b="0" i="0" u="none" strike="noStrike" dirty="0">
                <a:solidFill>
                  <a:srgbClr val="424242"/>
                </a:solidFill>
                <a:effectLst/>
                <a:latin typeface="Roboto" panose="020F0502020204030204" pitchFamily="34" charset="0"/>
              </a:rPr>
              <a:t> </a:t>
            </a:r>
            <a:r>
              <a:rPr lang="fr-FR" sz="1800" b="0" i="0" u="none" strike="noStrike" dirty="0">
                <a:solidFill>
                  <a:srgbClr val="025197"/>
                </a:solidFill>
                <a:effectLst/>
                <a:latin typeface="Arial" panose="020B0604020202020204" pitchFamily="34" charset="0"/>
              </a:rPr>
              <a:t>elle. Il s’agit d’un ensemble de comportements que l'on va mettre en place pour soulager autrui de sa souffrance. On peut éprouver une grande empathie pour quelqu'un, mais ne pas agir pour le soulager.</a:t>
            </a:r>
            <a:endParaRPr lang="fr-FR" b="0" i="0" u="none" strike="noStrike" dirty="0">
              <a:solidFill>
                <a:srgbClr val="424242"/>
              </a:solidFill>
              <a:effectLst/>
              <a:latin typeface="Roboto" panose="020F0502020204030204" pitchFamily="34" charset="0"/>
            </a:endParaRPr>
          </a:p>
        </p:txBody>
      </p:sp>
    </p:spTree>
    <p:extLst>
      <p:ext uri="{BB962C8B-B14F-4D97-AF65-F5344CB8AC3E}">
        <p14:creationId xmlns:p14="http://schemas.microsoft.com/office/powerpoint/2010/main" val="404769802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dirty="0"/>
          </a:p>
        </p:txBody>
      </p:sp>
      <p:sp>
        <p:nvSpPr>
          <p:cNvPr id="107"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dirty="0"/>
          </a:p>
        </p:txBody>
      </p:sp>
      <p:sp>
        <p:nvSpPr>
          <p:cNvPr id="108"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dirty="0"/>
          </a:p>
        </p:txBody>
      </p:sp>
      <p:pic>
        <p:nvPicPr>
          <p:cNvPr id="109" name="image2.jpg" descr="image2.jpg"/>
          <p:cNvPicPr>
            <a:picLocks noChangeAspect="1"/>
          </p:cNvPicPr>
          <p:nvPr/>
        </p:nvPicPr>
        <p:blipFill>
          <a:blip r:embed="rId3"/>
          <a:stretch>
            <a:fillRect/>
          </a:stretch>
        </p:blipFill>
        <p:spPr>
          <a:xfrm>
            <a:off x="8366759" y="6230772"/>
            <a:ext cx="640081" cy="491338"/>
          </a:xfrm>
          <a:prstGeom prst="rect">
            <a:avLst/>
          </a:prstGeom>
          <a:ln w="12700"/>
        </p:spPr>
      </p:pic>
      <p:sp>
        <p:nvSpPr>
          <p:cNvPr id="110" name="Texte"/>
          <p:cNvSpPr txBox="1"/>
          <p:nvPr/>
        </p:nvSpPr>
        <p:spPr>
          <a:xfrm>
            <a:off x="609600" y="6339840"/>
            <a:ext cx="1000253" cy="3683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buClr>
                <a:srgbClr val="585866"/>
              </a:buClr>
              <a:defRPr sz="1400">
                <a:solidFill>
                  <a:srgbClr val="585866"/>
                </a:solidFill>
                <a:uFill>
                  <a:solidFill>
                    <a:srgbClr val="585866"/>
                  </a:solidFill>
                </a:uFill>
              </a:defRPr>
            </a:lvl1pPr>
          </a:lstStyle>
          <a:p>
            <a:r>
              <a:rPr dirty="0"/>
              <a:t> </a:t>
            </a:r>
          </a:p>
        </p:txBody>
      </p:sp>
      <p:sp>
        <p:nvSpPr>
          <p:cNvPr id="111"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dirty="0"/>
          </a:p>
        </p:txBody>
      </p:sp>
      <p:sp>
        <p:nvSpPr>
          <p:cNvPr id="112"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dirty="0"/>
          </a:p>
        </p:txBody>
      </p:sp>
      <p:sp>
        <p:nvSpPr>
          <p:cNvPr id="113" name="Stress : Définition"/>
          <p:cNvSpPr txBox="1"/>
          <p:nvPr/>
        </p:nvSpPr>
        <p:spPr>
          <a:xfrm>
            <a:off x="476250" y="115886"/>
            <a:ext cx="8530590" cy="6309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a:spAutoFit/>
          </a:bodyPr>
          <a:lstStyle>
            <a:lvl1pPr>
              <a:buClr>
                <a:srgbClr val="585866"/>
              </a:buClr>
              <a:defRPr sz="3600">
                <a:solidFill>
                  <a:srgbClr val="585866"/>
                </a:solidFill>
                <a:uFill>
                  <a:solidFill>
                    <a:srgbClr val="585866"/>
                  </a:solidFill>
                </a:uFill>
              </a:defRPr>
            </a:lvl1pPr>
          </a:lstStyle>
          <a:p>
            <a:pPr>
              <a:defRPr sz="1800">
                <a:solidFill>
                  <a:srgbClr val="000000"/>
                </a:solidFill>
                <a:uFill>
                  <a:solidFill>
                    <a:srgbClr val="000000"/>
                  </a:solidFill>
                </a:uFill>
              </a:defRPr>
            </a:pPr>
            <a:r>
              <a:rPr sz="3600" dirty="0">
                <a:solidFill>
                  <a:srgbClr val="585866"/>
                </a:solidFill>
                <a:uFill>
                  <a:solidFill>
                    <a:srgbClr val="585866"/>
                  </a:solidFill>
                </a:uFill>
              </a:rPr>
              <a:t>Stress : </a:t>
            </a:r>
            <a:r>
              <a:rPr lang="fr-FR" sz="3600" dirty="0">
                <a:solidFill>
                  <a:srgbClr val="585866"/>
                </a:solidFill>
                <a:uFill>
                  <a:solidFill>
                    <a:srgbClr val="585866"/>
                  </a:solidFill>
                </a:uFill>
              </a:rPr>
              <a:t>Définition</a:t>
            </a:r>
            <a:endParaRPr dirty="0">
              <a:solidFill>
                <a:srgbClr val="585866"/>
              </a:solidFill>
              <a:uFill>
                <a:solidFill>
                  <a:srgbClr val="585866"/>
                </a:solidFill>
              </a:uFill>
            </a:endParaRPr>
          </a:p>
        </p:txBody>
      </p:sp>
      <p:sp>
        <p:nvSpPr>
          <p:cNvPr id="114" name="Numéro de diapositive"/>
          <p:cNvSpPr txBox="1">
            <a:spLocks noGrp="1"/>
          </p:cNvSpPr>
          <p:nvPr>
            <p:ph type="sldNum" sz="quarter" idx="2"/>
          </p:nvPr>
        </p:nvSpPr>
        <p:spPr>
          <a:xfrm>
            <a:off x="1318567" y="6455411"/>
            <a:ext cx="281633" cy="2667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14</a:t>
            </a:fld>
            <a:endParaRPr dirty="0"/>
          </a:p>
        </p:txBody>
      </p:sp>
      <p:sp>
        <p:nvSpPr>
          <p:cNvPr id="3" name="Rectangle 2">
            <a:extLst>
              <a:ext uri="{FF2B5EF4-FFF2-40B4-BE49-F238E27FC236}">
                <a16:creationId xmlns:a16="http://schemas.microsoft.com/office/drawing/2014/main" id="{F97637D8-CD3E-264D-8C7E-151DB6609D30}"/>
              </a:ext>
            </a:extLst>
          </p:cNvPr>
          <p:cNvSpPr>
            <a:spLocks noChangeArrowheads="1"/>
          </p:cNvSpPr>
          <p:nvPr/>
        </p:nvSpPr>
        <p:spPr bwMode="auto">
          <a:xfrm>
            <a:off x="467068" y="1383985"/>
            <a:ext cx="8676932" cy="4924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fr-FR" altLang="fr-FR" sz="2400" b="1" dirty="0">
                <a:solidFill>
                  <a:schemeClr val="accent4">
                    <a:lumMod val="75000"/>
                  </a:schemeClr>
                </a:solidFill>
              </a:rPr>
              <a:t>L’intelligence émotionnelle ?</a:t>
            </a:r>
            <a:br>
              <a:rPr lang="fr-FR" altLang="fr-FR" dirty="0">
                <a:solidFill>
                  <a:schemeClr val="tx1"/>
                </a:solidFill>
              </a:rPr>
            </a:br>
            <a:endParaRPr lang="fr-FR" altLang="fr-FR" dirty="0">
              <a:solidFill>
                <a:schemeClr val="tx1"/>
              </a:solidFill>
            </a:endParaRPr>
          </a:p>
          <a:p>
            <a:r>
              <a:rPr lang="fr-FR" dirty="0"/>
              <a:t>Savoir exprimer ses émotions c’est être capable de :</a:t>
            </a:r>
          </a:p>
          <a:p>
            <a:endParaRPr lang="fr-FR" dirty="0"/>
          </a:p>
          <a:p>
            <a:r>
              <a:rPr lang="fr-FR" sz="2000" dirty="0"/>
              <a:t>👉🏼</a:t>
            </a:r>
            <a:r>
              <a:rPr lang="fr-FR" dirty="0"/>
              <a:t> </a:t>
            </a:r>
            <a:r>
              <a:rPr lang="fr-FR" b="1" dirty="0"/>
              <a:t>les percevoir, </a:t>
            </a:r>
            <a:r>
              <a:rPr lang="fr-FR" dirty="0"/>
              <a:t>👉🏼</a:t>
            </a:r>
            <a:r>
              <a:rPr lang="fr-FR" b="1" dirty="0"/>
              <a:t> en prendre conscience, </a:t>
            </a:r>
            <a:r>
              <a:rPr lang="fr-FR" dirty="0"/>
              <a:t>👉🏼</a:t>
            </a:r>
            <a:r>
              <a:rPr lang="fr-FR" b="1" dirty="0"/>
              <a:t> les comprendre </a:t>
            </a:r>
            <a:r>
              <a:rPr lang="fr-FR" i="1" dirty="0"/>
              <a:t>(Quelle origine?)  </a:t>
            </a:r>
          </a:p>
          <a:p>
            <a:r>
              <a:rPr lang="fr-FR" dirty="0"/>
              <a:t>👉🏼 </a:t>
            </a:r>
            <a:r>
              <a:rPr lang="fr-FR" b="1" dirty="0"/>
              <a:t>à les formuler, </a:t>
            </a:r>
            <a:r>
              <a:rPr lang="fr-FR" dirty="0"/>
              <a:t>👉🏼 </a:t>
            </a:r>
            <a:r>
              <a:rPr lang="fr-FR" b="1" dirty="0"/>
              <a:t>les respecter,  </a:t>
            </a:r>
            <a:r>
              <a:rPr lang="fr-FR" dirty="0"/>
              <a:t>👉🏼 </a:t>
            </a:r>
            <a:r>
              <a:rPr lang="fr-FR" b="1" dirty="0"/>
              <a:t>les explorer et les utiliser de manière appropriée dans notre relation aux autres</a:t>
            </a:r>
            <a:r>
              <a:rPr lang="fr-FR" dirty="0"/>
              <a:t> pour qu’elles soient </a:t>
            </a:r>
            <a:r>
              <a:rPr lang="fr-FR" b="1" dirty="0"/>
              <a:t>entendues</a:t>
            </a:r>
            <a:r>
              <a:rPr lang="fr-FR" dirty="0"/>
              <a:t>. </a:t>
            </a:r>
          </a:p>
          <a:p>
            <a:endParaRPr lang="fr-FR" dirty="0"/>
          </a:p>
          <a:p>
            <a:r>
              <a:rPr lang="fr-FR" dirty="0"/>
              <a:t>Cette attitude, qui permet de développer </a:t>
            </a:r>
            <a:r>
              <a:rPr lang="fr-FR" b="1" dirty="0"/>
              <a:t>la conscience de ce qui se passe à l’intérieur de soi</a:t>
            </a:r>
            <a:r>
              <a:rPr lang="fr-FR" dirty="0"/>
              <a:t> mais également </a:t>
            </a:r>
            <a:r>
              <a:rPr lang="fr-FR" b="1" dirty="0"/>
              <a:t>des autres</a:t>
            </a:r>
            <a:r>
              <a:rPr lang="fr-FR" dirty="0"/>
              <a:t>, est donc à encourager dès le plus jeune âge pour savoir </a:t>
            </a:r>
            <a:r>
              <a:rPr lang="fr-FR" b="1" dirty="0"/>
              <a:t>adapter son comportement en conséquence</a:t>
            </a:r>
            <a:r>
              <a:rPr lang="fr-FR" dirty="0"/>
              <a:t>.</a:t>
            </a:r>
          </a:p>
          <a:p>
            <a:endParaRPr lang="fr-FR" dirty="0"/>
          </a:p>
          <a:p>
            <a:r>
              <a:rPr lang="fr-FR" dirty="0"/>
              <a:t>Il permet de mieux comprendre l’autre, de progressivement se mettre à sa place (au moins partiellement), de saisir son point de vue et ce qu’il ressent :</a:t>
            </a:r>
          </a:p>
          <a:p>
            <a:endParaRPr lang="fr-FR" dirty="0"/>
          </a:p>
          <a:p>
            <a:r>
              <a:rPr lang="fr-FR" dirty="0"/>
              <a:t>👉🏼 c’est </a:t>
            </a:r>
            <a:r>
              <a:rPr lang="fr-FR" b="1" dirty="0"/>
              <a:t>l’empathie</a:t>
            </a:r>
            <a:r>
              <a:rPr lang="fr-FR" dirty="0"/>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b="0" i="0" u="none" strike="noStrike" cap="none" normalizeH="0" baseline="0" dirty="0">
              <a:ln>
                <a:noFill/>
              </a:ln>
              <a:solidFill>
                <a:schemeClr val="tx1"/>
              </a:solidFill>
              <a:effectLst/>
              <a:latin typeface="Arial" panose="020B0604020202020204" pitchFamily="34" charset="0"/>
            </a:endParaRPr>
          </a:p>
        </p:txBody>
      </p:sp>
      <p:sp>
        <p:nvSpPr>
          <p:cNvPr id="12" name="Bouton d'action : Personnalisé 11">
            <a:hlinkClick r:id="rId4" action="ppaction://hlinksldjump" highlightClick="1"/>
            <a:hlinkHover r:id="rId4" action="ppaction://hlinksldjump">
              <a:snd r:embed="rId5" name="suction.wav"/>
            </a:hlinkHover>
            <a:extLst>
              <a:ext uri="{FF2B5EF4-FFF2-40B4-BE49-F238E27FC236}">
                <a16:creationId xmlns:a16="http://schemas.microsoft.com/office/drawing/2014/main" id="{5E61FB2A-790F-0A46-B2D2-5774E81CA2DD}"/>
              </a:ext>
            </a:extLst>
          </p:cNvPr>
          <p:cNvSpPr>
            <a:spLocks noChangeArrowheads="1"/>
          </p:cNvSpPr>
          <p:nvPr/>
        </p:nvSpPr>
        <p:spPr bwMode="auto">
          <a:xfrm>
            <a:off x="6533808" y="1207925"/>
            <a:ext cx="2384425" cy="561975"/>
          </a:xfrm>
          <a:prstGeom prst="actionButtonBlank">
            <a:avLst/>
          </a:prstGeom>
          <a:gradFill rotWithShape="1">
            <a:gsLst>
              <a:gs pos="0">
                <a:srgbClr val="EFEFEF"/>
              </a:gs>
              <a:gs pos="100000">
                <a:srgbClr val="DDDDDD"/>
              </a:gs>
            </a:gsLst>
            <a:lin ang="5400000"/>
          </a:gradFill>
          <a:ln w="9525">
            <a:solidFill>
              <a:srgbClr val="D8D8D8"/>
            </a:solidFill>
            <a:miter lim="800000"/>
            <a:headEnd/>
            <a:tailEnd/>
          </a:ln>
          <a:effectLst>
            <a:outerShdw blurRad="40000" dist="23000" dir="5400000" rotWithShape="0">
              <a:srgbClr val="808080">
                <a:alpha val="34998"/>
              </a:srgbClr>
            </a:outerShdw>
          </a:effectLst>
        </p:spPr>
        <p:txBody>
          <a:bodyPr anchor="ctr"/>
          <a:lstStyle/>
          <a:p>
            <a:pPr algn="ctr">
              <a:defRPr/>
            </a:pPr>
            <a:r>
              <a:rPr lang="fr-FR" sz="1200" b="1" i="1" dirty="0">
                <a:latin typeface="+mn-lt"/>
                <a:ea typeface="+mn-ea"/>
              </a:rPr>
              <a:t>Cf : les 8 types d’intelligence selon H. Gardner</a:t>
            </a:r>
          </a:p>
        </p:txBody>
      </p:sp>
    </p:spTree>
    <p:extLst>
      <p:ext uri="{BB962C8B-B14F-4D97-AF65-F5344CB8AC3E}">
        <p14:creationId xmlns:p14="http://schemas.microsoft.com/office/powerpoint/2010/main" val="38785508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07"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08"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109" name="image2.jpg" descr="image2.jpg"/>
          <p:cNvPicPr>
            <a:picLocks noChangeAspect="1"/>
          </p:cNvPicPr>
          <p:nvPr/>
        </p:nvPicPr>
        <p:blipFill>
          <a:blip r:embed="rId3"/>
          <a:stretch>
            <a:fillRect/>
          </a:stretch>
        </p:blipFill>
        <p:spPr>
          <a:xfrm>
            <a:off x="8366759" y="6230772"/>
            <a:ext cx="640081" cy="491338"/>
          </a:xfrm>
          <a:prstGeom prst="rect">
            <a:avLst/>
          </a:prstGeom>
          <a:ln w="12700"/>
        </p:spPr>
      </p:pic>
      <p:sp>
        <p:nvSpPr>
          <p:cNvPr id="110" name="Texte"/>
          <p:cNvSpPr txBox="1"/>
          <p:nvPr/>
        </p:nvSpPr>
        <p:spPr>
          <a:xfrm>
            <a:off x="609600" y="6339840"/>
            <a:ext cx="1000253" cy="368301"/>
          </a:xfrm>
          <a:prstGeom prst="rect">
            <a:avLst/>
          </a:prstGeom>
          <a:ln w="12700"/>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spAutoFit/>
          </a:bodyPr>
          <a:lstStyle>
            <a:lvl1pPr>
              <a:buClr>
                <a:srgbClr val="585866"/>
              </a:buClr>
              <a:defRPr sz="1400">
                <a:solidFill>
                  <a:srgbClr val="585866"/>
                </a:solidFill>
                <a:uFill>
                  <a:solidFill>
                    <a:srgbClr val="585866"/>
                  </a:solidFill>
                </a:uFill>
              </a:defRPr>
            </a:lvl1pPr>
          </a:lstStyle>
          <a:p>
            <a:r>
              <a:t> </a:t>
            </a:r>
          </a:p>
        </p:txBody>
      </p:sp>
      <p:sp>
        <p:nvSpPr>
          <p:cNvPr id="111"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12"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14" name="Numéro de diapositive"/>
          <p:cNvSpPr txBox="1">
            <a:spLocks noGrp="1"/>
          </p:cNvSpPr>
          <p:nvPr>
            <p:ph type="sldNum" sz="quarter" idx="2"/>
          </p:nvPr>
        </p:nvSpPr>
        <p:spPr>
          <a:xfrm>
            <a:off x="1318567" y="6455411"/>
            <a:ext cx="281633" cy="2667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15</a:t>
            </a:fld>
            <a:endParaRPr/>
          </a:p>
        </p:txBody>
      </p:sp>
      <p:sp>
        <p:nvSpPr>
          <p:cNvPr id="3" name="Rectangle 2">
            <a:extLst>
              <a:ext uri="{FF2B5EF4-FFF2-40B4-BE49-F238E27FC236}">
                <a16:creationId xmlns:a16="http://schemas.microsoft.com/office/drawing/2014/main" id="{F97637D8-CD3E-264D-8C7E-151DB6609D30}"/>
              </a:ext>
            </a:extLst>
          </p:cNvPr>
          <p:cNvSpPr>
            <a:spLocks noChangeArrowheads="1"/>
          </p:cNvSpPr>
          <p:nvPr/>
        </p:nvSpPr>
        <p:spPr bwMode="auto">
          <a:xfrm>
            <a:off x="514525" y="299164"/>
            <a:ext cx="867693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fr-FR" altLang="fr-FR" sz="2400" b="1">
                <a:solidFill>
                  <a:schemeClr val="accent4">
                    <a:lumMod val="75000"/>
                  </a:schemeClr>
                </a:solidFill>
              </a:rPr>
              <a:t>L’intelligence émotionnelle ?</a:t>
            </a:r>
            <a:endParaRPr kumimoji="0" lang="fr-FR" altLang="fr-FR" b="0" i="0" u="none" strike="noStrike" cap="none" normalizeH="0" baseline="0">
              <a:ln>
                <a:noFill/>
              </a:ln>
              <a:solidFill>
                <a:schemeClr val="tx1"/>
              </a:solidFill>
              <a:effectLst/>
              <a:latin typeface="Arial" panose="020B0604020202020204" pitchFamily="34" charset="0"/>
            </a:endParaRPr>
          </a:p>
        </p:txBody>
      </p:sp>
      <p:pic>
        <p:nvPicPr>
          <p:cNvPr id="4" name="Image 3">
            <a:extLst>
              <a:ext uri="{FF2B5EF4-FFF2-40B4-BE49-F238E27FC236}">
                <a16:creationId xmlns:a16="http://schemas.microsoft.com/office/drawing/2014/main" id="{39E6E519-8290-03B0-6B01-DBB472D60C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9853" y="1210487"/>
            <a:ext cx="5359400" cy="5118100"/>
          </a:xfrm>
          <a:prstGeom prst="rect">
            <a:avLst/>
          </a:prstGeom>
        </p:spPr>
      </p:pic>
      <p:sp>
        <p:nvSpPr>
          <p:cNvPr id="5" name="Ellipse 4" descr="Sglksgsg">
            <a:extLst>
              <a:ext uri="{FF2B5EF4-FFF2-40B4-BE49-F238E27FC236}">
                <a16:creationId xmlns:a16="http://schemas.microsoft.com/office/drawing/2014/main" id="{F73BB50A-E992-E01A-CE7B-EB5023AD15DC}"/>
              </a:ext>
            </a:extLst>
          </p:cNvPr>
          <p:cNvSpPr/>
          <p:nvPr/>
        </p:nvSpPr>
        <p:spPr>
          <a:xfrm>
            <a:off x="5525661" y="2601854"/>
            <a:ext cx="1368000" cy="1368000"/>
          </a:xfrm>
          <a:prstGeom prst="ellipse">
            <a:avLst/>
          </a:prstGeom>
          <a:blipFill rotWithShape="1">
            <a:blip r:embed="rId5"/>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
                <a:srgbClr val="000000"/>
              </a:buClr>
              <a:buSzTx/>
              <a:buFont typeface="Gill Sans MT"/>
              <a:buNone/>
              <a:tabLst/>
            </a:pPr>
            <a:endParaRPr kumimoji="0" lang="fr-FR" sz="14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Gill Sans MT"/>
              <a:ea typeface="Gill Sans MT"/>
              <a:cs typeface="Gill Sans MT"/>
              <a:sym typeface="Gill Sans MT"/>
            </a:endParaRPr>
          </a:p>
          <a:p>
            <a:pPr marL="0" marR="0" indent="0" algn="ctr" defTabSz="584200" rtl="0" fontAlgn="auto" latinLnBrk="0" hangingPunct="0">
              <a:lnSpc>
                <a:spcPct val="100000"/>
              </a:lnSpc>
              <a:spcBef>
                <a:spcPts val="0"/>
              </a:spcBef>
              <a:spcAft>
                <a:spcPts val="0"/>
              </a:spcAft>
              <a:buClr>
                <a:srgbClr val="000000"/>
              </a:buClr>
              <a:buSzTx/>
              <a:buFont typeface="Gill Sans MT"/>
              <a:buNone/>
              <a:tabLst/>
            </a:pPr>
            <a:endParaRPr lang="fr-FR" sz="1400">
              <a:solidFill>
                <a:srgbClr val="FFFFFF"/>
              </a:solidFill>
              <a:effectLst>
                <a:outerShdw blurRad="38100" dist="12700" dir="5400000" rotWithShape="0">
                  <a:srgbClr val="000000">
                    <a:alpha val="50000"/>
                  </a:srgbClr>
                </a:outerShdw>
              </a:effectLst>
              <a:uFillTx/>
            </a:endParaRPr>
          </a:p>
          <a:p>
            <a:pPr marL="0" marR="0" indent="0" algn="ctr" defTabSz="584200" rtl="0" fontAlgn="auto" latinLnBrk="0" hangingPunct="0">
              <a:lnSpc>
                <a:spcPct val="100000"/>
              </a:lnSpc>
              <a:spcBef>
                <a:spcPts val="0"/>
              </a:spcBef>
              <a:spcAft>
                <a:spcPts val="0"/>
              </a:spcAft>
              <a:buClr>
                <a:srgbClr val="000000"/>
              </a:buClr>
              <a:buSzTx/>
              <a:buFont typeface="Gill Sans MT"/>
              <a:buNone/>
              <a:tabLst/>
            </a:pPr>
            <a:r>
              <a:rPr kumimoji="0" lang="fr-FR" sz="14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Gill Sans MT"/>
                <a:ea typeface="Gill Sans MT"/>
                <a:cs typeface="Gill Sans MT"/>
                <a:sym typeface="Gill Sans MT"/>
              </a:rPr>
              <a:t>Maitrise de soi</a:t>
            </a:r>
          </a:p>
          <a:p>
            <a:pPr marL="0" marR="0" indent="0" algn="ctr" defTabSz="584200" rtl="0" fontAlgn="auto" latinLnBrk="0" hangingPunct="0">
              <a:lnSpc>
                <a:spcPct val="100000"/>
              </a:lnSpc>
              <a:spcBef>
                <a:spcPts val="0"/>
              </a:spcBef>
              <a:spcAft>
                <a:spcPts val="0"/>
              </a:spcAft>
              <a:buClr>
                <a:srgbClr val="000000"/>
              </a:buClr>
              <a:buSzTx/>
              <a:buFont typeface="Gill Sans MT"/>
              <a:buNone/>
              <a:tabLst/>
            </a:pPr>
            <a:endParaRPr kumimoji="0" lang="fr-FR" sz="2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Gill Sans MT"/>
              <a:ea typeface="Gill Sans MT"/>
              <a:cs typeface="Gill Sans MT"/>
              <a:sym typeface="Gill Sans MT"/>
            </a:endParaRPr>
          </a:p>
        </p:txBody>
      </p:sp>
      <p:sp>
        <p:nvSpPr>
          <p:cNvPr id="7" name="Ellipse 6">
            <a:extLst>
              <a:ext uri="{FF2B5EF4-FFF2-40B4-BE49-F238E27FC236}">
                <a16:creationId xmlns:a16="http://schemas.microsoft.com/office/drawing/2014/main" id="{1EBB70F2-839F-20BE-DA2E-A0DB93E25A6C}"/>
              </a:ext>
            </a:extLst>
          </p:cNvPr>
          <p:cNvSpPr>
            <a:spLocks/>
          </p:cNvSpPr>
          <p:nvPr/>
        </p:nvSpPr>
        <p:spPr>
          <a:xfrm>
            <a:off x="4780641" y="4862772"/>
            <a:ext cx="1368000" cy="1368000"/>
          </a:xfrm>
          <a:prstGeom prst="ellipse">
            <a:avLst/>
          </a:prstGeom>
          <a:solidFill>
            <a:srgbClr val="92D050"/>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
                <a:srgbClr val="000000"/>
              </a:buClr>
              <a:buSzTx/>
              <a:buFont typeface="Gill Sans MT"/>
              <a:buNone/>
              <a:tabLst/>
            </a:pPr>
            <a:r>
              <a:rPr kumimoji="0" lang="fr-FR" sz="14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Gill Sans MT"/>
                <a:ea typeface="Gill Sans MT"/>
                <a:cs typeface="Gill Sans MT"/>
                <a:sym typeface="Gill Sans MT"/>
              </a:rPr>
              <a:t>Motivation</a:t>
            </a:r>
          </a:p>
        </p:txBody>
      </p:sp>
      <p:sp>
        <p:nvSpPr>
          <p:cNvPr id="8" name="Ellipse 7">
            <a:extLst>
              <a:ext uri="{FF2B5EF4-FFF2-40B4-BE49-F238E27FC236}">
                <a16:creationId xmlns:a16="http://schemas.microsoft.com/office/drawing/2014/main" id="{9AE3265C-95CA-E8FB-EC85-3B85154FC8A4}"/>
              </a:ext>
            </a:extLst>
          </p:cNvPr>
          <p:cNvSpPr>
            <a:spLocks/>
          </p:cNvSpPr>
          <p:nvPr/>
        </p:nvSpPr>
        <p:spPr>
          <a:xfrm>
            <a:off x="2430209" y="4900284"/>
            <a:ext cx="1368000" cy="1368000"/>
          </a:xfrm>
          <a:prstGeom prst="ellipse">
            <a:avLst/>
          </a:prstGeom>
          <a:solidFill>
            <a:schemeClr val="accent3">
              <a:lumMod val="75000"/>
            </a:schemeClr>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
                <a:srgbClr val="000000"/>
              </a:buClr>
              <a:buSzTx/>
              <a:buFont typeface="Gill Sans MT"/>
              <a:buNone/>
              <a:tabLst/>
            </a:pPr>
            <a:r>
              <a:rPr kumimoji="0" lang="fr-FR" sz="14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Gill Sans MT"/>
                <a:ea typeface="Gill Sans MT"/>
                <a:cs typeface="Gill Sans MT"/>
                <a:sym typeface="Gill Sans MT"/>
              </a:rPr>
              <a:t>Empathie</a:t>
            </a:r>
          </a:p>
        </p:txBody>
      </p:sp>
    </p:spTree>
    <p:extLst>
      <p:ext uri="{BB962C8B-B14F-4D97-AF65-F5344CB8AC3E}">
        <p14:creationId xmlns:p14="http://schemas.microsoft.com/office/powerpoint/2010/main" val="403482565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07"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08"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109" name="image2.jpg" descr="image2.jpg"/>
          <p:cNvPicPr>
            <a:picLocks noChangeAspect="1"/>
          </p:cNvPicPr>
          <p:nvPr/>
        </p:nvPicPr>
        <p:blipFill>
          <a:blip r:embed="rId2"/>
          <a:stretch>
            <a:fillRect/>
          </a:stretch>
        </p:blipFill>
        <p:spPr>
          <a:xfrm>
            <a:off x="8366759" y="6230772"/>
            <a:ext cx="640081" cy="491338"/>
          </a:xfrm>
          <a:prstGeom prst="rect">
            <a:avLst/>
          </a:prstGeom>
          <a:ln w="12700"/>
        </p:spPr>
      </p:pic>
      <p:sp>
        <p:nvSpPr>
          <p:cNvPr id="110" name="Texte"/>
          <p:cNvSpPr txBox="1"/>
          <p:nvPr/>
        </p:nvSpPr>
        <p:spPr>
          <a:xfrm>
            <a:off x="609600" y="6339840"/>
            <a:ext cx="1000253" cy="3683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buClr>
                <a:srgbClr val="585866"/>
              </a:buClr>
              <a:defRPr sz="1400">
                <a:solidFill>
                  <a:srgbClr val="585866"/>
                </a:solidFill>
                <a:uFill>
                  <a:solidFill>
                    <a:srgbClr val="585866"/>
                  </a:solidFill>
                </a:uFill>
              </a:defRPr>
            </a:lvl1pPr>
          </a:lstStyle>
          <a:p>
            <a:r>
              <a:t> </a:t>
            </a:r>
          </a:p>
        </p:txBody>
      </p:sp>
      <p:sp>
        <p:nvSpPr>
          <p:cNvPr id="111"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12"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13" name="Stress : Définition"/>
          <p:cNvSpPr txBox="1"/>
          <p:nvPr/>
        </p:nvSpPr>
        <p:spPr>
          <a:xfrm>
            <a:off x="476250" y="115886"/>
            <a:ext cx="8530590" cy="6309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a:spAutoFit/>
          </a:bodyPr>
          <a:lstStyle>
            <a:lvl1pPr>
              <a:buClr>
                <a:srgbClr val="585866"/>
              </a:buClr>
              <a:defRPr sz="3600">
                <a:solidFill>
                  <a:srgbClr val="585866"/>
                </a:solidFill>
                <a:uFill>
                  <a:solidFill>
                    <a:srgbClr val="585866"/>
                  </a:solidFill>
                </a:uFill>
              </a:defRPr>
            </a:lvl1pPr>
          </a:lstStyle>
          <a:p>
            <a:pPr>
              <a:defRPr sz="1800">
                <a:solidFill>
                  <a:srgbClr val="000000"/>
                </a:solidFill>
                <a:uFill>
                  <a:solidFill>
                    <a:srgbClr val="000000"/>
                  </a:solidFill>
                </a:uFill>
              </a:defRPr>
            </a:pPr>
            <a:r>
              <a:rPr sz="3600">
                <a:solidFill>
                  <a:srgbClr val="585866"/>
                </a:solidFill>
                <a:uFill>
                  <a:solidFill>
                    <a:srgbClr val="585866"/>
                  </a:solidFill>
                </a:uFill>
              </a:rPr>
              <a:t>Stress : </a:t>
            </a:r>
            <a:r>
              <a:rPr lang="fr-FR" sz="3600">
                <a:solidFill>
                  <a:srgbClr val="585866"/>
                </a:solidFill>
                <a:uFill>
                  <a:solidFill>
                    <a:srgbClr val="585866"/>
                  </a:solidFill>
                </a:uFill>
              </a:rPr>
              <a:t>Définition</a:t>
            </a:r>
            <a:endParaRPr>
              <a:solidFill>
                <a:srgbClr val="585866"/>
              </a:solidFill>
              <a:uFill>
                <a:solidFill>
                  <a:srgbClr val="585866"/>
                </a:solidFill>
              </a:uFill>
            </a:endParaRPr>
          </a:p>
        </p:txBody>
      </p:sp>
      <p:sp>
        <p:nvSpPr>
          <p:cNvPr id="114" name="Numéro de diapositive"/>
          <p:cNvSpPr txBox="1">
            <a:spLocks noGrp="1"/>
          </p:cNvSpPr>
          <p:nvPr>
            <p:ph type="sldNum" sz="quarter" idx="2"/>
          </p:nvPr>
        </p:nvSpPr>
        <p:spPr>
          <a:xfrm>
            <a:off x="1318567" y="6455411"/>
            <a:ext cx="281633" cy="2667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16</a:t>
            </a:fld>
            <a:endParaRPr/>
          </a:p>
        </p:txBody>
      </p:sp>
      <p:sp>
        <p:nvSpPr>
          <p:cNvPr id="3" name="Rectangle 2">
            <a:extLst>
              <a:ext uri="{FF2B5EF4-FFF2-40B4-BE49-F238E27FC236}">
                <a16:creationId xmlns:a16="http://schemas.microsoft.com/office/drawing/2014/main" id="{F97637D8-CD3E-264D-8C7E-151DB6609D30}"/>
              </a:ext>
            </a:extLst>
          </p:cNvPr>
          <p:cNvSpPr>
            <a:spLocks noChangeArrowheads="1"/>
          </p:cNvSpPr>
          <p:nvPr/>
        </p:nvSpPr>
        <p:spPr bwMode="auto">
          <a:xfrm>
            <a:off x="514525" y="665854"/>
            <a:ext cx="853977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fr-FR" altLang="fr-FR" sz="2400" b="1">
                <a:solidFill>
                  <a:schemeClr val="accent4">
                    <a:lumMod val="75000"/>
                  </a:schemeClr>
                </a:solidFill>
              </a:rPr>
              <a:t>Séquence vidéo</a:t>
            </a:r>
            <a:endParaRPr lang="fr-FR" altLang="fr-FR">
              <a:solidFill>
                <a:schemeClr val="tx1"/>
              </a:solidFill>
            </a:endParaRPr>
          </a:p>
        </p:txBody>
      </p:sp>
      <p:sp>
        <p:nvSpPr>
          <p:cNvPr id="2" name="Plaque 1">
            <a:hlinkClick r:id="rId3" action="ppaction://program"/>
            <a:extLst>
              <a:ext uri="{FF2B5EF4-FFF2-40B4-BE49-F238E27FC236}">
                <a16:creationId xmlns:a16="http://schemas.microsoft.com/office/drawing/2014/main" id="{1FAB8E9B-E415-504E-B0E3-8775CE19D66C}"/>
              </a:ext>
            </a:extLst>
          </p:cNvPr>
          <p:cNvSpPr/>
          <p:nvPr/>
        </p:nvSpPr>
        <p:spPr>
          <a:xfrm>
            <a:off x="609600" y="1240223"/>
            <a:ext cx="8229600" cy="4840647"/>
          </a:xfrm>
          <a:prstGeom prst="bevel">
            <a:avLst/>
          </a:prstGeom>
          <a:no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
                <a:srgbClr val="000000"/>
              </a:buClr>
              <a:buSzTx/>
              <a:buFont typeface="Gill Sans MT"/>
              <a:buNone/>
              <a:tabLst/>
            </a:pPr>
            <a:endParaRPr kumimoji="0" lang="fr-FR"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Gill Sans MT"/>
              <a:ea typeface="Gill Sans MT"/>
              <a:cs typeface="Gill Sans MT"/>
              <a:sym typeface="Gill Sans MT"/>
            </a:endParaRPr>
          </a:p>
        </p:txBody>
      </p:sp>
    </p:spTree>
    <p:extLst>
      <p:ext uri="{BB962C8B-B14F-4D97-AF65-F5344CB8AC3E}">
        <p14:creationId xmlns:p14="http://schemas.microsoft.com/office/powerpoint/2010/main" val="45811532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re 1">
            <a:extLst>
              <a:ext uri="{FF2B5EF4-FFF2-40B4-BE49-F238E27FC236}">
                <a16:creationId xmlns:a16="http://schemas.microsoft.com/office/drawing/2014/main" id="{D576FC57-3F0D-25D0-C308-C7E8DF75EF1D}"/>
              </a:ext>
            </a:extLst>
          </p:cNvPr>
          <p:cNvSpPr>
            <a:spLocks noGrp="1"/>
          </p:cNvSpPr>
          <p:nvPr>
            <p:ph type="title"/>
          </p:nvPr>
        </p:nvSpPr>
        <p:spPr/>
        <p:txBody>
          <a:bodyPr/>
          <a:lstStyle/>
          <a:p>
            <a:pPr eaLnBrk="1" hangingPunct="1"/>
            <a:r>
              <a:rPr lang="fr-FR" altLang="fr-FR" sz="3500">
                <a:latin typeface="Eurostile" panose="020B0504020202050204" pitchFamily="34" charset="77"/>
                <a:ea typeface="ＭＳ Ｐゴシック" panose="020B0600070205080204" pitchFamily="34" charset="-128"/>
                <a:cs typeface="Eurostile" panose="020B0504020202050204" pitchFamily="34" charset="77"/>
              </a:rPr>
              <a:t>Quelles sont les principales de sources de stress? </a:t>
            </a:r>
          </a:p>
        </p:txBody>
      </p:sp>
      <p:graphicFrame>
        <p:nvGraphicFramePr>
          <p:cNvPr id="7" name="Espace réservé du contenu 6">
            <a:extLst>
              <a:ext uri="{FF2B5EF4-FFF2-40B4-BE49-F238E27FC236}">
                <a16:creationId xmlns:a16="http://schemas.microsoft.com/office/drawing/2014/main" id="{87B9117C-AA49-2DF7-CA44-35161C766ADA}"/>
              </a:ext>
            </a:extLst>
          </p:cNvPr>
          <p:cNvGraphicFramePr>
            <a:graphicFrameLocks noGrp="1"/>
          </p:cNvGraphicFramePr>
          <p:nvPr>
            <p:ph sz="quarter" idx="1"/>
            <p:extLst>
              <p:ext uri="{D42A27DB-BD31-4B8C-83A1-F6EECF244321}">
                <p14:modId xmlns:p14="http://schemas.microsoft.com/office/powerpoint/2010/main" val="1325791233"/>
              </p:ext>
            </p:extLst>
          </p:nvPr>
        </p:nvGraphicFramePr>
        <p:xfrm>
          <a:off x="457200" y="1219200"/>
          <a:ext cx="8229600" cy="49377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re 1">
            <a:extLst>
              <a:ext uri="{FF2B5EF4-FFF2-40B4-BE49-F238E27FC236}">
                <a16:creationId xmlns:a16="http://schemas.microsoft.com/office/drawing/2014/main" id="{F1B4F5D4-7A4D-EFC0-99C1-79F216535FE0}"/>
              </a:ext>
            </a:extLst>
          </p:cNvPr>
          <p:cNvSpPr>
            <a:spLocks noGrp="1"/>
          </p:cNvSpPr>
          <p:nvPr>
            <p:ph type="title"/>
          </p:nvPr>
        </p:nvSpPr>
        <p:spPr>
          <a:xfrm>
            <a:off x="457200" y="0"/>
            <a:ext cx="8686800" cy="990600"/>
          </a:xfrm>
        </p:spPr>
        <p:txBody>
          <a:bodyPr/>
          <a:lstStyle/>
          <a:p>
            <a:pPr eaLnBrk="1" hangingPunct="1"/>
            <a:r>
              <a:rPr lang="fr-FR" altLang="fr-FR" sz="3200">
                <a:latin typeface="Eurostile" panose="020B0504020202050204" pitchFamily="34" charset="77"/>
                <a:ea typeface="ＭＳ Ｐゴシック" panose="020B0600070205080204" pitchFamily="34" charset="-128"/>
                <a:cs typeface="Eurostile" panose="020B0504020202050204" pitchFamily="34" charset="77"/>
              </a:rPr>
              <a:t>Quels sont les indicateurs des facteurs de  RPS </a:t>
            </a:r>
            <a:r>
              <a:rPr lang="fr-FR" altLang="fr-FR" sz="1300">
                <a:latin typeface="Eurostile" panose="020B0504020202050204" pitchFamily="34" charset="77"/>
                <a:ea typeface="ＭＳ Ｐゴシック" panose="020B0600070205080204" pitchFamily="34" charset="-128"/>
                <a:cs typeface="Eurostile" panose="020B0504020202050204" pitchFamily="34" charset="77"/>
              </a:rPr>
              <a:t>(étude DARES)  </a:t>
            </a:r>
          </a:p>
        </p:txBody>
      </p:sp>
      <p:graphicFrame>
        <p:nvGraphicFramePr>
          <p:cNvPr id="4" name="Espace réservé du contenu 3">
            <a:extLst>
              <a:ext uri="{FF2B5EF4-FFF2-40B4-BE49-F238E27FC236}">
                <a16:creationId xmlns:a16="http://schemas.microsoft.com/office/drawing/2014/main" id="{C505C41E-FA93-1404-23B4-20FF04D6817C}"/>
              </a:ext>
            </a:extLst>
          </p:cNvPr>
          <p:cNvGraphicFramePr>
            <a:graphicFrameLocks noGrp="1"/>
          </p:cNvGraphicFramePr>
          <p:nvPr>
            <p:ph sz="quarter" idx="1"/>
          </p:nvPr>
        </p:nvGraphicFramePr>
        <p:xfrm>
          <a:off x="457200" y="1096963"/>
          <a:ext cx="8458200" cy="5973328"/>
        </p:xfrm>
        <a:graphic>
          <a:graphicData uri="http://schemas.openxmlformats.org/drawingml/2006/table">
            <a:tbl>
              <a:tblPr/>
              <a:tblGrid>
                <a:gridCol w="2590800">
                  <a:extLst>
                    <a:ext uri="{9D8B030D-6E8A-4147-A177-3AD203B41FA5}">
                      <a16:colId xmlns:a16="http://schemas.microsoft.com/office/drawing/2014/main" val="20000"/>
                    </a:ext>
                  </a:extLst>
                </a:gridCol>
                <a:gridCol w="5638800">
                  <a:extLst>
                    <a:ext uri="{9D8B030D-6E8A-4147-A177-3AD203B41FA5}">
                      <a16:colId xmlns:a16="http://schemas.microsoft.com/office/drawing/2014/main" val="20001"/>
                    </a:ext>
                  </a:extLst>
                </a:gridCol>
                <a:gridCol w="228600">
                  <a:extLst>
                    <a:ext uri="{9D8B030D-6E8A-4147-A177-3AD203B41FA5}">
                      <a16:colId xmlns:a16="http://schemas.microsoft.com/office/drawing/2014/main" val="20002"/>
                    </a:ext>
                  </a:extLst>
                </a:gridCol>
              </a:tblGrid>
              <a:tr h="517468">
                <a:tc>
                  <a:txBody>
                    <a:bodyPr/>
                    <a:lstStyle>
                      <a:lvl1pPr eaLnBrk="0" hangingPunct="0">
                        <a:spcBef>
                          <a:spcPts val="600"/>
                        </a:spcBef>
                        <a:buClr>
                          <a:schemeClr val="accent1"/>
                        </a:buClr>
                        <a:buSzPct val="76000"/>
                        <a:buFont typeface="Wingdings 3" pitchFamily="2" charset="2"/>
                        <a:defRPr sz="2200">
                          <a:solidFill>
                            <a:schemeClr val="tx1"/>
                          </a:solidFill>
                          <a:latin typeface="Eurostile" panose="020B0504020202050204" pitchFamily="34" charset="77"/>
                          <a:ea typeface="ＭＳ Ｐゴシック" panose="020B0600070205080204" pitchFamily="34" charset="-128"/>
                        </a:defRPr>
                      </a:lvl1pPr>
                      <a:lvl2pPr marL="37931725" indent="-37474525" eaLnBrk="0" hangingPunct="0">
                        <a:spcBef>
                          <a:spcPts val="500"/>
                        </a:spcBef>
                        <a:buClr>
                          <a:schemeClr val="accent2"/>
                        </a:buClr>
                        <a:buSzPct val="76000"/>
                        <a:buFont typeface="Wingdings 3" pitchFamily="2" charset="2"/>
                        <a:defRPr sz="2100">
                          <a:solidFill>
                            <a:schemeClr val="tx2"/>
                          </a:solidFill>
                          <a:latin typeface="Eurostile" panose="020B0504020202050204" pitchFamily="34" charset="77"/>
                          <a:ea typeface="ＭＳ Ｐゴシック" panose="020B0600070205080204" pitchFamily="34" charset="-128"/>
                        </a:defRPr>
                      </a:lvl2pPr>
                      <a:lvl3pPr eaLnBrk="0" hangingPunct="0">
                        <a:spcBef>
                          <a:spcPts val="500"/>
                        </a:spcBef>
                        <a:defRPr>
                          <a:solidFill>
                            <a:schemeClr val="tx1"/>
                          </a:solidFill>
                          <a:latin typeface="Eurostile" panose="020B0504020202050204" pitchFamily="34" charset="77"/>
                          <a:ea typeface="ＭＳ Ｐゴシック" panose="020B0600070205080204" pitchFamily="34" charset="-128"/>
                        </a:defRPr>
                      </a:lvl3pPr>
                      <a:lvl4pPr eaLnBrk="0" hangingPunct="0">
                        <a:spcBef>
                          <a:spcPts val="400"/>
                        </a:spcBef>
                        <a:defRPr sz="1600">
                          <a:solidFill>
                            <a:schemeClr val="tx1"/>
                          </a:solidFill>
                          <a:latin typeface="Eurostile" panose="020B0504020202050204" pitchFamily="34" charset="77"/>
                          <a:ea typeface="ＭＳ Ｐゴシック" panose="020B0600070205080204" pitchFamily="34" charset="-128"/>
                        </a:defRPr>
                      </a:lvl4pPr>
                      <a:lvl5pPr eaLnBrk="0" hangingPunct="0">
                        <a:spcBef>
                          <a:spcPts val="300"/>
                        </a:spcBef>
                        <a:defRPr sz="1400">
                          <a:solidFill>
                            <a:schemeClr val="tx1"/>
                          </a:solidFill>
                          <a:latin typeface="Eurostile" panose="020B0504020202050204" pitchFamily="34" charset="77"/>
                          <a:ea typeface="ＭＳ Ｐゴシック" panose="020B0600070205080204" pitchFamily="34" charset="-128"/>
                        </a:defRPr>
                      </a:lvl5pPr>
                      <a:lvl6pPr marL="4572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6pPr>
                      <a:lvl7pPr marL="9144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7pPr>
                      <a:lvl8pPr marL="13716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8pPr>
                      <a:lvl9pPr marL="18288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1" i="0" u="none" strike="noStrike" cap="none" normalizeH="0" baseline="0">
                          <a:ln>
                            <a:noFill/>
                          </a:ln>
                          <a:solidFill>
                            <a:srgbClr val="FFFFFF"/>
                          </a:solidFill>
                          <a:effectLst/>
                          <a:latin typeface="Gill Sans MT" panose="020B0502020104020203" pitchFamily="34" charset="77"/>
                          <a:ea typeface="ＭＳ Ｐゴシック" panose="020B0600070205080204" pitchFamily="34" charset="-128"/>
                        </a:rPr>
                        <a:t>Tensions</a:t>
                      </a: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ts val="600"/>
                        </a:spcBef>
                        <a:buClr>
                          <a:schemeClr val="accent1"/>
                        </a:buClr>
                        <a:buSzPct val="76000"/>
                        <a:buFont typeface="Wingdings 3" pitchFamily="2" charset="2"/>
                        <a:defRPr sz="2200">
                          <a:solidFill>
                            <a:schemeClr val="tx1"/>
                          </a:solidFill>
                          <a:latin typeface="Eurostile" panose="020B0504020202050204" pitchFamily="34" charset="77"/>
                          <a:ea typeface="ＭＳ Ｐゴシック" panose="020B0600070205080204" pitchFamily="34" charset="-128"/>
                        </a:defRPr>
                      </a:lvl1pPr>
                      <a:lvl2pPr marL="37931725" indent="-37474525" eaLnBrk="0" hangingPunct="0">
                        <a:spcBef>
                          <a:spcPts val="500"/>
                        </a:spcBef>
                        <a:buClr>
                          <a:schemeClr val="accent2"/>
                        </a:buClr>
                        <a:buSzPct val="76000"/>
                        <a:buFont typeface="Wingdings 3" pitchFamily="2" charset="2"/>
                        <a:defRPr sz="2100">
                          <a:solidFill>
                            <a:schemeClr val="tx2"/>
                          </a:solidFill>
                          <a:latin typeface="Eurostile" panose="020B0504020202050204" pitchFamily="34" charset="77"/>
                          <a:ea typeface="ＭＳ Ｐゴシック" panose="020B0600070205080204" pitchFamily="34" charset="-128"/>
                        </a:defRPr>
                      </a:lvl2pPr>
                      <a:lvl3pPr eaLnBrk="0" hangingPunct="0">
                        <a:spcBef>
                          <a:spcPts val="500"/>
                        </a:spcBef>
                        <a:defRPr>
                          <a:solidFill>
                            <a:schemeClr val="tx1"/>
                          </a:solidFill>
                          <a:latin typeface="Eurostile" panose="020B0504020202050204" pitchFamily="34" charset="77"/>
                          <a:ea typeface="ＭＳ Ｐゴシック" panose="020B0600070205080204" pitchFamily="34" charset="-128"/>
                        </a:defRPr>
                      </a:lvl3pPr>
                      <a:lvl4pPr eaLnBrk="0" hangingPunct="0">
                        <a:spcBef>
                          <a:spcPts val="400"/>
                        </a:spcBef>
                        <a:defRPr sz="1600">
                          <a:solidFill>
                            <a:schemeClr val="tx1"/>
                          </a:solidFill>
                          <a:latin typeface="Eurostile" panose="020B0504020202050204" pitchFamily="34" charset="77"/>
                          <a:ea typeface="ＭＳ Ｐゴシック" panose="020B0600070205080204" pitchFamily="34" charset="-128"/>
                        </a:defRPr>
                      </a:lvl4pPr>
                      <a:lvl5pPr eaLnBrk="0" hangingPunct="0">
                        <a:spcBef>
                          <a:spcPts val="300"/>
                        </a:spcBef>
                        <a:defRPr sz="1400">
                          <a:solidFill>
                            <a:schemeClr val="tx1"/>
                          </a:solidFill>
                          <a:latin typeface="Eurostile" panose="020B0504020202050204" pitchFamily="34" charset="77"/>
                          <a:ea typeface="ＭＳ Ｐゴシック" panose="020B0600070205080204" pitchFamily="34" charset="-128"/>
                        </a:defRPr>
                      </a:lvl5pPr>
                      <a:lvl6pPr marL="4572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6pPr>
                      <a:lvl7pPr marL="9144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7pPr>
                      <a:lvl8pPr marL="13716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8pPr>
                      <a:lvl9pPr marL="18288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1" i="0" u="none" strike="noStrike" cap="none" normalizeH="0" baseline="0">
                          <a:ln>
                            <a:noFill/>
                          </a:ln>
                          <a:solidFill>
                            <a:srgbClr val="FFFFFF"/>
                          </a:solidFill>
                          <a:effectLst/>
                          <a:latin typeface="Gill Sans MT" panose="020B0502020104020203" pitchFamily="34" charset="77"/>
                          <a:ea typeface="ＭＳ Ｐゴシック" panose="020B0600070205080204" pitchFamily="34" charset="-128"/>
                        </a:rPr>
                        <a:t>Sous facteurs</a:t>
                      </a: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ts val="600"/>
                        </a:spcBef>
                        <a:buClr>
                          <a:schemeClr val="accent1"/>
                        </a:buClr>
                        <a:buSzPct val="76000"/>
                        <a:buFont typeface="Wingdings 3" pitchFamily="2" charset="2"/>
                        <a:defRPr sz="2200">
                          <a:solidFill>
                            <a:schemeClr val="tx1"/>
                          </a:solidFill>
                          <a:latin typeface="Eurostile" panose="020B0504020202050204" pitchFamily="34" charset="77"/>
                          <a:ea typeface="ＭＳ Ｐゴシック" panose="020B0600070205080204" pitchFamily="34" charset="-128"/>
                        </a:defRPr>
                      </a:lvl1pPr>
                      <a:lvl2pPr marL="37931725" indent="-37474525" eaLnBrk="0" hangingPunct="0">
                        <a:spcBef>
                          <a:spcPts val="500"/>
                        </a:spcBef>
                        <a:buClr>
                          <a:schemeClr val="accent2"/>
                        </a:buClr>
                        <a:buSzPct val="76000"/>
                        <a:buFont typeface="Wingdings 3" pitchFamily="2" charset="2"/>
                        <a:defRPr sz="2100">
                          <a:solidFill>
                            <a:schemeClr val="tx2"/>
                          </a:solidFill>
                          <a:latin typeface="Eurostile" panose="020B0504020202050204" pitchFamily="34" charset="77"/>
                          <a:ea typeface="ＭＳ Ｐゴシック" panose="020B0600070205080204" pitchFamily="34" charset="-128"/>
                        </a:defRPr>
                      </a:lvl2pPr>
                      <a:lvl3pPr eaLnBrk="0" hangingPunct="0">
                        <a:spcBef>
                          <a:spcPts val="500"/>
                        </a:spcBef>
                        <a:defRPr>
                          <a:solidFill>
                            <a:schemeClr val="tx1"/>
                          </a:solidFill>
                          <a:latin typeface="Eurostile" panose="020B0504020202050204" pitchFamily="34" charset="77"/>
                          <a:ea typeface="ＭＳ Ｐゴシック" panose="020B0600070205080204" pitchFamily="34" charset="-128"/>
                        </a:defRPr>
                      </a:lvl3pPr>
                      <a:lvl4pPr eaLnBrk="0" hangingPunct="0">
                        <a:spcBef>
                          <a:spcPts val="400"/>
                        </a:spcBef>
                        <a:defRPr sz="1600">
                          <a:solidFill>
                            <a:schemeClr val="tx1"/>
                          </a:solidFill>
                          <a:latin typeface="Eurostile" panose="020B0504020202050204" pitchFamily="34" charset="77"/>
                          <a:ea typeface="ＭＳ Ｐゴシック" panose="020B0600070205080204" pitchFamily="34" charset="-128"/>
                        </a:defRPr>
                      </a:lvl4pPr>
                      <a:lvl5pPr eaLnBrk="0" hangingPunct="0">
                        <a:spcBef>
                          <a:spcPts val="300"/>
                        </a:spcBef>
                        <a:defRPr sz="1400">
                          <a:solidFill>
                            <a:schemeClr val="tx1"/>
                          </a:solidFill>
                          <a:latin typeface="Eurostile" panose="020B0504020202050204" pitchFamily="34" charset="77"/>
                          <a:ea typeface="ＭＳ Ｐゴシック" panose="020B0600070205080204" pitchFamily="34" charset="-128"/>
                        </a:defRPr>
                      </a:lvl5pPr>
                      <a:lvl6pPr marL="4572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6pPr>
                      <a:lvl7pPr marL="9144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7pPr>
                      <a:lvl8pPr marL="13716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8pPr>
                      <a:lvl9pPr marL="18288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1" i="0" u="none" strike="noStrike" cap="none" normalizeH="0" baseline="0">
                        <a:ln>
                          <a:noFill/>
                        </a:ln>
                        <a:solidFill>
                          <a:srgbClr val="FFFFFF"/>
                        </a:solidFill>
                        <a:effectLst/>
                        <a:latin typeface="Gill Sans MT" panose="020B0502020104020203" pitchFamily="34" charset="77"/>
                        <a:ea typeface="ＭＳ Ｐゴシック" panose="020B0600070205080204" pitchFamily="34" charset="-128"/>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158112">
                <a:tc>
                  <a:txBody>
                    <a:bodyPr/>
                    <a:lstStyle>
                      <a:lvl1pPr marL="342900" indent="-342900" eaLnBrk="0" hangingPunct="0">
                        <a:spcBef>
                          <a:spcPts val="600"/>
                        </a:spcBef>
                        <a:buClr>
                          <a:schemeClr val="accent1"/>
                        </a:buClr>
                        <a:buSzPct val="76000"/>
                        <a:buFont typeface="Wingdings 3" pitchFamily="2" charset="2"/>
                        <a:defRPr sz="2200">
                          <a:solidFill>
                            <a:schemeClr val="tx1"/>
                          </a:solidFill>
                          <a:latin typeface="Eurostile" panose="020B0504020202050204" pitchFamily="34" charset="77"/>
                          <a:ea typeface="ＭＳ Ｐゴシック" panose="020B0600070205080204" pitchFamily="34" charset="-128"/>
                        </a:defRPr>
                      </a:lvl1pPr>
                      <a:lvl2pPr marL="37931725" indent="-37474525" eaLnBrk="0" hangingPunct="0">
                        <a:spcBef>
                          <a:spcPts val="500"/>
                        </a:spcBef>
                        <a:buClr>
                          <a:schemeClr val="accent2"/>
                        </a:buClr>
                        <a:buSzPct val="76000"/>
                        <a:buFont typeface="Wingdings 3" pitchFamily="2" charset="2"/>
                        <a:defRPr sz="2100">
                          <a:solidFill>
                            <a:schemeClr val="tx2"/>
                          </a:solidFill>
                          <a:latin typeface="Eurostile" panose="020B0504020202050204" pitchFamily="34" charset="77"/>
                          <a:ea typeface="ＭＳ Ｐゴシック" panose="020B0600070205080204" pitchFamily="34" charset="-128"/>
                        </a:defRPr>
                      </a:lvl2pPr>
                      <a:lvl3pPr eaLnBrk="0" hangingPunct="0">
                        <a:spcBef>
                          <a:spcPts val="500"/>
                        </a:spcBef>
                        <a:defRPr>
                          <a:solidFill>
                            <a:schemeClr val="tx1"/>
                          </a:solidFill>
                          <a:latin typeface="Eurostile" panose="020B0504020202050204" pitchFamily="34" charset="77"/>
                          <a:ea typeface="ＭＳ Ｐゴシック" panose="020B0600070205080204" pitchFamily="34" charset="-128"/>
                        </a:defRPr>
                      </a:lvl3pPr>
                      <a:lvl4pPr eaLnBrk="0" hangingPunct="0">
                        <a:spcBef>
                          <a:spcPts val="400"/>
                        </a:spcBef>
                        <a:defRPr sz="1600">
                          <a:solidFill>
                            <a:schemeClr val="tx1"/>
                          </a:solidFill>
                          <a:latin typeface="Eurostile" panose="020B0504020202050204" pitchFamily="34" charset="77"/>
                          <a:ea typeface="ＭＳ Ｐゴシック" panose="020B0600070205080204" pitchFamily="34" charset="-128"/>
                        </a:defRPr>
                      </a:lvl4pPr>
                      <a:lvl5pPr eaLnBrk="0" hangingPunct="0">
                        <a:spcBef>
                          <a:spcPts val="300"/>
                        </a:spcBef>
                        <a:defRPr sz="1400">
                          <a:solidFill>
                            <a:schemeClr val="tx1"/>
                          </a:solidFill>
                          <a:latin typeface="Eurostile" panose="020B0504020202050204" pitchFamily="34" charset="77"/>
                          <a:ea typeface="ＭＳ Ｐゴシック" panose="020B0600070205080204" pitchFamily="34" charset="-128"/>
                        </a:defRPr>
                      </a:lvl5pPr>
                      <a:lvl6pPr marL="4572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6pPr>
                      <a:lvl7pPr marL="9144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7pPr>
                      <a:lvl8pPr marL="13716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8pPr>
                      <a:lvl9pPr marL="18288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fr-FR" altLang="fr-FR" sz="1800" b="0"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rPr>
                        <a:t>Exigences au travail </a:t>
                      </a: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5D7E0"/>
                    </a:solidFill>
                  </a:tcPr>
                </a:tc>
                <a:tc>
                  <a:txBody>
                    <a:bodyPr/>
                    <a:lstStyle>
                      <a:lvl1pPr eaLnBrk="0" hangingPunct="0">
                        <a:spcBef>
                          <a:spcPts val="600"/>
                        </a:spcBef>
                        <a:buClr>
                          <a:schemeClr val="accent1"/>
                        </a:buClr>
                        <a:buSzPct val="76000"/>
                        <a:buFont typeface="Wingdings 3" pitchFamily="2" charset="2"/>
                        <a:defRPr sz="2200">
                          <a:solidFill>
                            <a:schemeClr val="tx1"/>
                          </a:solidFill>
                          <a:latin typeface="Eurostile" panose="020B0504020202050204" pitchFamily="34" charset="77"/>
                          <a:ea typeface="ＭＳ Ｐゴシック" panose="020B0600070205080204" pitchFamily="34" charset="-128"/>
                        </a:defRPr>
                      </a:lvl1pPr>
                      <a:lvl2pPr marL="37931725" indent="-37474525" eaLnBrk="0" hangingPunct="0">
                        <a:spcBef>
                          <a:spcPts val="500"/>
                        </a:spcBef>
                        <a:buClr>
                          <a:schemeClr val="accent2"/>
                        </a:buClr>
                        <a:buSzPct val="76000"/>
                        <a:buFont typeface="Wingdings 3" pitchFamily="2" charset="2"/>
                        <a:defRPr sz="2100">
                          <a:solidFill>
                            <a:schemeClr val="tx2"/>
                          </a:solidFill>
                          <a:latin typeface="Eurostile" panose="020B0504020202050204" pitchFamily="34" charset="77"/>
                          <a:ea typeface="ＭＳ Ｐゴシック" panose="020B0600070205080204" pitchFamily="34" charset="-128"/>
                        </a:defRPr>
                      </a:lvl2pPr>
                      <a:lvl3pPr eaLnBrk="0" hangingPunct="0">
                        <a:spcBef>
                          <a:spcPts val="500"/>
                        </a:spcBef>
                        <a:defRPr>
                          <a:solidFill>
                            <a:schemeClr val="tx1"/>
                          </a:solidFill>
                          <a:latin typeface="Eurostile" panose="020B0504020202050204" pitchFamily="34" charset="77"/>
                          <a:ea typeface="ＭＳ Ｐゴシック" panose="020B0600070205080204" pitchFamily="34" charset="-128"/>
                        </a:defRPr>
                      </a:lvl3pPr>
                      <a:lvl4pPr eaLnBrk="0" hangingPunct="0">
                        <a:spcBef>
                          <a:spcPts val="400"/>
                        </a:spcBef>
                        <a:defRPr sz="1600">
                          <a:solidFill>
                            <a:schemeClr val="tx1"/>
                          </a:solidFill>
                          <a:latin typeface="Eurostile" panose="020B0504020202050204" pitchFamily="34" charset="77"/>
                          <a:ea typeface="ＭＳ Ｐゴシック" panose="020B0600070205080204" pitchFamily="34" charset="-128"/>
                        </a:defRPr>
                      </a:lvl4pPr>
                      <a:lvl5pPr eaLnBrk="0" hangingPunct="0">
                        <a:spcBef>
                          <a:spcPts val="300"/>
                        </a:spcBef>
                        <a:defRPr sz="1400">
                          <a:solidFill>
                            <a:schemeClr val="tx1"/>
                          </a:solidFill>
                          <a:latin typeface="Eurostile" panose="020B0504020202050204" pitchFamily="34" charset="77"/>
                          <a:ea typeface="ＭＳ Ｐゴシック" panose="020B0600070205080204" pitchFamily="34" charset="-128"/>
                        </a:defRPr>
                      </a:lvl5pPr>
                      <a:lvl6pPr marL="4572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6pPr>
                      <a:lvl7pPr marL="9144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7pPr>
                      <a:lvl8pPr marL="13716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8pPr>
                      <a:lvl9pPr marL="18288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pPr>
                      <a:r>
                        <a:rPr kumimoji="0" lang="fr-FR" altLang="fr-FR" sz="1400" b="0"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rPr>
                        <a:t>La quantité de travail </a:t>
                      </a:r>
                    </a:p>
                    <a:p>
                      <a:pPr marL="0" marR="0" lvl="0" indent="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pPr>
                      <a:r>
                        <a:rPr kumimoji="0" lang="fr-FR" altLang="fr-FR" sz="1400" b="1"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rPr>
                        <a:t>La qualité exigée</a:t>
                      </a:r>
                    </a:p>
                    <a:p>
                      <a:pPr marL="0" marR="0" lvl="0" indent="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pPr>
                      <a:r>
                        <a:rPr kumimoji="0" lang="fr-FR" altLang="fr-FR" sz="1400" b="0"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rPr>
                        <a:t>La pression temporelle</a:t>
                      </a:r>
                    </a:p>
                    <a:p>
                      <a:pPr marL="0" marR="0" lvl="0" indent="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pPr>
                      <a:r>
                        <a:rPr kumimoji="0" lang="fr-FR" altLang="fr-FR" sz="1400" b="0"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rPr>
                        <a:t>La complexité, </a:t>
                      </a:r>
                      <a:r>
                        <a:rPr kumimoji="0" lang="fr-FR" altLang="fr-FR" sz="1400" b="1"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rPr>
                        <a:t>la difficulté  du travail ou la monotonie </a:t>
                      </a:r>
                    </a:p>
                    <a:p>
                      <a:pPr marL="0" marR="0" lvl="0" indent="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pPr>
                      <a:r>
                        <a:rPr kumimoji="0" lang="fr-FR" altLang="fr-FR" sz="1400" b="0"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rPr>
                        <a:t>La possibilité de concilier vie professionnelle et personnelle (horaire)</a:t>
                      </a: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5D7E0"/>
                    </a:solidFill>
                  </a:tcPr>
                </a:tc>
                <a:tc>
                  <a:txBody>
                    <a:bodyPr/>
                    <a:lstStyle>
                      <a:lvl1pPr eaLnBrk="0" hangingPunct="0">
                        <a:spcBef>
                          <a:spcPts val="600"/>
                        </a:spcBef>
                        <a:buClr>
                          <a:schemeClr val="accent1"/>
                        </a:buClr>
                        <a:buSzPct val="76000"/>
                        <a:buFont typeface="Wingdings 3" pitchFamily="2" charset="2"/>
                        <a:defRPr sz="2200">
                          <a:solidFill>
                            <a:schemeClr val="tx1"/>
                          </a:solidFill>
                          <a:latin typeface="Eurostile" panose="020B0504020202050204" pitchFamily="34" charset="77"/>
                          <a:ea typeface="ＭＳ Ｐゴシック" panose="020B0600070205080204" pitchFamily="34" charset="-128"/>
                        </a:defRPr>
                      </a:lvl1pPr>
                      <a:lvl2pPr marL="37931725" indent="-37474525" eaLnBrk="0" hangingPunct="0">
                        <a:spcBef>
                          <a:spcPts val="500"/>
                        </a:spcBef>
                        <a:buClr>
                          <a:schemeClr val="accent2"/>
                        </a:buClr>
                        <a:buSzPct val="76000"/>
                        <a:buFont typeface="Wingdings 3" pitchFamily="2" charset="2"/>
                        <a:defRPr sz="2100">
                          <a:solidFill>
                            <a:schemeClr val="tx2"/>
                          </a:solidFill>
                          <a:latin typeface="Eurostile" panose="020B0504020202050204" pitchFamily="34" charset="77"/>
                          <a:ea typeface="ＭＳ Ｐゴシック" panose="020B0600070205080204" pitchFamily="34" charset="-128"/>
                        </a:defRPr>
                      </a:lvl2pPr>
                      <a:lvl3pPr eaLnBrk="0" hangingPunct="0">
                        <a:spcBef>
                          <a:spcPts val="500"/>
                        </a:spcBef>
                        <a:defRPr>
                          <a:solidFill>
                            <a:schemeClr val="tx1"/>
                          </a:solidFill>
                          <a:latin typeface="Eurostile" panose="020B0504020202050204" pitchFamily="34" charset="77"/>
                          <a:ea typeface="ＭＳ Ｐゴシック" panose="020B0600070205080204" pitchFamily="34" charset="-128"/>
                        </a:defRPr>
                      </a:lvl3pPr>
                      <a:lvl4pPr eaLnBrk="0" hangingPunct="0">
                        <a:spcBef>
                          <a:spcPts val="400"/>
                        </a:spcBef>
                        <a:defRPr sz="1600">
                          <a:solidFill>
                            <a:schemeClr val="tx1"/>
                          </a:solidFill>
                          <a:latin typeface="Eurostile" panose="020B0504020202050204" pitchFamily="34" charset="77"/>
                          <a:ea typeface="ＭＳ Ｐゴシック" panose="020B0600070205080204" pitchFamily="34" charset="-128"/>
                        </a:defRPr>
                      </a:lvl4pPr>
                      <a:lvl5pPr eaLnBrk="0" hangingPunct="0">
                        <a:spcBef>
                          <a:spcPts val="300"/>
                        </a:spcBef>
                        <a:defRPr sz="1400">
                          <a:solidFill>
                            <a:schemeClr val="tx1"/>
                          </a:solidFill>
                          <a:latin typeface="Eurostile" panose="020B0504020202050204" pitchFamily="34" charset="77"/>
                          <a:ea typeface="ＭＳ Ｐゴシック" panose="020B0600070205080204" pitchFamily="34" charset="-128"/>
                        </a:defRPr>
                      </a:lvl5pPr>
                      <a:lvl6pPr marL="4572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6pPr>
                      <a:lvl7pPr marL="9144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7pPr>
                      <a:lvl8pPr marL="13716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8pPr>
                      <a:lvl9pPr marL="18288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5D7E0"/>
                    </a:solidFill>
                  </a:tcPr>
                </a:tc>
                <a:extLst>
                  <a:ext uri="{0D108BD9-81ED-4DB2-BD59-A6C34878D82A}">
                    <a16:rowId xmlns:a16="http://schemas.microsoft.com/office/drawing/2014/main" val="10001"/>
                  </a:ext>
                </a:extLst>
              </a:tr>
              <a:tr h="1158112">
                <a:tc>
                  <a:txBody>
                    <a:bodyPr/>
                    <a:lstStyle>
                      <a:lvl1pPr marL="342900" indent="-342900" eaLnBrk="0" hangingPunct="0">
                        <a:spcBef>
                          <a:spcPts val="600"/>
                        </a:spcBef>
                        <a:buClr>
                          <a:schemeClr val="accent1"/>
                        </a:buClr>
                        <a:buSzPct val="76000"/>
                        <a:buFont typeface="Wingdings 3" pitchFamily="2" charset="2"/>
                        <a:defRPr sz="2200">
                          <a:solidFill>
                            <a:schemeClr val="tx1"/>
                          </a:solidFill>
                          <a:latin typeface="Eurostile" panose="020B0504020202050204" pitchFamily="34" charset="77"/>
                          <a:ea typeface="ＭＳ Ｐゴシック" panose="020B0600070205080204" pitchFamily="34" charset="-128"/>
                        </a:defRPr>
                      </a:lvl1pPr>
                      <a:lvl2pPr marL="37931725" indent="-37474525" eaLnBrk="0" hangingPunct="0">
                        <a:spcBef>
                          <a:spcPts val="500"/>
                        </a:spcBef>
                        <a:buClr>
                          <a:schemeClr val="accent2"/>
                        </a:buClr>
                        <a:buSzPct val="76000"/>
                        <a:buFont typeface="Wingdings 3" pitchFamily="2" charset="2"/>
                        <a:defRPr sz="2100">
                          <a:solidFill>
                            <a:schemeClr val="tx2"/>
                          </a:solidFill>
                          <a:latin typeface="Eurostile" panose="020B0504020202050204" pitchFamily="34" charset="77"/>
                          <a:ea typeface="ＭＳ Ｐゴシック" panose="020B0600070205080204" pitchFamily="34" charset="-128"/>
                        </a:defRPr>
                      </a:lvl2pPr>
                      <a:lvl3pPr eaLnBrk="0" hangingPunct="0">
                        <a:spcBef>
                          <a:spcPts val="500"/>
                        </a:spcBef>
                        <a:defRPr>
                          <a:solidFill>
                            <a:schemeClr val="tx1"/>
                          </a:solidFill>
                          <a:latin typeface="Eurostile" panose="020B0504020202050204" pitchFamily="34" charset="77"/>
                          <a:ea typeface="ＭＳ Ｐゴシック" panose="020B0600070205080204" pitchFamily="34" charset="-128"/>
                        </a:defRPr>
                      </a:lvl3pPr>
                      <a:lvl4pPr eaLnBrk="0" hangingPunct="0">
                        <a:spcBef>
                          <a:spcPts val="400"/>
                        </a:spcBef>
                        <a:defRPr sz="1600">
                          <a:solidFill>
                            <a:schemeClr val="tx1"/>
                          </a:solidFill>
                          <a:latin typeface="Eurostile" panose="020B0504020202050204" pitchFamily="34" charset="77"/>
                          <a:ea typeface="ＭＳ Ｐゴシック" panose="020B0600070205080204" pitchFamily="34" charset="-128"/>
                        </a:defRPr>
                      </a:lvl4pPr>
                      <a:lvl5pPr eaLnBrk="0" hangingPunct="0">
                        <a:spcBef>
                          <a:spcPts val="300"/>
                        </a:spcBef>
                        <a:defRPr sz="1400">
                          <a:solidFill>
                            <a:schemeClr val="tx1"/>
                          </a:solidFill>
                          <a:latin typeface="Eurostile" panose="020B0504020202050204" pitchFamily="34" charset="77"/>
                          <a:ea typeface="ＭＳ Ｐゴシック" panose="020B0600070205080204" pitchFamily="34" charset="-128"/>
                        </a:defRPr>
                      </a:lvl5pPr>
                      <a:lvl6pPr marL="4572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6pPr>
                      <a:lvl7pPr marL="9144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7pPr>
                      <a:lvl8pPr marL="13716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8pPr>
                      <a:lvl9pPr marL="18288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fr-FR" altLang="fr-FR" sz="1800" b="0"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rPr>
                        <a:t>Exigences émotionnelles</a:t>
                      </a: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ECF0"/>
                    </a:solidFill>
                  </a:tcPr>
                </a:tc>
                <a:tc>
                  <a:txBody>
                    <a:bodyPr/>
                    <a:lstStyle>
                      <a:lvl1pPr eaLnBrk="0" hangingPunct="0">
                        <a:spcBef>
                          <a:spcPts val="600"/>
                        </a:spcBef>
                        <a:buClr>
                          <a:schemeClr val="accent1"/>
                        </a:buClr>
                        <a:buSzPct val="76000"/>
                        <a:buFont typeface="Wingdings 3" pitchFamily="2" charset="2"/>
                        <a:defRPr sz="2200">
                          <a:solidFill>
                            <a:schemeClr val="tx1"/>
                          </a:solidFill>
                          <a:latin typeface="Eurostile" panose="020B0504020202050204" pitchFamily="34" charset="77"/>
                          <a:ea typeface="ＭＳ Ｐゴシック" panose="020B0600070205080204" pitchFamily="34" charset="-128"/>
                        </a:defRPr>
                      </a:lvl1pPr>
                      <a:lvl2pPr marL="37931725" indent="-37474525" eaLnBrk="0" hangingPunct="0">
                        <a:spcBef>
                          <a:spcPts val="500"/>
                        </a:spcBef>
                        <a:buClr>
                          <a:schemeClr val="accent2"/>
                        </a:buClr>
                        <a:buSzPct val="76000"/>
                        <a:buFont typeface="Wingdings 3" pitchFamily="2" charset="2"/>
                        <a:defRPr sz="2100">
                          <a:solidFill>
                            <a:schemeClr val="tx2"/>
                          </a:solidFill>
                          <a:latin typeface="Eurostile" panose="020B0504020202050204" pitchFamily="34" charset="77"/>
                          <a:ea typeface="ＭＳ Ｐゴシック" panose="020B0600070205080204" pitchFamily="34" charset="-128"/>
                        </a:defRPr>
                      </a:lvl2pPr>
                      <a:lvl3pPr eaLnBrk="0" hangingPunct="0">
                        <a:spcBef>
                          <a:spcPts val="500"/>
                        </a:spcBef>
                        <a:defRPr>
                          <a:solidFill>
                            <a:schemeClr val="tx1"/>
                          </a:solidFill>
                          <a:latin typeface="Eurostile" panose="020B0504020202050204" pitchFamily="34" charset="77"/>
                          <a:ea typeface="ＭＳ Ｐゴシック" panose="020B0600070205080204" pitchFamily="34" charset="-128"/>
                        </a:defRPr>
                      </a:lvl3pPr>
                      <a:lvl4pPr eaLnBrk="0" hangingPunct="0">
                        <a:spcBef>
                          <a:spcPts val="400"/>
                        </a:spcBef>
                        <a:defRPr sz="1600">
                          <a:solidFill>
                            <a:schemeClr val="tx1"/>
                          </a:solidFill>
                          <a:latin typeface="Eurostile" panose="020B0504020202050204" pitchFamily="34" charset="77"/>
                          <a:ea typeface="ＭＳ Ｐゴシック" panose="020B0600070205080204" pitchFamily="34" charset="-128"/>
                        </a:defRPr>
                      </a:lvl4pPr>
                      <a:lvl5pPr eaLnBrk="0" hangingPunct="0">
                        <a:spcBef>
                          <a:spcPts val="300"/>
                        </a:spcBef>
                        <a:defRPr sz="1400">
                          <a:solidFill>
                            <a:schemeClr val="tx1"/>
                          </a:solidFill>
                          <a:latin typeface="Eurostile" panose="020B0504020202050204" pitchFamily="34" charset="77"/>
                          <a:ea typeface="ＭＳ Ｐゴシック" panose="020B0600070205080204" pitchFamily="34" charset="-128"/>
                        </a:defRPr>
                      </a:lvl5pPr>
                      <a:lvl6pPr marL="4572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6pPr>
                      <a:lvl7pPr marL="9144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7pPr>
                      <a:lvl8pPr marL="13716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8pPr>
                      <a:lvl9pPr marL="18288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pPr>
                      <a:r>
                        <a:rPr kumimoji="0" lang="fr-FR" altLang="fr-FR" sz="1400" b="0"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rPr>
                        <a:t>La relation au public</a:t>
                      </a:r>
                    </a:p>
                    <a:p>
                      <a:pPr marL="0" marR="0" lvl="0" indent="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pPr>
                      <a:r>
                        <a:rPr kumimoji="0" lang="fr-FR" altLang="fr-FR" sz="1400" b="0"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rPr>
                        <a:t>Le contact avec la souffrance, l’empathie</a:t>
                      </a:r>
                    </a:p>
                    <a:p>
                      <a:pPr marL="0" marR="0" lvl="0" indent="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pPr>
                      <a:r>
                        <a:rPr kumimoji="0" lang="fr-FR" altLang="fr-FR" sz="1400" b="0"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rPr>
                        <a:t>Les tensions avec le public</a:t>
                      </a:r>
                    </a:p>
                    <a:p>
                      <a:pPr marL="0" marR="0" lvl="0" indent="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pPr>
                      <a:r>
                        <a:rPr kumimoji="0" lang="fr-FR" altLang="fr-FR" sz="1400" b="0"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rPr>
                        <a:t>Le devoir de cacher ses émotions</a:t>
                      </a:r>
                    </a:p>
                    <a:p>
                      <a:pPr marL="0" marR="0" lvl="0" indent="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pPr>
                      <a:r>
                        <a:rPr kumimoji="0" lang="fr-FR" altLang="fr-FR" sz="1400" b="0"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rPr>
                        <a:t>La peur au travail</a:t>
                      </a: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ECF0"/>
                    </a:solidFill>
                  </a:tcPr>
                </a:tc>
                <a:tc>
                  <a:txBody>
                    <a:bodyPr/>
                    <a:lstStyle>
                      <a:lvl1pPr eaLnBrk="0" hangingPunct="0">
                        <a:spcBef>
                          <a:spcPts val="600"/>
                        </a:spcBef>
                        <a:buClr>
                          <a:schemeClr val="accent1"/>
                        </a:buClr>
                        <a:buSzPct val="76000"/>
                        <a:buFont typeface="Wingdings 3" pitchFamily="2" charset="2"/>
                        <a:defRPr sz="2200">
                          <a:solidFill>
                            <a:schemeClr val="tx1"/>
                          </a:solidFill>
                          <a:latin typeface="Eurostile" panose="020B0504020202050204" pitchFamily="34" charset="77"/>
                          <a:ea typeface="ＭＳ Ｐゴシック" panose="020B0600070205080204" pitchFamily="34" charset="-128"/>
                        </a:defRPr>
                      </a:lvl1pPr>
                      <a:lvl2pPr marL="37931725" indent="-37474525" eaLnBrk="0" hangingPunct="0">
                        <a:spcBef>
                          <a:spcPts val="500"/>
                        </a:spcBef>
                        <a:buClr>
                          <a:schemeClr val="accent2"/>
                        </a:buClr>
                        <a:buSzPct val="76000"/>
                        <a:buFont typeface="Wingdings 3" pitchFamily="2" charset="2"/>
                        <a:defRPr sz="2100">
                          <a:solidFill>
                            <a:schemeClr val="tx2"/>
                          </a:solidFill>
                          <a:latin typeface="Eurostile" panose="020B0504020202050204" pitchFamily="34" charset="77"/>
                          <a:ea typeface="ＭＳ Ｐゴシック" panose="020B0600070205080204" pitchFamily="34" charset="-128"/>
                        </a:defRPr>
                      </a:lvl2pPr>
                      <a:lvl3pPr eaLnBrk="0" hangingPunct="0">
                        <a:spcBef>
                          <a:spcPts val="500"/>
                        </a:spcBef>
                        <a:defRPr>
                          <a:solidFill>
                            <a:schemeClr val="tx1"/>
                          </a:solidFill>
                          <a:latin typeface="Eurostile" panose="020B0504020202050204" pitchFamily="34" charset="77"/>
                          <a:ea typeface="ＭＳ Ｐゴシック" panose="020B0600070205080204" pitchFamily="34" charset="-128"/>
                        </a:defRPr>
                      </a:lvl3pPr>
                      <a:lvl4pPr eaLnBrk="0" hangingPunct="0">
                        <a:spcBef>
                          <a:spcPts val="400"/>
                        </a:spcBef>
                        <a:defRPr sz="1600">
                          <a:solidFill>
                            <a:schemeClr val="tx1"/>
                          </a:solidFill>
                          <a:latin typeface="Eurostile" panose="020B0504020202050204" pitchFamily="34" charset="77"/>
                          <a:ea typeface="ＭＳ Ｐゴシック" panose="020B0600070205080204" pitchFamily="34" charset="-128"/>
                        </a:defRPr>
                      </a:lvl4pPr>
                      <a:lvl5pPr eaLnBrk="0" hangingPunct="0">
                        <a:spcBef>
                          <a:spcPts val="300"/>
                        </a:spcBef>
                        <a:defRPr sz="1400">
                          <a:solidFill>
                            <a:schemeClr val="tx1"/>
                          </a:solidFill>
                          <a:latin typeface="Eurostile" panose="020B0504020202050204" pitchFamily="34" charset="77"/>
                          <a:ea typeface="ＭＳ Ｐゴシック" panose="020B0600070205080204" pitchFamily="34" charset="-128"/>
                        </a:defRPr>
                      </a:lvl5pPr>
                      <a:lvl6pPr marL="4572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6pPr>
                      <a:lvl7pPr marL="9144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7pPr>
                      <a:lvl8pPr marL="13716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8pPr>
                      <a:lvl9pPr marL="18288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ECF0"/>
                    </a:solidFill>
                  </a:tcPr>
                </a:tc>
                <a:extLst>
                  <a:ext uri="{0D108BD9-81ED-4DB2-BD59-A6C34878D82A}">
                    <a16:rowId xmlns:a16="http://schemas.microsoft.com/office/drawing/2014/main" val="10002"/>
                  </a:ext>
                </a:extLst>
              </a:tr>
              <a:tr h="944776">
                <a:tc>
                  <a:txBody>
                    <a:bodyPr/>
                    <a:lstStyle>
                      <a:lvl1pPr marL="342900" indent="-342900" eaLnBrk="0" hangingPunct="0">
                        <a:spcBef>
                          <a:spcPts val="600"/>
                        </a:spcBef>
                        <a:buClr>
                          <a:schemeClr val="accent1"/>
                        </a:buClr>
                        <a:buSzPct val="76000"/>
                        <a:buFont typeface="Wingdings 3" pitchFamily="2" charset="2"/>
                        <a:defRPr sz="2200">
                          <a:solidFill>
                            <a:schemeClr val="tx1"/>
                          </a:solidFill>
                          <a:latin typeface="Eurostile" panose="020B0504020202050204" pitchFamily="34" charset="77"/>
                          <a:ea typeface="ＭＳ Ｐゴシック" panose="020B0600070205080204" pitchFamily="34" charset="-128"/>
                        </a:defRPr>
                      </a:lvl1pPr>
                      <a:lvl2pPr marL="37931725" indent="-37474525" eaLnBrk="0" hangingPunct="0">
                        <a:spcBef>
                          <a:spcPts val="500"/>
                        </a:spcBef>
                        <a:buClr>
                          <a:schemeClr val="accent2"/>
                        </a:buClr>
                        <a:buSzPct val="76000"/>
                        <a:buFont typeface="Wingdings 3" pitchFamily="2" charset="2"/>
                        <a:defRPr sz="2100">
                          <a:solidFill>
                            <a:schemeClr val="tx2"/>
                          </a:solidFill>
                          <a:latin typeface="Eurostile" panose="020B0504020202050204" pitchFamily="34" charset="77"/>
                          <a:ea typeface="ＭＳ Ｐゴシック" panose="020B0600070205080204" pitchFamily="34" charset="-128"/>
                        </a:defRPr>
                      </a:lvl2pPr>
                      <a:lvl3pPr eaLnBrk="0" hangingPunct="0">
                        <a:spcBef>
                          <a:spcPts val="500"/>
                        </a:spcBef>
                        <a:defRPr>
                          <a:solidFill>
                            <a:schemeClr val="tx1"/>
                          </a:solidFill>
                          <a:latin typeface="Eurostile" panose="020B0504020202050204" pitchFamily="34" charset="77"/>
                          <a:ea typeface="ＭＳ Ｐゴシック" panose="020B0600070205080204" pitchFamily="34" charset="-128"/>
                        </a:defRPr>
                      </a:lvl3pPr>
                      <a:lvl4pPr eaLnBrk="0" hangingPunct="0">
                        <a:spcBef>
                          <a:spcPts val="400"/>
                        </a:spcBef>
                        <a:defRPr sz="1600">
                          <a:solidFill>
                            <a:schemeClr val="tx1"/>
                          </a:solidFill>
                          <a:latin typeface="Eurostile" panose="020B0504020202050204" pitchFamily="34" charset="77"/>
                          <a:ea typeface="ＭＳ Ｐゴシック" panose="020B0600070205080204" pitchFamily="34" charset="-128"/>
                        </a:defRPr>
                      </a:lvl4pPr>
                      <a:lvl5pPr eaLnBrk="0" hangingPunct="0">
                        <a:spcBef>
                          <a:spcPts val="300"/>
                        </a:spcBef>
                        <a:defRPr sz="1400">
                          <a:solidFill>
                            <a:schemeClr val="tx1"/>
                          </a:solidFill>
                          <a:latin typeface="Eurostile" panose="020B0504020202050204" pitchFamily="34" charset="77"/>
                          <a:ea typeface="ＭＳ Ｐゴシック" panose="020B0600070205080204" pitchFamily="34" charset="-128"/>
                        </a:defRPr>
                      </a:lvl5pPr>
                      <a:lvl6pPr marL="4572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6pPr>
                      <a:lvl7pPr marL="9144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7pPr>
                      <a:lvl8pPr marL="13716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8pPr>
                      <a:lvl9pPr marL="18288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fr-FR" altLang="fr-FR" sz="1800" b="0"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rPr>
                        <a:t>Autonomie – marge de manoeuvre</a:t>
                      </a: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5D7E0"/>
                    </a:solidFill>
                  </a:tcPr>
                </a:tc>
                <a:tc>
                  <a:txBody>
                    <a:bodyPr/>
                    <a:lstStyle>
                      <a:lvl1pPr eaLnBrk="0" hangingPunct="0">
                        <a:spcBef>
                          <a:spcPts val="600"/>
                        </a:spcBef>
                        <a:buClr>
                          <a:schemeClr val="accent1"/>
                        </a:buClr>
                        <a:buSzPct val="76000"/>
                        <a:buFont typeface="Wingdings 3" pitchFamily="2" charset="2"/>
                        <a:defRPr sz="2200">
                          <a:solidFill>
                            <a:schemeClr val="tx1"/>
                          </a:solidFill>
                          <a:latin typeface="Eurostile" panose="020B0504020202050204" pitchFamily="34" charset="77"/>
                          <a:ea typeface="ＭＳ Ｐゴシック" panose="020B0600070205080204" pitchFamily="34" charset="-128"/>
                        </a:defRPr>
                      </a:lvl1pPr>
                      <a:lvl2pPr marL="37931725" indent="-37474525" eaLnBrk="0" hangingPunct="0">
                        <a:spcBef>
                          <a:spcPts val="500"/>
                        </a:spcBef>
                        <a:buClr>
                          <a:schemeClr val="accent2"/>
                        </a:buClr>
                        <a:buSzPct val="76000"/>
                        <a:buFont typeface="Wingdings 3" pitchFamily="2" charset="2"/>
                        <a:defRPr sz="2100">
                          <a:solidFill>
                            <a:schemeClr val="tx2"/>
                          </a:solidFill>
                          <a:latin typeface="Eurostile" panose="020B0504020202050204" pitchFamily="34" charset="77"/>
                          <a:ea typeface="ＭＳ Ｐゴシック" panose="020B0600070205080204" pitchFamily="34" charset="-128"/>
                        </a:defRPr>
                      </a:lvl2pPr>
                      <a:lvl3pPr eaLnBrk="0" hangingPunct="0">
                        <a:spcBef>
                          <a:spcPts val="500"/>
                        </a:spcBef>
                        <a:defRPr>
                          <a:solidFill>
                            <a:schemeClr val="tx1"/>
                          </a:solidFill>
                          <a:latin typeface="Eurostile" panose="020B0504020202050204" pitchFamily="34" charset="77"/>
                          <a:ea typeface="ＭＳ Ｐゴシック" panose="020B0600070205080204" pitchFamily="34" charset="-128"/>
                        </a:defRPr>
                      </a:lvl3pPr>
                      <a:lvl4pPr eaLnBrk="0" hangingPunct="0">
                        <a:spcBef>
                          <a:spcPts val="400"/>
                        </a:spcBef>
                        <a:defRPr sz="1600">
                          <a:solidFill>
                            <a:schemeClr val="tx1"/>
                          </a:solidFill>
                          <a:latin typeface="Eurostile" panose="020B0504020202050204" pitchFamily="34" charset="77"/>
                          <a:ea typeface="ＭＳ Ｐゴシック" panose="020B0600070205080204" pitchFamily="34" charset="-128"/>
                        </a:defRPr>
                      </a:lvl4pPr>
                      <a:lvl5pPr eaLnBrk="0" hangingPunct="0">
                        <a:spcBef>
                          <a:spcPts val="300"/>
                        </a:spcBef>
                        <a:defRPr sz="1400">
                          <a:solidFill>
                            <a:schemeClr val="tx1"/>
                          </a:solidFill>
                          <a:latin typeface="Eurostile" panose="020B0504020202050204" pitchFamily="34" charset="77"/>
                          <a:ea typeface="ＭＳ Ｐゴシック" panose="020B0600070205080204" pitchFamily="34" charset="-128"/>
                        </a:defRPr>
                      </a:lvl5pPr>
                      <a:lvl6pPr marL="4572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6pPr>
                      <a:lvl7pPr marL="9144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7pPr>
                      <a:lvl8pPr marL="13716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8pPr>
                      <a:lvl9pPr marL="18288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pPr>
                      <a:r>
                        <a:rPr kumimoji="0" lang="fr-FR" altLang="fr-FR" sz="1400" b="0"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rPr>
                        <a:t>L’autonomie procédurale</a:t>
                      </a:r>
                    </a:p>
                    <a:p>
                      <a:pPr marL="0" marR="0" lvl="0" indent="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pPr>
                      <a:r>
                        <a:rPr kumimoji="0" lang="fr-FR" altLang="fr-FR" sz="1400" b="0"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rPr>
                        <a:t>Prévisibilité du travail </a:t>
                      </a:r>
                    </a:p>
                    <a:p>
                      <a:pPr marL="0" marR="0" lvl="0" indent="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pPr>
                      <a:r>
                        <a:rPr kumimoji="0" lang="fr-FR" altLang="fr-FR" sz="1400" b="0"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rPr>
                        <a:t>L’utilisation et le développement de compétences</a:t>
                      </a:r>
                    </a:p>
                    <a:p>
                      <a:pPr marL="0" marR="0" lvl="0" indent="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pPr>
                      <a:r>
                        <a:rPr kumimoji="0" lang="fr-FR" altLang="fr-FR" sz="1400" b="0"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rPr>
                        <a:t>La participation aux décisions</a:t>
                      </a: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5D7E0"/>
                    </a:solidFill>
                  </a:tcPr>
                </a:tc>
                <a:tc>
                  <a:txBody>
                    <a:bodyPr/>
                    <a:lstStyle>
                      <a:lvl1pPr eaLnBrk="0" hangingPunct="0">
                        <a:spcBef>
                          <a:spcPts val="600"/>
                        </a:spcBef>
                        <a:buClr>
                          <a:schemeClr val="accent1"/>
                        </a:buClr>
                        <a:buSzPct val="76000"/>
                        <a:buFont typeface="Wingdings 3" pitchFamily="2" charset="2"/>
                        <a:defRPr sz="2200">
                          <a:solidFill>
                            <a:schemeClr val="tx1"/>
                          </a:solidFill>
                          <a:latin typeface="Eurostile" panose="020B0504020202050204" pitchFamily="34" charset="77"/>
                          <a:ea typeface="ＭＳ Ｐゴシック" panose="020B0600070205080204" pitchFamily="34" charset="-128"/>
                        </a:defRPr>
                      </a:lvl1pPr>
                      <a:lvl2pPr marL="37931725" indent="-37474525" eaLnBrk="0" hangingPunct="0">
                        <a:spcBef>
                          <a:spcPts val="500"/>
                        </a:spcBef>
                        <a:buClr>
                          <a:schemeClr val="accent2"/>
                        </a:buClr>
                        <a:buSzPct val="76000"/>
                        <a:buFont typeface="Wingdings 3" pitchFamily="2" charset="2"/>
                        <a:defRPr sz="2100">
                          <a:solidFill>
                            <a:schemeClr val="tx2"/>
                          </a:solidFill>
                          <a:latin typeface="Eurostile" panose="020B0504020202050204" pitchFamily="34" charset="77"/>
                          <a:ea typeface="ＭＳ Ｐゴシック" panose="020B0600070205080204" pitchFamily="34" charset="-128"/>
                        </a:defRPr>
                      </a:lvl2pPr>
                      <a:lvl3pPr eaLnBrk="0" hangingPunct="0">
                        <a:spcBef>
                          <a:spcPts val="500"/>
                        </a:spcBef>
                        <a:defRPr>
                          <a:solidFill>
                            <a:schemeClr val="tx1"/>
                          </a:solidFill>
                          <a:latin typeface="Eurostile" panose="020B0504020202050204" pitchFamily="34" charset="77"/>
                          <a:ea typeface="ＭＳ Ｐゴシック" panose="020B0600070205080204" pitchFamily="34" charset="-128"/>
                        </a:defRPr>
                      </a:lvl3pPr>
                      <a:lvl4pPr eaLnBrk="0" hangingPunct="0">
                        <a:spcBef>
                          <a:spcPts val="400"/>
                        </a:spcBef>
                        <a:defRPr sz="1600">
                          <a:solidFill>
                            <a:schemeClr val="tx1"/>
                          </a:solidFill>
                          <a:latin typeface="Eurostile" panose="020B0504020202050204" pitchFamily="34" charset="77"/>
                          <a:ea typeface="ＭＳ Ｐゴシック" panose="020B0600070205080204" pitchFamily="34" charset="-128"/>
                        </a:defRPr>
                      </a:lvl4pPr>
                      <a:lvl5pPr eaLnBrk="0" hangingPunct="0">
                        <a:spcBef>
                          <a:spcPts val="300"/>
                        </a:spcBef>
                        <a:defRPr sz="1400">
                          <a:solidFill>
                            <a:schemeClr val="tx1"/>
                          </a:solidFill>
                          <a:latin typeface="Eurostile" panose="020B0504020202050204" pitchFamily="34" charset="77"/>
                          <a:ea typeface="ＭＳ Ｐゴシック" panose="020B0600070205080204" pitchFamily="34" charset="-128"/>
                        </a:defRPr>
                      </a:lvl5pPr>
                      <a:lvl6pPr marL="4572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6pPr>
                      <a:lvl7pPr marL="9144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7pPr>
                      <a:lvl8pPr marL="13716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8pPr>
                      <a:lvl9pPr marL="18288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5D7E0"/>
                    </a:solidFill>
                  </a:tcPr>
                </a:tc>
                <a:extLst>
                  <a:ext uri="{0D108BD9-81ED-4DB2-BD59-A6C34878D82A}">
                    <a16:rowId xmlns:a16="http://schemas.microsoft.com/office/drawing/2014/main" val="10003"/>
                  </a:ext>
                </a:extLst>
              </a:tr>
              <a:tr h="944776">
                <a:tc>
                  <a:txBody>
                    <a:bodyPr/>
                    <a:lstStyle>
                      <a:lvl1pPr marL="342900" indent="-342900" eaLnBrk="0" hangingPunct="0">
                        <a:spcBef>
                          <a:spcPts val="600"/>
                        </a:spcBef>
                        <a:buClr>
                          <a:schemeClr val="accent1"/>
                        </a:buClr>
                        <a:buSzPct val="76000"/>
                        <a:buFont typeface="Wingdings 3" pitchFamily="2" charset="2"/>
                        <a:defRPr sz="2200">
                          <a:solidFill>
                            <a:schemeClr val="tx1"/>
                          </a:solidFill>
                          <a:latin typeface="Eurostile" panose="020B0504020202050204" pitchFamily="34" charset="77"/>
                          <a:ea typeface="ＭＳ Ｐゴシック" panose="020B0600070205080204" pitchFamily="34" charset="-128"/>
                        </a:defRPr>
                      </a:lvl1pPr>
                      <a:lvl2pPr marL="37931725" indent="-37474525" eaLnBrk="0" hangingPunct="0">
                        <a:spcBef>
                          <a:spcPts val="500"/>
                        </a:spcBef>
                        <a:buClr>
                          <a:schemeClr val="accent2"/>
                        </a:buClr>
                        <a:buSzPct val="76000"/>
                        <a:buFont typeface="Wingdings 3" pitchFamily="2" charset="2"/>
                        <a:defRPr sz="2100">
                          <a:solidFill>
                            <a:schemeClr val="tx2"/>
                          </a:solidFill>
                          <a:latin typeface="Eurostile" panose="020B0504020202050204" pitchFamily="34" charset="77"/>
                          <a:ea typeface="ＭＳ Ｐゴシック" panose="020B0600070205080204" pitchFamily="34" charset="-128"/>
                        </a:defRPr>
                      </a:lvl2pPr>
                      <a:lvl3pPr eaLnBrk="0" hangingPunct="0">
                        <a:spcBef>
                          <a:spcPts val="500"/>
                        </a:spcBef>
                        <a:defRPr>
                          <a:solidFill>
                            <a:schemeClr val="tx1"/>
                          </a:solidFill>
                          <a:latin typeface="Eurostile" panose="020B0504020202050204" pitchFamily="34" charset="77"/>
                          <a:ea typeface="ＭＳ Ｐゴシック" panose="020B0600070205080204" pitchFamily="34" charset="-128"/>
                        </a:defRPr>
                      </a:lvl3pPr>
                      <a:lvl4pPr eaLnBrk="0" hangingPunct="0">
                        <a:spcBef>
                          <a:spcPts val="400"/>
                        </a:spcBef>
                        <a:defRPr sz="1600">
                          <a:solidFill>
                            <a:schemeClr val="tx1"/>
                          </a:solidFill>
                          <a:latin typeface="Eurostile" panose="020B0504020202050204" pitchFamily="34" charset="77"/>
                          <a:ea typeface="ＭＳ Ｐゴシック" panose="020B0600070205080204" pitchFamily="34" charset="-128"/>
                        </a:defRPr>
                      </a:lvl4pPr>
                      <a:lvl5pPr eaLnBrk="0" hangingPunct="0">
                        <a:spcBef>
                          <a:spcPts val="300"/>
                        </a:spcBef>
                        <a:defRPr sz="1400">
                          <a:solidFill>
                            <a:schemeClr val="tx1"/>
                          </a:solidFill>
                          <a:latin typeface="Eurostile" panose="020B0504020202050204" pitchFamily="34" charset="77"/>
                          <a:ea typeface="ＭＳ Ｐゴシック" panose="020B0600070205080204" pitchFamily="34" charset="-128"/>
                        </a:defRPr>
                      </a:lvl5pPr>
                      <a:lvl6pPr marL="4572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6pPr>
                      <a:lvl7pPr marL="9144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7pPr>
                      <a:lvl8pPr marL="13716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8pPr>
                      <a:lvl9pPr marL="18288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fr-FR" altLang="fr-FR" sz="1800" b="0"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rPr>
                        <a:t>Rapports sociaux, relation au travail </a:t>
                      </a: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ECF0"/>
                    </a:solidFill>
                  </a:tcPr>
                </a:tc>
                <a:tc>
                  <a:txBody>
                    <a:bodyPr/>
                    <a:lstStyle>
                      <a:lvl1pPr eaLnBrk="0" hangingPunct="0">
                        <a:spcBef>
                          <a:spcPts val="600"/>
                        </a:spcBef>
                        <a:buClr>
                          <a:schemeClr val="accent1"/>
                        </a:buClr>
                        <a:buSzPct val="76000"/>
                        <a:buFont typeface="Wingdings 3" pitchFamily="2" charset="2"/>
                        <a:defRPr sz="2200">
                          <a:solidFill>
                            <a:schemeClr val="tx1"/>
                          </a:solidFill>
                          <a:latin typeface="Eurostile" panose="020B0504020202050204" pitchFamily="34" charset="77"/>
                          <a:ea typeface="ＭＳ Ｐゴシック" panose="020B0600070205080204" pitchFamily="34" charset="-128"/>
                        </a:defRPr>
                      </a:lvl1pPr>
                      <a:lvl2pPr marL="37931725" indent="-37474525" eaLnBrk="0" hangingPunct="0">
                        <a:spcBef>
                          <a:spcPts val="500"/>
                        </a:spcBef>
                        <a:buClr>
                          <a:schemeClr val="accent2"/>
                        </a:buClr>
                        <a:buSzPct val="76000"/>
                        <a:buFont typeface="Wingdings 3" pitchFamily="2" charset="2"/>
                        <a:defRPr sz="2100">
                          <a:solidFill>
                            <a:schemeClr val="tx2"/>
                          </a:solidFill>
                          <a:latin typeface="Eurostile" panose="020B0504020202050204" pitchFamily="34" charset="77"/>
                          <a:ea typeface="ＭＳ Ｐゴシック" panose="020B0600070205080204" pitchFamily="34" charset="-128"/>
                        </a:defRPr>
                      </a:lvl2pPr>
                      <a:lvl3pPr eaLnBrk="0" hangingPunct="0">
                        <a:spcBef>
                          <a:spcPts val="500"/>
                        </a:spcBef>
                        <a:defRPr>
                          <a:solidFill>
                            <a:schemeClr val="tx1"/>
                          </a:solidFill>
                          <a:latin typeface="Eurostile" panose="020B0504020202050204" pitchFamily="34" charset="77"/>
                          <a:ea typeface="ＭＳ Ｐゴシック" panose="020B0600070205080204" pitchFamily="34" charset="-128"/>
                        </a:defRPr>
                      </a:lvl3pPr>
                      <a:lvl4pPr eaLnBrk="0" hangingPunct="0">
                        <a:spcBef>
                          <a:spcPts val="400"/>
                        </a:spcBef>
                        <a:defRPr sz="1600">
                          <a:solidFill>
                            <a:schemeClr val="tx1"/>
                          </a:solidFill>
                          <a:latin typeface="Eurostile" panose="020B0504020202050204" pitchFamily="34" charset="77"/>
                          <a:ea typeface="ＭＳ Ｐゴシック" panose="020B0600070205080204" pitchFamily="34" charset="-128"/>
                        </a:defRPr>
                      </a:lvl4pPr>
                      <a:lvl5pPr eaLnBrk="0" hangingPunct="0">
                        <a:spcBef>
                          <a:spcPts val="300"/>
                        </a:spcBef>
                        <a:defRPr sz="1400">
                          <a:solidFill>
                            <a:schemeClr val="tx1"/>
                          </a:solidFill>
                          <a:latin typeface="Eurostile" panose="020B0504020202050204" pitchFamily="34" charset="77"/>
                          <a:ea typeface="ＭＳ Ｐゴシック" panose="020B0600070205080204" pitchFamily="34" charset="-128"/>
                        </a:defRPr>
                      </a:lvl5pPr>
                      <a:lvl6pPr marL="4572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6pPr>
                      <a:lvl7pPr marL="9144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7pPr>
                      <a:lvl8pPr marL="13716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8pPr>
                      <a:lvl9pPr marL="18288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pPr>
                      <a:r>
                        <a:rPr kumimoji="0" lang="fr-FR" altLang="fr-FR" sz="1400" b="0"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rPr>
                        <a:t>Le soutien social au travail</a:t>
                      </a:r>
                    </a:p>
                    <a:p>
                      <a:pPr marL="0" marR="0" lvl="0" indent="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pPr>
                      <a:r>
                        <a:rPr kumimoji="0" lang="fr-FR" altLang="fr-FR" sz="1400" b="0"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rPr>
                        <a:t>La violence au travail</a:t>
                      </a:r>
                    </a:p>
                    <a:p>
                      <a:pPr marL="0" marR="0" lvl="0" indent="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pPr>
                      <a:r>
                        <a:rPr kumimoji="0" lang="fr-FR" altLang="fr-FR" sz="1400" b="0"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rPr>
                        <a:t>La reconnaissance des efforts</a:t>
                      </a:r>
                    </a:p>
                    <a:p>
                      <a:pPr marL="0" marR="0" lvl="0" indent="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pPr>
                      <a:r>
                        <a:rPr kumimoji="0" lang="fr-FR" altLang="fr-FR" sz="1400" b="0"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rPr>
                        <a:t>Leadership ( clarté, pilotage, </a:t>
                      </a:r>
                      <a:r>
                        <a:rPr kumimoji="0" lang="fr-FR" altLang="fr-FR" sz="1400" b="1"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rPr>
                        <a:t>organisation( flux, matrice, polyvalence</a:t>
                      </a:r>
                      <a:r>
                        <a:rPr kumimoji="0" lang="fr-FR" altLang="fr-FR" sz="1400" b="0"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rPr>
                        <a:t>) </a:t>
                      </a: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ECF0"/>
                    </a:solidFill>
                  </a:tcPr>
                </a:tc>
                <a:tc>
                  <a:txBody>
                    <a:bodyPr/>
                    <a:lstStyle>
                      <a:lvl1pPr eaLnBrk="0" hangingPunct="0">
                        <a:spcBef>
                          <a:spcPts val="600"/>
                        </a:spcBef>
                        <a:buClr>
                          <a:schemeClr val="accent1"/>
                        </a:buClr>
                        <a:buSzPct val="76000"/>
                        <a:buFont typeface="Wingdings 3" pitchFamily="2" charset="2"/>
                        <a:defRPr sz="2200">
                          <a:solidFill>
                            <a:schemeClr val="tx1"/>
                          </a:solidFill>
                          <a:latin typeface="Eurostile" panose="020B0504020202050204" pitchFamily="34" charset="77"/>
                          <a:ea typeface="ＭＳ Ｐゴシック" panose="020B0600070205080204" pitchFamily="34" charset="-128"/>
                        </a:defRPr>
                      </a:lvl1pPr>
                      <a:lvl2pPr marL="37931725" indent="-37474525" eaLnBrk="0" hangingPunct="0">
                        <a:spcBef>
                          <a:spcPts val="500"/>
                        </a:spcBef>
                        <a:buClr>
                          <a:schemeClr val="accent2"/>
                        </a:buClr>
                        <a:buSzPct val="76000"/>
                        <a:buFont typeface="Wingdings 3" pitchFamily="2" charset="2"/>
                        <a:defRPr sz="2100">
                          <a:solidFill>
                            <a:schemeClr val="tx2"/>
                          </a:solidFill>
                          <a:latin typeface="Eurostile" panose="020B0504020202050204" pitchFamily="34" charset="77"/>
                          <a:ea typeface="ＭＳ Ｐゴシック" panose="020B0600070205080204" pitchFamily="34" charset="-128"/>
                        </a:defRPr>
                      </a:lvl2pPr>
                      <a:lvl3pPr eaLnBrk="0" hangingPunct="0">
                        <a:spcBef>
                          <a:spcPts val="500"/>
                        </a:spcBef>
                        <a:defRPr>
                          <a:solidFill>
                            <a:schemeClr val="tx1"/>
                          </a:solidFill>
                          <a:latin typeface="Eurostile" panose="020B0504020202050204" pitchFamily="34" charset="77"/>
                          <a:ea typeface="ＭＳ Ｐゴシック" panose="020B0600070205080204" pitchFamily="34" charset="-128"/>
                        </a:defRPr>
                      </a:lvl3pPr>
                      <a:lvl4pPr eaLnBrk="0" hangingPunct="0">
                        <a:spcBef>
                          <a:spcPts val="400"/>
                        </a:spcBef>
                        <a:defRPr sz="1600">
                          <a:solidFill>
                            <a:schemeClr val="tx1"/>
                          </a:solidFill>
                          <a:latin typeface="Eurostile" panose="020B0504020202050204" pitchFamily="34" charset="77"/>
                          <a:ea typeface="ＭＳ Ｐゴシック" panose="020B0600070205080204" pitchFamily="34" charset="-128"/>
                        </a:defRPr>
                      </a:lvl4pPr>
                      <a:lvl5pPr eaLnBrk="0" hangingPunct="0">
                        <a:spcBef>
                          <a:spcPts val="300"/>
                        </a:spcBef>
                        <a:defRPr sz="1400">
                          <a:solidFill>
                            <a:schemeClr val="tx1"/>
                          </a:solidFill>
                          <a:latin typeface="Eurostile" panose="020B0504020202050204" pitchFamily="34" charset="77"/>
                          <a:ea typeface="ＭＳ Ｐゴシック" panose="020B0600070205080204" pitchFamily="34" charset="-128"/>
                        </a:defRPr>
                      </a:lvl5pPr>
                      <a:lvl6pPr marL="4572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6pPr>
                      <a:lvl7pPr marL="9144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7pPr>
                      <a:lvl8pPr marL="13716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8pPr>
                      <a:lvl9pPr marL="18288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ECF0"/>
                    </a:solidFill>
                  </a:tcPr>
                </a:tc>
                <a:extLst>
                  <a:ext uri="{0D108BD9-81ED-4DB2-BD59-A6C34878D82A}">
                    <a16:rowId xmlns:a16="http://schemas.microsoft.com/office/drawing/2014/main" val="10004"/>
                  </a:ext>
                </a:extLst>
              </a:tr>
              <a:tr h="518103">
                <a:tc>
                  <a:txBody>
                    <a:bodyPr/>
                    <a:lstStyle>
                      <a:lvl1pPr marL="342900" indent="-342900" eaLnBrk="0" hangingPunct="0">
                        <a:spcBef>
                          <a:spcPts val="600"/>
                        </a:spcBef>
                        <a:buClr>
                          <a:schemeClr val="accent1"/>
                        </a:buClr>
                        <a:buSzPct val="76000"/>
                        <a:buFont typeface="Wingdings 3" pitchFamily="2" charset="2"/>
                        <a:defRPr sz="2200">
                          <a:solidFill>
                            <a:schemeClr val="tx1"/>
                          </a:solidFill>
                          <a:latin typeface="Eurostile" panose="020B0504020202050204" pitchFamily="34" charset="77"/>
                          <a:ea typeface="ＭＳ Ｐゴシック" panose="020B0600070205080204" pitchFamily="34" charset="-128"/>
                        </a:defRPr>
                      </a:lvl1pPr>
                      <a:lvl2pPr marL="37931725" indent="-37474525" eaLnBrk="0" hangingPunct="0">
                        <a:spcBef>
                          <a:spcPts val="500"/>
                        </a:spcBef>
                        <a:buClr>
                          <a:schemeClr val="accent2"/>
                        </a:buClr>
                        <a:buSzPct val="76000"/>
                        <a:buFont typeface="Wingdings 3" pitchFamily="2" charset="2"/>
                        <a:defRPr sz="2100">
                          <a:solidFill>
                            <a:schemeClr val="tx2"/>
                          </a:solidFill>
                          <a:latin typeface="Eurostile" panose="020B0504020202050204" pitchFamily="34" charset="77"/>
                          <a:ea typeface="ＭＳ Ｐゴシック" panose="020B0600070205080204" pitchFamily="34" charset="-128"/>
                        </a:defRPr>
                      </a:lvl2pPr>
                      <a:lvl3pPr eaLnBrk="0" hangingPunct="0">
                        <a:spcBef>
                          <a:spcPts val="500"/>
                        </a:spcBef>
                        <a:defRPr>
                          <a:solidFill>
                            <a:schemeClr val="tx1"/>
                          </a:solidFill>
                          <a:latin typeface="Eurostile" panose="020B0504020202050204" pitchFamily="34" charset="77"/>
                          <a:ea typeface="ＭＳ Ｐゴシック" panose="020B0600070205080204" pitchFamily="34" charset="-128"/>
                        </a:defRPr>
                      </a:lvl3pPr>
                      <a:lvl4pPr eaLnBrk="0" hangingPunct="0">
                        <a:spcBef>
                          <a:spcPts val="400"/>
                        </a:spcBef>
                        <a:defRPr sz="1600">
                          <a:solidFill>
                            <a:schemeClr val="tx1"/>
                          </a:solidFill>
                          <a:latin typeface="Eurostile" panose="020B0504020202050204" pitchFamily="34" charset="77"/>
                          <a:ea typeface="ＭＳ Ｐゴシック" panose="020B0600070205080204" pitchFamily="34" charset="-128"/>
                        </a:defRPr>
                      </a:lvl4pPr>
                      <a:lvl5pPr eaLnBrk="0" hangingPunct="0">
                        <a:spcBef>
                          <a:spcPts val="300"/>
                        </a:spcBef>
                        <a:defRPr sz="1400">
                          <a:solidFill>
                            <a:schemeClr val="tx1"/>
                          </a:solidFill>
                          <a:latin typeface="Eurostile" panose="020B0504020202050204" pitchFamily="34" charset="77"/>
                          <a:ea typeface="ＭＳ Ｐゴシック" panose="020B0600070205080204" pitchFamily="34" charset="-128"/>
                        </a:defRPr>
                      </a:lvl5pPr>
                      <a:lvl6pPr marL="4572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6pPr>
                      <a:lvl7pPr marL="9144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7pPr>
                      <a:lvl8pPr marL="13716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8pPr>
                      <a:lvl9pPr marL="18288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fr-FR" altLang="fr-FR" sz="1800" b="0"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rPr>
                        <a:t>Conflits de valeur </a:t>
                      </a: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5D7E0"/>
                    </a:solidFill>
                  </a:tcPr>
                </a:tc>
                <a:tc>
                  <a:txBody>
                    <a:bodyPr/>
                    <a:lstStyle>
                      <a:lvl1pPr eaLnBrk="0" hangingPunct="0">
                        <a:spcBef>
                          <a:spcPts val="600"/>
                        </a:spcBef>
                        <a:buClr>
                          <a:schemeClr val="accent1"/>
                        </a:buClr>
                        <a:buSzPct val="76000"/>
                        <a:buFont typeface="Wingdings 3" pitchFamily="2" charset="2"/>
                        <a:defRPr sz="2200">
                          <a:solidFill>
                            <a:schemeClr val="tx1"/>
                          </a:solidFill>
                          <a:latin typeface="Eurostile" panose="020B0504020202050204" pitchFamily="34" charset="77"/>
                          <a:ea typeface="ＭＳ Ｐゴシック" panose="020B0600070205080204" pitchFamily="34" charset="-128"/>
                        </a:defRPr>
                      </a:lvl1pPr>
                      <a:lvl2pPr marL="37931725" indent="-37474525" eaLnBrk="0" hangingPunct="0">
                        <a:spcBef>
                          <a:spcPts val="500"/>
                        </a:spcBef>
                        <a:buClr>
                          <a:schemeClr val="accent2"/>
                        </a:buClr>
                        <a:buSzPct val="76000"/>
                        <a:buFont typeface="Wingdings 3" pitchFamily="2" charset="2"/>
                        <a:defRPr sz="2100">
                          <a:solidFill>
                            <a:schemeClr val="tx2"/>
                          </a:solidFill>
                          <a:latin typeface="Eurostile" panose="020B0504020202050204" pitchFamily="34" charset="77"/>
                          <a:ea typeface="ＭＳ Ｐゴシック" panose="020B0600070205080204" pitchFamily="34" charset="-128"/>
                        </a:defRPr>
                      </a:lvl2pPr>
                      <a:lvl3pPr eaLnBrk="0" hangingPunct="0">
                        <a:spcBef>
                          <a:spcPts val="500"/>
                        </a:spcBef>
                        <a:defRPr>
                          <a:solidFill>
                            <a:schemeClr val="tx1"/>
                          </a:solidFill>
                          <a:latin typeface="Eurostile" panose="020B0504020202050204" pitchFamily="34" charset="77"/>
                          <a:ea typeface="ＭＳ Ｐゴシック" panose="020B0600070205080204" pitchFamily="34" charset="-128"/>
                        </a:defRPr>
                      </a:lvl3pPr>
                      <a:lvl4pPr eaLnBrk="0" hangingPunct="0">
                        <a:spcBef>
                          <a:spcPts val="400"/>
                        </a:spcBef>
                        <a:defRPr sz="1600">
                          <a:solidFill>
                            <a:schemeClr val="tx1"/>
                          </a:solidFill>
                          <a:latin typeface="Eurostile" panose="020B0504020202050204" pitchFamily="34" charset="77"/>
                          <a:ea typeface="ＭＳ Ｐゴシック" panose="020B0600070205080204" pitchFamily="34" charset="-128"/>
                        </a:defRPr>
                      </a:lvl4pPr>
                      <a:lvl5pPr eaLnBrk="0" hangingPunct="0">
                        <a:spcBef>
                          <a:spcPts val="300"/>
                        </a:spcBef>
                        <a:defRPr sz="1400">
                          <a:solidFill>
                            <a:schemeClr val="tx1"/>
                          </a:solidFill>
                          <a:latin typeface="Eurostile" panose="020B0504020202050204" pitchFamily="34" charset="77"/>
                          <a:ea typeface="ＭＳ Ｐゴシック" panose="020B0600070205080204" pitchFamily="34" charset="-128"/>
                        </a:defRPr>
                      </a:lvl5pPr>
                      <a:lvl6pPr marL="4572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6pPr>
                      <a:lvl7pPr marL="9144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7pPr>
                      <a:lvl8pPr marL="13716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8pPr>
                      <a:lvl9pPr marL="18288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pPr>
                      <a:r>
                        <a:rPr kumimoji="0" lang="fr-FR" altLang="fr-FR" sz="1400" b="0"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rPr>
                        <a:t>Conflits éthiques</a:t>
                      </a:r>
                    </a:p>
                    <a:p>
                      <a:pPr marL="0" marR="0" lvl="0" indent="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pPr>
                      <a:r>
                        <a:rPr kumimoji="0" lang="fr-FR" altLang="fr-FR" sz="1400" b="0"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rPr>
                        <a:t>Conflits de qualité empêchée</a:t>
                      </a: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5D7E0"/>
                    </a:solidFill>
                  </a:tcPr>
                </a:tc>
                <a:tc>
                  <a:txBody>
                    <a:bodyPr/>
                    <a:lstStyle>
                      <a:lvl1pPr eaLnBrk="0" hangingPunct="0">
                        <a:spcBef>
                          <a:spcPts val="600"/>
                        </a:spcBef>
                        <a:buClr>
                          <a:schemeClr val="accent1"/>
                        </a:buClr>
                        <a:buSzPct val="76000"/>
                        <a:buFont typeface="Wingdings 3" pitchFamily="2" charset="2"/>
                        <a:defRPr sz="2200">
                          <a:solidFill>
                            <a:schemeClr val="tx1"/>
                          </a:solidFill>
                          <a:latin typeface="Eurostile" panose="020B0504020202050204" pitchFamily="34" charset="77"/>
                          <a:ea typeface="ＭＳ Ｐゴシック" panose="020B0600070205080204" pitchFamily="34" charset="-128"/>
                        </a:defRPr>
                      </a:lvl1pPr>
                      <a:lvl2pPr marL="37931725" indent="-37474525" eaLnBrk="0" hangingPunct="0">
                        <a:spcBef>
                          <a:spcPts val="500"/>
                        </a:spcBef>
                        <a:buClr>
                          <a:schemeClr val="accent2"/>
                        </a:buClr>
                        <a:buSzPct val="76000"/>
                        <a:buFont typeface="Wingdings 3" pitchFamily="2" charset="2"/>
                        <a:defRPr sz="2100">
                          <a:solidFill>
                            <a:schemeClr val="tx2"/>
                          </a:solidFill>
                          <a:latin typeface="Eurostile" panose="020B0504020202050204" pitchFamily="34" charset="77"/>
                          <a:ea typeface="ＭＳ Ｐゴシック" panose="020B0600070205080204" pitchFamily="34" charset="-128"/>
                        </a:defRPr>
                      </a:lvl2pPr>
                      <a:lvl3pPr eaLnBrk="0" hangingPunct="0">
                        <a:spcBef>
                          <a:spcPts val="500"/>
                        </a:spcBef>
                        <a:defRPr>
                          <a:solidFill>
                            <a:schemeClr val="tx1"/>
                          </a:solidFill>
                          <a:latin typeface="Eurostile" panose="020B0504020202050204" pitchFamily="34" charset="77"/>
                          <a:ea typeface="ＭＳ Ｐゴシック" panose="020B0600070205080204" pitchFamily="34" charset="-128"/>
                        </a:defRPr>
                      </a:lvl3pPr>
                      <a:lvl4pPr eaLnBrk="0" hangingPunct="0">
                        <a:spcBef>
                          <a:spcPts val="400"/>
                        </a:spcBef>
                        <a:defRPr sz="1600">
                          <a:solidFill>
                            <a:schemeClr val="tx1"/>
                          </a:solidFill>
                          <a:latin typeface="Eurostile" panose="020B0504020202050204" pitchFamily="34" charset="77"/>
                          <a:ea typeface="ＭＳ Ｐゴシック" panose="020B0600070205080204" pitchFamily="34" charset="-128"/>
                        </a:defRPr>
                      </a:lvl4pPr>
                      <a:lvl5pPr eaLnBrk="0" hangingPunct="0">
                        <a:spcBef>
                          <a:spcPts val="300"/>
                        </a:spcBef>
                        <a:defRPr sz="1400">
                          <a:solidFill>
                            <a:schemeClr val="tx1"/>
                          </a:solidFill>
                          <a:latin typeface="Eurostile" panose="020B0504020202050204" pitchFamily="34" charset="77"/>
                          <a:ea typeface="ＭＳ Ｐゴシック" panose="020B0600070205080204" pitchFamily="34" charset="-128"/>
                        </a:defRPr>
                      </a:lvl5pPr>
                      <a:lvl6pPr marL="4572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6pPr>
                      <a:lvl7pPr marL="9144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7pPr>
                      <a:lvl8pPr marL="13716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8pPr>
                      <a:lvl9pPr marL="18288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5D7E0"/>
                    </a:solidFill>
                  </a:tcPr>
                </a:tc>
                <a:extLst>
                  <a:ext uri="{0D108BD9-81ED-4DB2-BD59-A6C34878D82A}">
                    <a16:rowId xmlns:a16="http://schemas.microsoft.com/office/drawing/2014/main" val="10005"/>
                  </a:ext>
                </a:extLst>
              </a:tr>
              <a:tr h="518103">
                <a:tc>
                  <a:txBody>
                    <a:bodyPr/>
                    <a:lstStyle>
                      <a:lvl1pPr marL="342900" indent="-342900" eaLnBrk="0" hangingPunct="0">
                        <a:spcBef>
                          <a:spcPts val="600"/>
                        </a:spcBef>
                        <a:buClr>
                          <a:schemeClr val="accent1"/>
                        </a:buClr>
                        <a:buSzPct val="76000"/>
                        <a:buFont typeface="Wingdings 3" pitchFamily="2" charset="2"/>
                        <a:defRPr sz="2200">
                          <a:solidFill>
                            <a:schemeClr val="tx1"/>
                          </a:solidFill>
                          <a:latin typeface="Eurostile" panose="020B0504020202050204" pitchFamily="34" charset="77"/>
                          <a:ea typeface="ＭＳ Ｐゴシック" panose="020B0600070205080204" pitchFamily="34" charset="-128"/>
                        </a:defRPr>
                      </a:lvl1pPr>
                      <a:lvl2pPr marL="37931725" indent="-37474525" eaLnBrk="0" hangingPunct="0">
                        <a:spcBef>
                          <a:spcPts val="500"/>
                        </a:spcBef>
                        <a:buClr>
                          <a:schemeClr val="accent2"/>
                        </a:buClr>
                        <a:buSzPct val="76000"/>
                        <a:buFont typeface="Wingdings 3" pitchFamily="2" charset="2"/>
                        <a:defRPr sz="2100">
                          <a:solidFill>
                            <a:schemeClr val="tx2"/>
                          </a:solidFill>
                          <a:latin typeface="Eurostile" panose="020B0504020202050204" pitchFamily="34" charset="77"/>
                          <a:ea typeface="ＭＳ Ｐゴシック" panose="020B0600070205080204" pitchFamily="34" charset="-128"/>
                        </a:defRPr>
                      </a:lvl2pPr>
                      <a:lvl3pPr eaLnBrk="0" hangingPunct="0">
                        <a:spcBef>
                          <a:spcPts val="500"/>
                        </a:spcBef>
                        <a:defRPr>
                          <a:solidFill>
                            <a:schemeClr val="tx1"/>
                          </a:solidFill>
                          <a:latin typeface="Eurostile" panose="020B0504020202050204" pitchFamily="34" charset="77"/>
                          <a:ea typeface="ＭＳ Ｐゴシック" panose="020B0600070205080204" pitchFamily="34" charset="-128"/>
                        </a:defRPr>
                      </a:lvl3pPr>
                      <a:lvl4pPr eaLnBrk="0" hangingPunct="0">
                        <a:spcBef>
                          <a:spcPts val="400"/>
                        </a:spcBef>
                        <a:defRPr sz="1600">
                          <a:solidFill>
                            <a:schemeClr val="tx1"/>
                          </a:solidFill>
                          <a:latin typeface="Eurostile" panose="020B0504020202050204" pitchFamily="34" charset="77"/>
                          <a:ea typeface="ＭＳ Ｐゴシック" panose="020B0600070205080204" pitchFamily="34" charset="-128"/>
                        </a:defRPr>
                      </a:lvl4pPr>
                      <a:lvl5pPr eaLnBrk="0" hangingPunct="0">
                        <a:spcBef>
                          <a:spcPts val="300"/>
                        </a:spcBef>
                        <a:defRPr sz="1400">
                          <a:solidFill>
                            <a:schemeClr val="tx1"/>
                          </a:solidFill>
                          <a:latin typeface="Eurostile" panose="020B0504020202050204" pitchFamily="34" charset="77"/>
                          <a:ea typeface="ＭＳ Ｐゴシック" panose="020B0600070205080204" pitchFamily="34" charset="-128"/>
                        </a:defRPr>
                      </a:lvl5pPr>
                      <a:lvl6pPr marL="4572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6pPr>
                      <a:lvl7pPr marL="9144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7pPr>
                      <a:lvl8pPr marL="13716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8pPr>
                      <a:lvl9pPr marL="18288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fr-FR" altLang="fr-FR" sz="1800" b="0"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rPr>
                        <a:t>Insécurité de l’emploi</a:t>
                      </a: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ECF0"/>
                    </a:solidFill>
                  </a:tcPr>
                </a:tc>
                <a:tc>
                  <a:txBody>
                    <a:bodyPr/>
                    <a:lstStyle>
                      <a:lvl1pPr eaLnBrk="0" hangingPunct="0">
                        <a:spcBef>
                          <a:spcPts val="600"/>
                        </a:spcBef>
                        <a:buClr>
                          <a:schemeClr val="accent1"/>
                        </a:buClr>
                        <a:buSzPct val="76000"/>
                        <a:buFont typeface="Wingdings 3" pitchFamily="2" charset="2"/>
                        <a:defRPr sz="2200">
                          <a:solidFill>
                            <a:schemeClr val="tx1"/>
                          </a:solidFill>
                          <a:latin typeface="Eurostile" panose="020B0504020202050204" pitchFamily="34" charset="77"/>
                          <a:ea typeface="ＭＳ Ｐゴシック" panose="020B0600070205080204" pitchFamily="34" charset="-128"/>
                        </a:defRPr>
                      </a:lvl1pPr>
                      <a:lvl2pPr marL="37931725" indent="-37474525" eaLnBrk="0" hangingPunct="0">
                        <a:spcBef>
                          <a:spcPts val="500"/>
                        </a:spcBef>
                        <a:buClr>
                          <a:schemeClr val="accent2"/>
                        </a:buClr>
                        <a:buSzPct val="76000"/>
                        <a:buFont typeface="Wingdings 3" pitchFamily="2" charset="2"/>
                        <a:defRPr sz="2100">
                          <a:solidFill>
                            <a:schemeClr val="tx2"/>
                          </a:solidFill>
                          <a:latin typeface="Eurostile" panose="020B0504020202050204" pitchFamily="34" charset="77"/>
                          <a:ea typeface="ＭＳ Ｐゴシック" panose="020B0600070205080204" pitchFamily="34" charset="-128"/>
                        </a:defRPr>
                      </a:lvl2pPr>
                      <a:lvl3pPr eaLnBrk="0" hangingPunct="0">
                        <a:spcBef>
                          <a:spcPts val="500"/>
                        </a:spcBef>
                        <a:defRPr>
                          <a:solidFill>
                            <a:schemeClr val="tx1"/>
                          </a:solidFill>
                          <a:latin typeface="Eurostile" panose="020B0504020202050204" pitchFamily="34" charset="77"/>
                          <a:ea typeface="ＭＳ Ｐゴシック" panose="020B0600070205080204" pitchFamily="34" charset="-128"/>
                        </a:defRPr>
                      </a:lvl3pPr>
                      <a:lvl4pPr eaLnBrk="0" hangingPunct="0">
                        <a:spcBef>
                          <a:spcPts val="400"/>
                        </a:spcBef>
                        <a:defRPr sz="1600">
                          <a:solidFill>
                            <a:schemeClr val="tx1"/>
                          </a:solidFill>
                          <a:latin typeface="Eurostile" panose="020B0504020202050204" pitchFamily="34" charset="77"/>
                          <a:ea typeface="ＭＳ Ｐゴシック" panose="020B0600070205080204" pitchFamily="34" charset="-128"/>
                        </a:defRPr>
                      </a:lvl4pPr>
                      <a:lvl5pPr eaLnBrk="0" hangingPunct="0">
                        <a:spcBef>
                          <a:spcPts val="300"/>
                        </a:spcBef>
                        <a:defRPr sz="1400">
                          <a:solidFill>
                            <a:schemeClr val="tx1"/>
                          </a:solidFill>
                          <a:latin typeface="Eurostile" panose="020B0504020202050204" pitchFamily="34" charset="77"/>
                          <a:ea typeface="ＭＳ Ｐゴシック" panose="020B0600070205080204" pitchFamily="34" charset="-128"/>
                        </a:defRPr>
                      </a:lvl5pPr>
                      <a:lvl6pPr marL="4572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6pPr>
                      <a:lvl7pPr marL="9144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7pPr>
                      <a:lvl8pPr marL="13716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8pPr>
                      <a:lvl9pPr marL="18288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pPr>
                      <a:r>
                        <a:rPr kumimoji="0" lang="fr-FR" altLang="fr-FR" sz="1400" b="0"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rPr>
                        <a:t>Sécurité de l’emploi et du salaire </a:t>
                      </a:r>
                    </a:p>
                    <a:p>
                      <a:pPr marL="0" marR="0" lvl="0" indent="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pPr>
                      <a:r>
                        <a:rPr kumimoji="0" lang="fr-FR" altLang="fr-FR" sz="1400" b="0"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rPr>
                        <a:t>Soutenabilité du travail </a:t>
                      </a: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ECF0"/>
                    </a:solidFill>
                  </a:tcPr>
                </a:tc>
                <a:tc>
                  <a:txBody>
                    <a:bodyPr/>
                    <a:lstStyle>
                      <a:lvl1pPr eaLnBrk="0" hangingPunct="0">
                        <a:spcBef>
                          <a:spcPts val="600"/>
                        </a:spcBef>
                        <a:buClr>
                          <a:schemeClr val="accent1"/>
                        </a:buClr>
                        <a:buSzPct val="76000"/>
                        <a:buFont typeface="Wingdings 3" pitchFamily="2" charset="2"/>
                        <a:defRPr sz="2200">
                          <a:solidFill>
                            <a:schemeClr val="tx1"/>
                          </a:solidFill>
                          <a:latin typeface="Eurostile" panose="020B0504020202050204" pitchFamily="34" charset="77"/>
                          <a:ea typeface="ＭＳ Ｐゴシック" panose="020B0600070205080204" pitchFamily="34" charset="-128"/>
                        </a:defRPr>
                      </a:lvl1pPr>
                      <a:lvl2pPr marL="37931725" indent="-37474525" eaLnBrk="0" hangingPunct="0">
                        <a:spcBef>
                          <a:spcPts val="500"/>
                        </a:spcBef>
                        <a:buClr>
                          <a:schemeClr val="accent2"/>
                        </a:buClr>
                        <a:buSzPct val="76000"/>
                        <a:buFont typeface="Wingdings 3" pitchFamily="2" charset="2"/>
                        <a:defRPr sz="2100">
                          <a:solidFill>
                            <a:schemeClr val="tx2"/>
                          </a:solidFill>
                          <a:latin typeface="Eurostile" panose="020B0504020202050204" pitchFamily="34" charset="77"/>
                          <a:ea typeface="ＭＳ Ｐゴシック" panose="020B0600070205080204" pitchFamily="34" charset="-128"/>
                        </a:defRPr>
                      </a:lvl2pPr>
                      <a:lvl3pPr eaLnBrk="0" hangingPunct="0">
                        <a:spcBef>
                          <a:spcPts val="500"/>
                        </a:spcBef>
                        <a:defRPr>
                          <a:solidFill>
                            <a:schemeClr val="tx1"/>
                          </a:solidFill>
                          <a:latin typeface="Eurostile" panose="020B0504020202050204" pitchFamily="34" charset="77"/>
                          <a:ea typeface="ＭＳ Ｐゴシック" panose="020B0600070205080204" pitchFamily="34" charset="-128"/>
                        </a:defRPr>
                      </a:lvl3pPr>
                      <a:lvl4pPr eaLnBrk="0" hangingPunct="0">
                        <a:spcBef>
                          <a:spcPts val="400"/>
                        </a:spcBef>
                        <a:defRPr sz="1600">
                          <a:solidFill>
                            <a:schemeClr val="tx1"/>
                          </a:solidFill>
                          <a:latin typeface="Eurostile" panose="020B0504020202050204" pitchFamily="34" charset="77"/>
                          <a:ea typeface="ＭＳ Ｐゴシック" panose="020B0600070205080204" pitchFamily="34" charset="-128"/>
                        </a:defRPr>
                      </a:lvl4pPr>
                      <a:lvl5pPr eaLnBrk="0" hangingPunct="0">
                        <a:spcBef>
                          <a:spcPts val="300"/>
                        </a:spcBef>
                        <a:defRPr sz="1400">
                          <a:solidFill>
                            <a:schemeClr val="tx1"/>
                          </a:solidFill>
                          <a:latin typeface="Eurostile" panose="020B0504020202050204" pitchFamily="34" charset="77"/>
                          <a:ea typeface="ＭＳ Ｐゴシック" panose="020B0600070205080204" pitchFamily="34" charset="-128"/>
                        </a:defRPr>
                      </a:lvl5pPr>
                      <a:lvl6pPr marL="4572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6pPr>
                      <a:lvl7pPr marL="9144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7pPr>
                      <a:lvl8pPr marL="13716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8pPr>
                      <a:lvl9pPr marL="1828800" eaLnBrk="0" fontAlgn="base" hangingPunct="0">
                        <a:spcBef>
                          <a:spcPts val="300"/>
                        </a:spcBef>
                        <a:spcAft>
                          <a:spcPct val="0"/>
                        </a:spcAft>
                        <a:defRPr sz="1400">
                          <a:solidFill>
                            <a:schemeClr val="tx1"/>
                          </a:solidFill>
                          <a:latin typeface="Eurostile" panose="020B0504020202050204" pitchFamily="34" charset="77"/>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a:ln>
                          <a:noFill/>
                        </a:ln>
                        <a:solidFill>
                          <a:srgbClr val="000000"/>
                        </a:solidFill>
                        <a:effectLst/>
                        <a:latin typeface="Gill Sans MT" panose="020B0502020104020203" pitchFamily="34" charset="77"/>
                        <a:ea typeface="ＭＳ Ｐゴシック" panose="020B0600070205080204" pitchFamily="34" charset="-128"/>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ECF0"/>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re 1">
            <a:extLst>
              <a:ext uri="{FF2B5EF4-FFF2-40B4-BE49-F238E27FC236}">
                <a16:creationId xmlns:a16="http://schemas.microsoft.com/office/drawing/2014/main" id="{D1CD1553-689E-3542-B88B-D3C1B346F5FD}"/>
              </a:ext>
            </a:extLst>
          </p:cNvPr>
          <p:cNvSpPr>
            <a:spLocks noGrp="1"/>
          </p:cNvSpPr>
          <p:nvPr>
            <p:ph type="title"/>
          </p:nvPr>
        </p:nvSpPr>
        <p:spPr/>
        <p:txBody>
          <a:bodyPr/>
          <a:lstStyle/>
          <a:p>
            <a:pPr eaLnBrk="1" hangingPunct="1"/>
            <a:r>
              <a:rPr lang="fr-FR" altLang="fr-FR">
                <a:latin typeface="Eurostile" panose="020B0504020202050204" pitchFamily="34" charset="77"/>
                <a:ea typeface="ＭＳ Ｐゴシック" panose="020B0600070205080204" pitchFamily="34" charset="-128"/>
                <a:cs typeface="Eurostile" panose="020B0504020202050204" pitchFamily="34" charset="77"/>
              </a:rPr>
              <a:t>Travail réel / Travail prescrit</a:t>
            </a:r>
          </a:p>
        </p:txBody>
      </p:sp>
      <p:sp>
        <p:nvSpPr>
          <p:cNvPr id="40962" name="Espace réservé du contenu 2">
            <a:extLst>
              <a:ext uri="{FF2B5EF4-FFF2-40B4-BE49-F238E27FC236}">
                <a16:creationId xmlns:a16="http://schemas.microsoft.com/office/drawing/2014/main" id="{CE6A40ED-0F79-FDDA-E2F4-BF93403E446A}"/>
              </a:ext>
            </a:extLst>
          </p:cNvPr>
          <p:cNvSpPr>
            <a:spLocks noGrp="1"/>
          </p:cNvSpPr>
          <p:nvPr>
            <p:ph sz="quarter" idx="1"/>
          </p:nvPr>
        </p:nvSpPr>
        <p:spPr>
          <a:xfrm>
            <a:off x="457200" y="1219200"/>
            <a:ext cx="8229600" cy="4937125"/>
          </a:xfrm>
        </p:spPr>
        <p:txBody>
          <a:bodyPr/>
          <a:lstStyle/>
          <a:p>
            <a:pPr eaLnBrk="1" hangingPunct="1">
              <a:lnSpc>
                <a:spcPct val="90000"/>
              </a:lnSpc>
            </a:pPr>
            <a:r>
              <a:rPr lang="fr-FR" altLang="fr-FR" sz="2400">
                <a:latin typeface="Eurostile" panose="020B0504020202050204" pitchFamily="34" charset="77"/>
                <a:ea typeface="ＭＳ Ｐゴシック" panose="020B0600070205080204" pitchFamily="34" charset="-128"/>
                <a:cs typeface="Eurostile" panose="020B0504020202050204" pitchFamily="34" charset="77"/>
              </a:rPr>
              <a:t>Pour comprendre ce qui a changé, il faut revenir à ce qu’est le travail </a:t>
            </a:r>
          </a:p>
          <a:p>
            <a:pPr lvl="1" eaLnBrk="1" hangingPunct="1">
              <a:lnSpc>
                <a:spcPct val="90000"/>
              </a:lnSpc>
            </a:pPr>
            <a:r>
              <a:rPr lang="fr-FR" altLang="fr-FR" sz="2100" b="1">
                <a:solidFill>
                  <a:srgbClr val="633F32"/>
                </a:solidFill>
                <a:latin typeface="Eurostile" panose="020B0504020202050204" pitchFamily="34" charset="77"/>
                <a:ea typeface="ＭＳ Ｐゴシック" panose="020B0600070205080204" pitchFamily="34" charset="-128"/>
                <a:cs typeface="Eurostile" panose="020B0504020202050204" pitchFamily="34" charset="77"/>
              </a:rPr>
              <a:t>Le travail prescrit </a:t>
            </a:r>
            <a:r>
              <a:rPr lang="fr-FR" altLang="fr-FR" sz="2100">
                <a:latin typeface="Eurostile" panose="020B0504020202050204" pitchFamily="34" charset="77"/>
                <a:ea typeface="ＭＳ Ｐゴシック" panose="020B0600070205080204" pitchFamily="34" charset="-128"/>
                <a:cs typeface="Eurostile" panose="020B0504020202050204" pitchFamily="34" charset="77"/>
              </a:rPr>
              <a:t>: ce qui est demandé avec la procédure associée. </a:t>
            </a:r>
          </a:p>
          <a:p>
            <a:pPr lvl="1" eaLnBrk="1" hangingPunct="1">
              <a:lnSpc>
                <a:spcPct val="90000"/>
              </a:lnSpc>
            </a:pPr>
            <a:r>
              <a:rPr lang="fr-FR" altLang="fr-FR" sz="2100" b="1">
                <a:solidFill>
                  <a:srgbClr val="633F32"/>
                </a:solidFill>
                <a:latin typeface="Eurostile" panose="020B0504020202050204" pitchFamily="34" charset="77"/>
                <a:ea typeface="ＭＳ Ｐゴシック" panose="020B0600070205080204" pitchFamily="34" charset="-128"/>
                <a:cs typeface="Eurostile" panose="020B0504020202050204" pitchFamily="34" charset="77"/>
              </a:rPr>
              <a:t>Le travail réel </a:t>
            </a:r>
            <a:r>
              <a:rPr lang="fr-FR" altLang="fr-FR" sz="2100">
                <a:latin typeface="Eurostile" panose="020B0504020202050204" pitchFamily="34" charset="77"/>
                <a:ea typeface="ＭＳ Ｐゴシック" panose="020B0600070205080204" pitchFamily="34" charset="-128"/>
                <a:cs typeface="Eurostile" panose="020B0504020202050204" pitchFamily="34" charset="77"/>
              </a:rPr>
              <a:t>: ce que rencontre le travailleur, ce sont les imprévus, la gestion de l’inattendu, les échecs.</a:t>
            </a:r>
          </a:p>
          <a:p>
            <a:pPr lvl="1" eaLnBrk="1" hangingPunct="1">
              <a:lnSpc>
                <a:spcPct val="90000"/>
              </a:lnSpc>
            </a:pPr>
            <a:r>
              <a:rPr lang="fr-FR" altLang="fr-FR" sz="2100" b="1" u="sng">
                <a:solidFill>
                  <a:srgbClr val="633F32"/>
                </a:solidFill>
                <a:latin typeface="Eurostile" panose="020B0504020202050204" pitchFamily="34" charset="77"/>
                <a:ea typeface="ＭＳ Ｐゴシック" panose="020B0600070205080204" pitchFamily="34" charset="-128"/>
                <a:cs typeface="Eurostile" panose="020B0504020202050204" pitchFamily="34" charset="77"/>
              </a:rPr>
              <a:t>la résistance du réel </a:t>
            </a:r>
            <a:r>
              <a:rPr lang="fr-FR" altLang="fr-FR" sz="2100">
                <a:latin typeface="Eurostile" panose="020B0504020202050204" pitchFamily="34" charset="77"/>
                <a:ea typeface="ＭＳ Ｐゴシック" panose="020B0600070205080204" pitchFamily="34" charset="-128"/>
                <a:cs typeface="Eurostile" panose="020B0504020202050204" pitchFamily="34" charset="77"/>
              </a:rPr>
              <a:t>: on fait et cela ne marche pas !  </a:t>
            </a:r>
          </a:p>
          <a:p>
            <a:pPr eaLnBrk="1" hangingPunct="1">
              <a:lnSpc>
                <a:spcPct val="90000"/>
              </a:lnSpc>
            </a:pPr>
            <a:r>
              <a:rPr lang="fr-FR" altLang="fr-FR" sz="2400">
                <a:latin typeface="Eurostile" panose="020B0504020202050204" pitchFamily="34" charset="77"/>
                <a:ea typeface="ＭＳ Ｐゴシック" panose="020B0600070205080204" pitchFamily="34" charset="-128"/>
                <a:cs typeface="Eurostile" panose="020B0504020202050204" pitchFamily="34" charset="77"/>
              </a:rPr>
              <a:t>Le travail standardisé ( les procédures…) a permis de mieux fonctionner mais a baissé </a:t>
            </a:r>
            <a:r>
              <a:rPr lang="fr-FR" altLang="fr-FR" sz="2400" b="1">
                <a:solidFill>
                  <a:srgbClr val="633F32"/>
                </a:solidFill>
                <a:latin typeface="Eurostile" panose="020B0504020202050204" pitchFamily="34" charset="77"/>
                <a:ea typeface="ＭＳ Ｐゴシック" panose="020B0600070205080204" pitchFamily="34" charset="-128"/>
              </a:rPr>
              <a:t>la latitude décisionnelle </a:t>
            </a:r>
            <a:r>
              <a:rPr lang="fr-FR" altLang="fr-FR" sz="2400">
                <a:latin typeface="Eurostile" panose="020B0504020202050204" pitchFamily="34" charset="77"/>
                <a:ea typeface="ＭＳ Ｐゴシック" panose="020B0600070205080204" pitchFamily="34" charset="-128"/>
                <a:cs typeface="Eurostile" panose="020B0504020202050204" pitchFamily="34" charset="77"/>
              </a:rPr>
              <a:t>et ne prend pas en compte la résistance du réel .</a:t>
            </a:r>
          </a:p>
          <a:p>
            <a:pPr eaLnBrk="1" hangingPunct="1">
              <a:lnSpc>
                <a:spcPct val="90000"/>
              </a:lnSpc>
            </a:pPr>
            <a:r>
              <a:rPr lang="fr-FR" altLang="fr-FR" sz="2400">
                <a:latin typeface="Eurostile" panose="020B0504020202050204" pitchFamily="34" charset="77"/>
                <a:ea typeface="ＭＳ Ｐゴシック" panose="020B0600070205080204" pitchFamily="34" charset="-128"/>
                <a:cs typeface="Eurostile" panose="020B0504020202050204" pitchFamily="34" charset="77"/>
              </a:rPr>
              <a:t>Les temps </a:t>
            </a:r>
            <a:r>
              <a:rPr lang="fr-FR" altLang="fr-FR" sz="2400" b="1">
                <a:solidFill>
                  <a:srgbClr val="633F32"/>
                </a:solidFill>
                <a:latin typeface="Eurostile" panose="020B0504020202050204" pitchFamily="34" charset="77"/>
                <a:ea typeface="ＭＳ Ｐゴシック" panose="020B0600070205080204" pitchFamily="34" charset="-128"/>
                <a:cs typeface="Eurostile" panose="020B0504020202050204" pitchFamily="34" charset="77"/>
              </a:rPr>
              <a:t>de délibération sont réduits</a:t>
            </a:r>
          </a:p>
          <a:p>
            <a:pPr eaLnBrk="1" hangingPunct="1">
              <a:lnSpc>
                <a:spcPct val="90000"/>
              </a:lnSpc>
            </a:pPr>
            <a:r>
              <a:rPr lang="fr-FR" altLang="fr-FR" sz="2400" b="1">
                <a:solidFill>
                  <a:srgbClr val="633F32"/>
                </a:solidFill>
                <a:latin typeface="Eurostile" panose="020B0504020202050204" pitchFamily="34" charset="77"/>
                <a:ea typeface="ＭＳ Ｐゴシック" panose="020B0600070205080204" pitchFamily="34" charset="-128"/>
                <a:cs typeface="Eurostile" panose="020B0504020202050204" pitchFamily="34" charset="77"/>
              </a:rPr>
              <a:t>Et l’évaluation individuelle </a:t>
            </a:r>
            <a:r>
              <a:rPr lang="fr-FR" altLang="fr-FR" sz="2400">
                <a:latin typeface="Eurostile" panose="020B0504020202050204" pitchFamily="34" charset="77"/>
                <a:ea typeface="ＭＳ Ｐゴシック" panose="020B0600070205080204" pitchFamily="34" charset="-128"/>
                <a:cs typeface="Eurostile" panose="020B0504020202050204" pitchFamily="34" charset="77"/>
              </a:rPr>
              <a:t>si mal faite  peut sous évaluer le réel et mettre en difficulté</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re 1">
            <a:extLst>
              <a:ext uri="{FF2B5EF4-FFF2-40B4-BE49-F238E27FC236}">
                <a16:creationId xmlns:a16="http://schemas.microsoft.com/office/drawing/2014/main" id="{F03B3096-2F2F-4E09-C24B-F94EAE7CCBDB}"/>
              </a:ext>
            </a:extLst>
          </p:cNvPr>
          <p:cNvSpPr>
            <a:spLocks noGrp="1"/>
          </p:cNvSpPr>
          <p:nvPr>
            <p:ph type="title"/>
          </p:nvPr>
        </p:nvSpPr>
        <p:spPr>
          <a:xfrm>
            <a:off x="609600" y="228600"/>
            <a:ext cx="8458200" cy="990600"/>
          </a:xfrm>
        </p:spPr>
        <p:txBody>
          <a:bodyPr/>
          <a:lstStyle/>
          <a:p>
            <a:pPr eaLnBrk="1" hangingPunct="1"/>
            <a:r>
              <a:rPr lang="fr-FR" altLang="fr-FR" sz="2800">
                <a:latin typeface="Eurostile" panose="020B0504020202050204" pitchFamily="34" charset="77"/>
                <a:ea typeface="ＭＳ Ｐゴシック" panose="020B0600070205080204" pitchFamily="34" charset="-128"/>
                <a:cs typeface="Eurostile" panose="020B0504020202050204" pitchFamily="34" charset="77"/>
              </a:rPr>
              <a:t>Autres exemples des agents en contact avec les usagers ou les clients</a:t>
            </a:r>
          </a:p>
        </p:txBody>
      </p:sp>
      <p:sp>
        <p:nvSpPr>
          <p:cNvPr id="43010" name="Espace réservé du contenu 2">
            <a:extLst>
              <a:ext uri="{FF2B5EF4-FFF2-40B4-BE49-F238E27FC236}">
                <a16:creationId xmlns:a16="http://schemas.microsoft.com/office/drawing/2014/main" id="{57790BA5-5A59-D3A8-783D-B363756414D8}"/>
              </a:ext>
            </a:extLst>
          </p:cNvPr>
          <p:cNvSpPr>
            <a:spLocks noGrp="1"/>
          </p:cNvSpPr>
          <p:nvPr>
            <p:ph sz="quarter" idx="1"/>
          </p:nvPr>
        </p:nvSpPr>
        <p:spPr>
          <a:xfrm>
            <a:off x="609600" y="1219200"/>
            <a:ext cx="8229600" cy="5181600"/>
          </a:xfrm>
        </p:spPr>
        <p:txBody>
          <a:bodyPr/>
          <a:lstStyle/>
          <a:p>
            <a:pPr eaLnBrk="1" hangingPunct="1"/>
            <a:r>
              <a:rPr lang="fr-FR" altLang="fr-FR">
                <a:latin typeface="Eurostile" panose="020B0504020202050204" pitchFamily="34" charset="77"/>
                <a:ea typeface="ＭＳ Ｐゴシック" panose="020B0600070205080204" pitchFamily="34" charset="-128"/>
                <a:cs typeface="Eurostile" panose="020B0504020202050204" pitchFamily="34" charset="77"/>
              </a:rPr>
              <a:t>Les entreprises sont  de plus en plus </a:t>
            </a:r>
            <a:r>
              <a:rPr lang="fr-FR" altLang="fr-FR" b="1">
                <a:solidFill>
                  <a:srgbClr val="633F32"/>
                </a:solidFill>
                <a:latin typeface="Eurostile" panose="020B0504020202050204" pitchFamily="34" charset="77"/>
                <a:ea typeface="ＭＳ Ｐゴシック" panose="020B0600070205080204" pitchFamily="34" charset="-128"/>
                <a:cs typeface="Eurostile" panose="020B0504020202050204" pitchFamily="34" charset="77"/>
              </a:rPr>
              <a:t>confrontées à une optimisation de l’organisation</a:t>
            </a:r>
            <a:r>
              <a:rPr lang="fr-FR" altLang="fr-FR">
                <a:latin typeface="Eurostile" panose="020B0504020202050204" pitchFamily="34" charset="77"/>
                <a:ea typeface="ＭＳ Ｐゴシック" panose="020B0600070205080204" pitchFamily="34" charset="-128"/>
                <a:cs typeface="Eurostile" panose="020B0504020202050204" pitchFamily="34" charset="77"/>
              </a:rPr>
              <a:t> : </a:t>
            </a:r>
          </a:p>
          <a:p>
            <a:pPr lvl="2" eaLnBrk="1" hangingPunct="1"/>
            <a:r>
              <a:rPr lang="fr-FR" altLang="fr-FR">
                <a:latin typeface="Eurostile" panose="020B0504020202050204" pitchFamily="34" charset="77"/>
                <a:ea typeface="ＭＳ Ｐゴシック" panose="020B0600070205080204" pitchFamily="34" charset="-128"/>
                <a:cs typeface="Eurostile" panose="020B0504020202050204" pitchFamily="34" charset="77"/>
              </a:rPr>
              <a:t>Une nécessité de rentabilité</a:t>
            </a:r>
          </a:p>
          <a:p>
            <a:pPr lvl="2" eaLnBrk="1" hangingPunct="1"/>
            <a:r>
              <a:rPr lang="fr-FR" altLang="fr-FR">
                <a:latin typeface="Eurostile" panose="020B0504020202050204" pitchFamily="34" charset="77"/>
                <a:ea typeface="ＭＳ Ｐゴシック" panose="020B0600070205080204" pitchFamily="34" charset="-128"/>
                <a:cs typeface="Eurostile" panose="020B0504020202050204" pitchFamily="34" charset="77"/>
              </a:rPr>
              <a:t>une nécessité de qualité </a:t>
            </a:r>
          </a:p>
          <a:p>
            <a:pPr lvl="2" eaLnBrk="1" hangingPunct="1">
              <a:buFont typeface="Wingdings 3" pitchFamily="2" charset="2"/>
              <a:buNone/>
            </a:pPr>
            <a:endParaRPr lang="fr-FR" altLang="fr-FR">
              <a:latin typeface="Eurostile" panose="020B0504020202050204" pitchFamily="34" charset="77"/>
              <a:ea typeface="ＭＳ Ｐゴシック" panose="020B0600070205080204" pitchFamily="34" charset="-128"/>
              <a:cs typeface="Eurostile" panose="020B0504020202050204" pitchFamily="34" charset="77"/>
            </a:endParaRPr>
          </a:p>
          <a:p>
            <a:pPr eaLnBrk="1" hangingPunct="1"/>
            <a:r>
              <a:rPr lang="fr-FR" altLang="fr-FR">
                <a:latin typeface="Eurostile" panose="020B0504020202050204" pitchFamily="34" charset="77"/>
                <a:ea typeface="ＭＳ Ｐゴシック" panose="020B0600070205080204" pitchFamily="34" charset="-128"/>
                <a:cs typeface="Eurostile" panose="020B0504020202050204" pitchFamily="34" charset="77"/>
              </a:rPr>
              <a:t>Les agents sont </a:t>
            </a:r>
            <a:r>
              <a:rPr lang="fr-FR" altLang="fr-FR" b="1">
                <a:solidFill>
                  <a:srgbClr val="633F32"/>
                </a:solidFill>
                <a:latin typeface="Eurostile" panose="020B0504020202050204" pitchFamily="34" charset="77"/>
                <a:ea typeface="ＭＳ Ｐゴシック" panose="020B0600070205080204" pitchFamily="34" charset="-128"/>
                <a:cs typeface="Eurostile" panose="020B0504020202050204" pitchFamily="34" charset="77"/>
              </a:rPr>
              <a:t>soumis à des exigences émotionnelles </a:t>
            </a:r>
            <a:r>
              <a:rPr lang="fr-FR" altLang="fr-FR">
                <a:latin typeface="Eurostile" panose="020B0504020202050204" pitchFamily="34" charset="77"/>
                <a:ea typeface="ＭＳ Ｐゴシック" panose="020B0600070205080204" pitchFamily="34" charset="-128"/>
                <a:cs typeface="Eurostile" panose="020B0504020202050204" pitchFamily="34" charset="77"/>
              </a:rPr>
              <a:t>de plus en plus fortes. </a:t>
            </a:r>
          </a:p>
          <a:p>
            <a:pPr lvl="2" eaLnBrk="1" hangingPunct="1"/>
            <a:r>
              <a:rPr lang="fr-FR" altLang="fr-FR">
                <a:latin typeface="Eurostile" panose="020B0504020202050204" pitchFamily="34" charset="77"/>
                <a:ea typeface="ＭＳ Ｐゴシック" panose="020B0600070205080204" pitchFamily="34" charset="-128"/>
                <a:cs typeface="Eurostile" panose="020B0504020202050204" pitchFamily="34" charset="77"/>
              </a:rPr>
              <a:t>Confrontation à de l’agressivité ( Clients, automobilistes, …)</a:t>
            </a:r>
          </a:p>
          <a:p>
            <a:pPr lvl="2" eaLnBrk="1" hangingPunct="1"/>
            <a:r>
              <a:rPr lang="fr-FR" altLang="fr-FR">
                <a:latin typeface="Eurostile" panose="020B0504020202050204" pitchFamily="34" charset="77"/>
                <a:ea typeface="ＭＳ Ｐゴシック" panose="020B0600070205080204" pitchFamily="34" charset="-128"/>
                <a:cs typeface="Eurostile" panose="020B0504020202050204" pitchFamily="34" charset="77"/>
              </a:rPr>
              <a:t>Confrontation à la douleur et à une misère (SDF, personnes en difficultés mentales, psychiques, physiques, conditions sociales, recherche d’emplois, … ), Les agents prennent la douleur des usagers en difficultés.</a:t>
            </a:r>
          </a:p>
          <a:p>
            <a:pPr lvl="2" eaLnBrk="1" hangingPunct="1"/>
            <a:r>
              <a:rPr lang="fr-FR" altLang="fr-FR">
                <a:latin typeface="Eurostile" panose="020B0504020202050204" pitchFamily="34" charset="77"/>
                <a:ea typeface="ＭＳ Ｐゴシック" panose="020B0600070205080204" pitchFamily="34" charset="-128"/>
                <a:cs typeface="Eurostile" panose="020B0504020202050204" pitchFamily="34" charset="77"/>
              </a:rPr>
              <a:t>Obligation de cacher leur propre émotion.</a:t>
            </a:r>
          </a:p>
          <a:p>
            <a:pPr lvl="2" eaLnBrk="1" hangingPunct="1">
              <a:buFont typeface="Wingdings 3" pitchFamily="2" charset="2"/>
              <a:buNone/>
            </a:pPr>
            <a:endParaRPr lang="fr-FR" altLang="fr-FR" b="1">
              <a:solidFill>
                <a:srgbClr val="008000"/>
              </a:solidFill>
              <a:latin typeface="Eurostile" panose="020B0504020202050204" pitchFamily="34" charset="77"/>
              <a:ea typeface="ＭＳ Ｐゴシック" panose="020B0600070205080204" pitchFamily="34" charset="-128"/>
              <a:cs typeface="Eurostile" panose="020B0504020202050204" pitchFamily="34" charset="77"/>
            </a:endParaRPr>
          </a:p>
          <a:p>
            <a:pPr lvl="2" eaLnBrk="1" hangingPunct="1">
              <a:buFont typeface="Wingdings 3" pitchFamily="2" charset="2"/>
              <a:buNone/>
            </a:pPr>
            <a:endParaRPr lang="fr-FR" altLang="fr-FR">
              <a:latin typeface="Eurostile" panose="020B0504020202050204" pitchFamily="34" charset="77"/>
              <a:ea typeface="ＭＳ Ｐゴシック" panose="020B0600070205080204" pitchFamily="34" charset="-128"/>
              <a:cs typeface="Eurostile" panose="020B0504020202050204" pitchFamily="34" charset="77"/>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18"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19"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120" name="image2.jpg" descr="image2.jpg"/>
          <p:cNvPicPr>
            <a:picLocks noChangeAspect="1"/>
          </p:cNvPicPr>
          <p:nvPr/>
        </p:nvPicPr>
        <p:blipFill>
          <a:blip r:embed="rId3"/>
          <a:stretch>
            <a:fillRect/>
          </a:stretch>
        </p:blipFill>
        <p:spPr>
          <a:xfrm>
            <a:off x="8366759" y="6230772"/>
            <a:ext cx="640081" cy="491338"/>
          </a:xfrm>
          <a:prstGeom prst="rect">
            <a:avLst/>
          </a:prstGeom>
          <a:ln w="12700"/>
        </p:spPr>
      </p:pic>
      <p:sp>
        <p:nvSpPr>
          <p:cNvPr id="121" name="Texte"/>
          <p:cNvSpPr txBox="1"/>
          <p:nvPr/>
        </p:nvSpPr>
        <p:spPr>
          <a:xfrm>
            <a:off x="609600" y="6339840"/>
            <a:ext cx="1000253" cy="3683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buClr>
                <a:srgbClr val="585866"/>
              </a:buClr>
              <a:defRPr sz="1400">
                <a:solidFill>
                  <a:srgbClr val="585866"/>
                </a:solidFill>
                <a:uFill>
                  <a:solidFill>
                    <a:srgbClr val="585866"/>
                  </a:solidFill>
                </a:uFill>
              </a:defRPr>
            </a:lvl1pPr>
          </a:lstStyle>
          <a:p>
            <a:r>
              <a:t> </a:t>
            </a:r>
          </a:p>
        </p:txBody>
      </p:sp>
      <p:sp>
        <p:nvSpPr>
          <p:cNvPr id="122"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23"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24" name="Situation"/>
          <p:cNvSpPr/>
          <p:nvPr/>
        </p:nvSpPr>
        <p:spPr>
          <a:xfrm>
            <a:off x="4231493" y="860151"/>
            <a:ext cx="982641" cy="384721"/>
          </a:xfrm>
          <a:custGeom>
            <a:avLst/>
            <a:gdLst/>
            <a:ahLst/>
            <a:cxnLst>
              <a:cxn ang="0">
                <a:pos x="wd2" y="hd2"/>
              </a:cxn>
              <a:cxn ang="5400000">
                <a:pos x="wd2" y="hd2"/>
              </a:cxn>
              <a:cxn ang="10800000">
                <a:pos x="wd2" y="hd2"/>
              </a:cxn>
              <a:cxn ang="16200000">
                <a:pos x="wd2" y="hd2"/>
              </a:cxn>
            </a:cxnLst>
            <a:rect l="0" t="0" r="r" b="b"/>
            <a:pathLst>
              <a:path h="21600" extrusionOk="0">
                <a:moveTo>
                  <a:pt x="0" y="0"/>
                </a:moveTo>
                <a:lnTo>
                  <a:pt x="0" y="0"/>
                </a:lnTo>
                <a:lnTo>
                  <a:pt x="0" y="21600"/>
                </a:lnTo>
                <a:lnTo>
                  <a:pt x="0" y="21600"/>
                </a:lnTo>
                <a:close/>
              </a:path>
            </a:pathLst>
          </a:custGeom>
          <a:solidFill>
            <a:srgbClr val="D6D7FF"/>
          </a:solidFill>
          <a:ln w="9525"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numCol="1" anchor="ctr">
            <a:spAutoFit/>
          </a:bodyPr>
          <a:lstStyle>
            <a:lvl1pPr algn="ctr" defTabSz="584200">
              <a:defRPr sz="2000">
                <a:solidFill>
                  <a:srgbClr val="FFFFFF"/>
                </a:solidFill>
                <a:effectLst>
                  <a:outerShdw blurRad="38100" dist="12700" dir="5400000" rotWithShape="0">
                    <a:srgbClr val="000000">
                      <a:alpha val="50000"/>
                    </a:srgbClr>
                  </a:outerShdw>
                </a:effectLst>
                <a:uFillTx/>
              </a:defRPr>
            </a:lvl1pPr>
          </a:lstStyle>
          <a:p>
            <a:pPr>
              <a:defRPr sz="4000"/>
            </a:pPr>
            <a:r>
              <a:rPr sz="2000">
                <a:solidFill>
                  <a:schemeClr val="tx1"/>
                </a:solidFill>
              </a:rPr>
              <a:t>Situation</a:t>
            </a:r>
          </a:p>
        </p:txBody>
      </p:sp>
      <p:sp>
        <p:nvSpPr>
          <p:cNvPr id="125" name="Évaluation de la situation"/>
          <p:cNvSpPr/>
          <p:nvPr/>
        </p:nvSpPr>
        <p:spPr>
          <a:xfrm>
            <a:off x="3385108" y="1493739"/>
            <a:ext cx="2675411" cy="446276"/>
          </a:xfrm>
          <a:custGeom>
            <a:avLst/>
            <a:gdLst/>
            <a:ahLst/>
            <a:cxnLst>
              <a:cxn ang="0">
                <a:pos x="wd2" y="hd2"/>
              </a:cxn>
              <a:cxn ang="5400000">
                <a:pos x="wd2" y="hd2"/>
              </a:cxn>
              <a:cxn ang="10800000">
                <a:pos x="wd2" y="hd2"/>
              </a:cxn>
              <a:cxn ang="16200000">
                <a:pos x="wd2" y="hd2"/>
              </a:cxn>
            </a:cxnLst>
            <a:rect l="0" t="0" r="r" b="b"/>
            <a:pathLst>
              <a:path h="21600" extrusionOk="0">
                <a:moveTo>
                  <a:pt x="0" y="0"/>
                </a:moveTo>
                <a:lnTo>
                  <a:pt x="0" y="0"/>
                </a:lnTo>
                <a:lnTo>
                  <a:pt x="0" y="21600"/>
                </a:lnTo>
                <a:lnTo>
                  <a:pt x="0" y="21600"/>
                </a:lnTo>
                <a:close/>
              </a:path>
            </a:pathLst>
          </a:custGeom>
          <a:solidFill>
            <a:srgbClr val="8590B2"/>
          </a:solidFill>
          <a:ln w="9525"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numCol="1" anchor="ctr">
            <a:spAutoFit/>
          </a:bodyPr>
          <a:lstStyle>
            <a:lvl1pPr algn="ctr" defTabSz="584200">
              <a:defRPr sz="2000">
                <a:solidFill>
                  <a:srgbClr val="FFFFFF"/>
                </a:solidFill>
                <a:effectLst>
                  <a:outerShdw blurRad="38100" dist="12700" dir="5400000" rotWithShape="0">
                    <a:srgbClr val="000000">
                      <a:alpha val="50000"/>
                    </a:srgbClr>
                  </a:outerShdw>
                </a:effectLst>
                <a:uFillTx/>
              </a:defRPr>
            </a:lvl1pPr>
          </a:lstStyle>
          <a:p>
            <a:pPr>
              <a:defRPr sz="4000"/>
            </a:pPr>
            <a:r>
              <a:rPr lang="fr-FR" sz="2400" err="1">
                <a:solidFill>
                  <a:schemeClr val="accent2"/>
                </a:solidFill>
              </a:rPr>
              <a:t>É</a:t>
            </a:r>
            <a:r>
              <a:rPr sz="2000">
                <a:solidFill>
                  <a:schemeClr val="accent2"/>
                </a:solidFill>
              </a:rPr>
              <a:t>valuation de la situation</a:t>
            </a:r>
          </a:p>
        </p:txBody>
      </p:sp>
      <p:sp>
        <p:nvSpPr>
          <p:cNvPr id="126" name="Menace"/>
          <p:cNvSpPr/>
          <p:nvPr/>
        </p:nvSpPr>
        <p:spPr>
          <a:xfrm>
            <a:off x="2018251" y="2837382"/>
            <a:ext cx="873637" cy="384721"/>
          </a:xfrm>
          <a:custGeom>
            <a:avLst/>
            <a:gdLst/>
            <a:ahLst/>
            <a:cxnLst>
              <a:cxn ang="0">
                <a:pos x="wd2" y="hd2"/>
              </a:cxn>
              <a:cxn ang="5400000">
                <a:pos x="wd2" y="hd2"/>
              </a:cxn>
              <a:cxn ang="10800000">
                <a:pos x="wd2" y="hd2"/>
              </a:cxn>
              <a:cxn ang="16200000">
                <a:pos x="wd2" y="hd2"/>
              </a:cxn>
            </a:cxnLst>
            <a:rect l="0" t="0" r="r" b="b"/>
            <a:pathLst>
              <a:path h="21600" extrusionOk="0">
                <a:moveTo>
                  <a:pt x="0" y="0"/>
                </a:moveTo>
                <a:lnTo>
                  <a:pt x="0" y="0"/>
                </a:lnTo>
                <a:lnTo>
                  <a:pt x="0" y="21600"/>
                </a:lnTo>
                <a:lnTo>
                  <a:pt x="0" y="21600"/>
                </a:lnTo>
                <a:close/>
              </a:path>
            </a:pathLst>
          </a:custGeom>
          <a:solidFill>
            <a:srgbClr val="D6D7FF"/>
          </a:solidFill>
          <a:ln w="9525"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numCol="1" anchor="ctr">
            <a:spAutoFit/>
          </a:bodyPr>
          <a:lstStyle>
            <a:lvl1pPr algn="ctr" defTabSz="584200">
              <a:defRPr sz="2000">
                <a:solidFill>
                  <a:srgbClr val="FFFFFF"/>
                </a:solidFill>
                <a:effectLst>
                  <a:outerShdw blurRad="38100" dist="12700" dir="5400000" rotWithShape="0">
                    <a:srgbClr val="000000">
                      <a:alpha val="50000"/>
                    </a:srgbClr>
                  </a:outerShdw>
                </a:effectLst>
                <a:uFillTx/>
              </a:defRPr>
            </a:lvl1pPr>
          </a:lstStyle>
          <a:p>
            <a:pPr>
              <a:defRPr sz="4000"/>
            </a:pPr>
            <a:r>
              <a:rPr sz="2000">
                <a:solidFill>
                  <a:schemeClr val="accent5">
                    <a:lumMod val="60000"/>
                    <a:lumOff val="40000"/>
                  </a:schemeClr>
                </a:solidFill>
              </a:rPr>
              <a:t>Menace</a:t>
            </a:r>
          </a:p>
        </p:txBody>
      </p:sp>
      <p:sp>
        <p:nvSpPr>
          <p:cNvPr id="127" name="Pas de menace"/>
          <p:cNvSpPr/>
          <p:nvPr/>
        </p:nvSpPr>
        <p:spPr>
          <a:xfrm>
            <a:off x="6331917" y="2837382"/>
            <a:ext cx="1606210" cy="384721"/>
          </a:xfrm>
          <a:custGeom>
            <a:avLst/>
            <a:gdLst/>
            <a:ahLst/>
            <a:cxnLst>
              <a:cxn ang="0">
                <a:pos x="wd2" y="hd2"/>
              </a:cxn>
              <a:cxn ang="5400000">
                <a:pos x="wd2" y="hd2"/>
              </a:cxn>
              <a:cxn ang="10800000">
                <a:pos x="wd2" y="hd2"/>
              </a:cxn>
              <a:cxn ang="16200000">
                <a:pos x="wd2" y="hd2"/>
              </a:cxn>
            </a:cxnLst>
            <a:rect l="0" t="0" r="r" b="b"/>
            <a:pathLst>
              <a:path h="21600" extrusionOk="0">
                <a:moveTo>
                  <a:pt x="0" y="0"/>
                </a:moveTo>
                <a:lnTo>
                  <a:pt x="0" y="0"/>
                </a:lnTo>
                <a:lnTo>
                  <a:pt x="0" y="21600"/>
                </a:lnTo>
                <a:lnTo>
                  <a:pt x="0" y="21600"/>
                </a:lnTo>
                <a:close/>
              </a:path>
            </a:pathLst>
          </a:custGeom>
          <a:solidFill>
            <a:srgbClr val="7F6B92"/>
          </a:solidFill>
          <a:ln w="9525"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numCol="1" anchor="ctr">
            <a:spAutoFit/>
          </a:bodyPr>
          <a:lstStyle>
            <a:lvl1pPr algn="ctr" defTabSz="584200">
              <a:defRPr sz="2000">
                <a:solidFill>
                  <a:srgbClr val="FFFFFF"/>
                </a:solidFill>
                <a:effectLst>
                  <a:outerShdw blurRad="38100" dist="12700" dir="5400000" rotWithShape="0">
                    <a:srgbClr val="000000">
                      <a:alpha val="50000"/>
                    </a:srgbClr>
                  </a:outerShdw>
                </a:effectLst>
                <a:uFillTx/>
              </a:defRPr>
            </a:lvl1pPr>
          </a:lstStyle>
          <a:p>
            <a:pPr>
              <a:defRPr sz="4000"/>
            </a:pPr>
            <a:r>
              <a:rPr sz="2000">
                <a:solidFill>
                  <a:schemeClr val="accent2"/>
                </a:solidFill>
              </a:rPr>
              <a:t>Pas de menace</a:t>
            </a:r>
          </a:p>
        </p:txBody>
      </p:sp>
      <p:sp>
        <p:nvSpPr>
          <p:cNvPr id="128" name="Incapacité"/>
          <p:cNvSpPr/>
          <p:nvPr/>
        </p:nvSpPr>
        <p:spPr>
          <a:xfrm>
            <a:off x="1902042" y="4799533"/>
            <a:ext cx="1104470" cy="384721"/>
          </a:xfrm>
          <a:custGeom>
            <a:avLst/>
            <a:gdLst/>
            <a:ahLst/>
            <a:cxnLst>
              <a:cxn ang="0">
                <a:pos x="wd2" y="hd2"/>
              </a:cxn>
              <a:cxn ang="5400000">
                <a:pos x="wd2" y="hd2"/>
              </a:cxn>
              <a:cxn ang="10800000">
                <a:pos x="wd2" y="hd2"/>
              </a:cxn>
              <a:cxn ang="16200000">
                <a:pos x="wd2" y="hd2"/>
              </a:cxn>
            </a:cxnLst>
            <a:rect l="0" t="0" r="r" b="b"/>
            <a:pathLst>
              <a:path h="21600" extrusionOk="0">
                <a:moveTo>
                  <a:pt x="0" y="0"/>
                </a:moveTo>
                <a:lnTo>
                  <a:pt x="0" y="0"/>
                </a:lnTo>
                <a:lnTo>
                  <a:pt x="0" y="21600"/>
                </a:lnTo>
                <a:lnTo>
                  <a:pt x="0" y="21600"/>
                </a:lnTo>
                <a:close/>
              </a:path>
            </a:pathLst>
          </a:custGeom>
          <a:solidFill>
            <a:srgbClr val="8590B2"/>
          </a:solidFill>
          <a:ln w="9525"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numCol="1" anchor="ctr">
            <a:spAutoFit/>
          </a:bodyPr>
          <a:lstStyle>
            <a:lvl1pPr algn="ctr" defTabSz="584200">
              <a:defRPr sz="2000">
                <a:solidFill>
                  <a:srgbClr val="FFFFFF"/>
                </a:solidFill>
                <a:effectLst>
                  <a:outerShdw blurRad="38100" dist="12700" dir="5400000" rotWithShape="0">
                    <a:srgbClr val="000000">
                      <a:alpha val="50000"/>
                    </a:srgbClr>
                  </a:outerShdw>
                </a:effectLst>
                <a:uFillTx/>
              </a:defRPr>
            </a:lvl1pPr>
          </a:lstStyle>
          <a:p>
            <a:pPr>
              <a:defRPr sz="4000"/>
            </a:pPr>
            <a:r>
              <a:rPr sz="2000" err="1">
                <a:solidFill>
                  <a:srgbClr val="C00000"/>
                </a:solidFill>
              </a:rPr>
              <a:t>Incapacité</a:t>
            </a:r>
            <a:endParaRPr sz="2000">
              <a:solidFill>
                <a:srgbClr val="C00000"/>
              </a:solidFill>
            </a:endParaRPr>
          </a:p>
        </p:txBody>
      </p:sp>
      <p:sp>
        <p:nvSpPr>
          <p:cNvPr id="129" name="Capacité"/>
          <p:cNvSpPr/>
          <p:nvPr/>
        </p:nvSpPr>
        <p:spPr>
          <a:xfrm>
            <a:off x="5097484" y="4799533"/>
            <a:ext cx="981038" cy="384721"/>
          </a:xfrm>
          <a:custGeom>
            <a:avLst/>
            <a:gdLst/>
            <a:ahLst/>
            <a:cxnLst>
              <a:cxn ang="0">
                <a:pos x="wd2" y="hd2"/>
              </a:cxn>
              <a:cxn ang="5400000">
                <a:pos x="wd2" y="hd2"/>
              </a:cxn>
              <a:cxn ang="10800000">
                <a:pos x="wd2" y="hd2"/>
              </a:cxn>
              <a:cxn ang="16200000">
                <a:pos x="wd2" y="hd2"/>
              </a:cxn>
            </a:cxnLst>
            <a:rect l="0" t="0" r="r" b="b"/>
            <a:pathLst>
              <a:path h="21600" extrusionOk="0">
                <a:moveTo>
                  <a:pt x="0" y="0"/>
                </a:moveTo>
                <a:lnTo>
                  <a:pt x="0" y="0"/>
                </a:lnTo>
                <a:lnTo>
                  <a:pt x="0" y="21600"/>
                </a:lnTo>
                <a:lnTo>
                  <a:pt x="0" y="21600"/>
                </a:lnTo>
                <a:close/>
              </a:path>
            </a:pathLst>
          </a:custGeom>
          <a:solidFill>
            <a:srgbClr val="7F6B92"/>
          </a:solidFill>
          <a:ln w="9525"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numCol="1" anchor="ctr">
            <a:spAutoFit/>
          </a:bodyPr>
          <a:lstStyle>
            <a:lvl1pPr algn="ctr" defTabSz="584200">
              <a:defRPr sz="2000">
                <a:solidFill>
                  <a:srgbClr val="FFFFFF"/>
                </a:solidFill>
                <a:effectLst>
                  <a:outerShdw blurRad="38100" dist="12700" dir="5400000" rotWithShape="0">
                    <a:srgbClr val="000000">
                      <a:alpha val="50000"/>
                    </a:srgbClr>
                  </a:outerShdw>
                </a:effectLst>
                <a:uFillTx/>
              </a:defRPr>
            </a:lvl1pPr>
          </a:lstStyle>
          <a:p>
            <a:pPr>
              <a:defRPr sz="4000"/>
            </a:pPr>
            <a:r>
              <a:rPr lang="fr-FR" sz="2000">
                <a:solidFill>
                  <a:schemeClr val="accent2"/>
                </a:solidFill>
              </a:rPr>
              <a:t>Capacité</a:t>
            </a:r>
          </a:p>
        </p:txBody>
      </p:sp>
      <p:sp>
        <p:nvSpPr>
          <p:cNvPr id="130" name="Réaction de stress marquée"/>
          <p:cNvSpPr/>
          <p:nvPr/>
        </p:nvSpPr>
        <p:spPr>
          <a:xfrm>
            <a:off x="933025" y="5900465"/>
            <a:ext cx="3042500" cy="384721"/>
          </a:xfrm>
          <a:custGeom>
            <a:avLst/>
            <a:gdLst/>
            <a:ahLst/>
            <a:cxnLst>
              <a:cxn ang="0">
                <a:pos x="wd2" y="hd2"/>
              </a:cxn>
              <a:cxn ang="5400000">
                <a:pos x="wd2" y="hd2"/>
              </a:cxn>
              <a:cxn ang="10800000">
                <a:pos x="wd2" y="hd2"/>
              </a:cxn>
              <a:cxn ang="16200000">
                <a:pos x="wd2" y="hd2"/>
              </a:cxn>
            </a:cxnLst>
            <a:rect l="0" t="0" r="r" b="b"/>
            <a:pathLst>
              <a:path h="21600" extrusionOk="0">
                <a:moveTo>
                  <a:pt x="0" y="0"/>
                </a:moveTo>
                <a:lnTo>
                  <a:pt x="0" y="0"/>
                </a:lnTo>
                <a:lnTo>
                  <a:pt x="0" y="21600"/>
                </a:lnTo>
                <a:lnTo>
                  <a:pt x="0" y="21600"/>
                </a:lnTo>
                <a:close/>
              </a:path>
            </a:pathLst>
          </a:custGeom>
          <a:solidFill>
            <a:srgbClr val="8590B2"/>
          </a:solidFill>
          <a:ln w="9525"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numCol="1" anchor="ctr">
            <a:spAutoFit/>
          </a:bodyPr>
          <a:lstStyle>
            <a:lvl1pPr algn="ctr" defTabSz="584200">
              <a:defRPr sz="2000">
                <a:solidFill>
                  <a:srgbClr val="FFFFFF"/>
                </a:solidFill>
                <a:effectLst>
                  <a:outerShdw blurRad="38100" dist="12700" dir="5400000" rotWithShape="0">
                    <a:srgbClr val="000000">
                      <a:alpha val="50000"/>
                    </a:srgbClr>
                  </a:outerShdw>
                </a:effectLst>
                <a:uFillTx/>
              </a:defRPr>
            </a:lvl1pPr>
          </a:lstStyle>
          <a:p>
            <a:pPr>
              <a:defRPr sz="4000"/>
            </a:pPr>
            <a:r>
              <a:rPr sz="2000">
                <a:solidFill>
                  <a:srgbClr val="FF0000"/>
                </a:solidFill>
              </a:rPr>
              <a:t>R</a:t>
            </a:r>
            <a:r>
              <a:rPr lang="fr-FR" sz="2000" err="1">
                <a:solidFill>
                  <a:srgbClr val="FF0000"/>
                </a:solidFill>
              </a:rPr>
              <a:t>é</a:t>
            </a:r>
            <a:r>
              <a:rPr sz="2000">
                <a:solidFill>
                  <a:srgbClr val="FF0000"/>
                </a:solidFill>
              </a:rPr>
              <a:t>action de stress </a:t>
            </a:r>
            <a:r>
              <a:rPr sz="2000" err="1">
                <a:solidFill>
                  <a:srgbClr val="FF0000"/>
                </a:solidFill>
              </a:rPr>
              <a:t>marquée</a:t>
            </a:r>
            <a:r>
              <a:rPr sz="2000">
                <a:solidFill>
                  <a:srgbClr val="FF0000"/>
                </a:solidFill>
              </a:rPr>
              <a:t> </a:t>
            </a:r>
          </a:p>
        </p:txBody>
      </p:sp>
      <p:sp>
        <p:nvSpPr>
          <p:cNvPr id="131" name="Réaction de stress faible"/>
          <p:cNvSpPr/>
          <p:nvPr/>
        </p:nvSpPr>
        <p:spPr>
          <a:xfrm>
            <a:off x="5801315" y="5916340"/>
            <a:ext cx="2669000" cy="384721"/>
          </a:xfrm>
          <a:custGeom>
            <a:avLst/>
            <a:gdLst/>
            <a:ahLst/>
            <a:cxnLst>
              <a:cxn ang="0">
                <a:pos x="wd2" y="hd2"/>
              </a:cxn>
              <a:cxn ang="5400000">
                <a:pos x="wd2" y="hd2"/>
              </a:cxn>
              <a:cxn ang="10800000">
                <a:pos x="wd2" y="hd2"/>
              </a:cxn>
              <a:cxn ang="16200000">
                <a:pos x="wd2" y="hd2"/>
              </a:cxn>
            </a:cxnLst>
            <a:rect l="0" t="0" r="r" b="b"/>
            <a:pathLst>
              <a:path h="21600" extrusionOk="0">
                <a:moveTo>
                  <a:pt x="0" y="0"/>
                </a:moveTo>
                <a:lnTo>
                  <a:pt x="0" y="0"/>
                </a:lnTo>
                <a:lnTo>
                  <a:pt x="0" y="21600"/>
                </a:lnTo>
                <a:lnTo>
                  <a:pt x="0" y="21600"/>
                </a:lnTo>
                <a:close/>
              </a:path>
            </a:pathLst>
          </a:custGeom>
          <a:solidFill>
            <a:srgbClr val="7F6B92"/>
          </a:solidFill>
          <a:ln w="9525"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numCol="1" anchor="ctr">
            <a:spAutoFit/>
          </a:bodyPr>
          <a:lstStyle>
            <a:lvl1pPr algn="ctr" defTabSz="584200">
              <a:defRPr sz="2000">
                <a:solidFill>
                  <a:srgbClr val="FFFFFF"/>
                </a:solidFill>
                <a:effectLst>
                  <a:outerShdw blurRad="38100" dist="12700" dir="5400000" rotWithShape="0">
                    <a:srgbClr val="000000">
                      <a:alpha val="50000"/>
                    </a:srgbClr>
                  </a:outerShdw>
                </a:effectLst>
                <a:uFillTx/>
              </a:defRPr>
            </a:lvl1pPr>
          </a:lstStyle>
          <a:p>
            <a:pPr>
              <a:defRPr sz="4000"/>
            </a:pPr>
            <a:r>
              <a:rPr sz="2000">
                <a:solidFill>
                  <a:schemeClr val="accent2"/>
                </a:solidFill>
              </a:rPr>
              <a:t>R</a:t>
            </a:r>
            <a:r>
              <a:rPr lang="fr-FR" sz="2000" err="1">
                <a:solidFill>
                  <a:schemeClr val="accent2"/>
                </a:solidFill>
              </a:rPr>
              <a:t>é</a:t>
            </a:r>
            <a:r>
              <a:rPr sz="2000">
                <a:solidFill>
                  <a:schemeClr val="accent2"/>
                </a:solidFill>
              </a:rPr>
              <a:t>action de stress </a:t>
            </a:r>
            <a:r>
              <a:rPr sz="2000" err="1">
                <a:solidFill>
                  <a:schemeClr val="accent2"/>
                </a:solidFill>
              </a:rPr>
              <a:t>faible</a:t>
            </a:r>
            <a:r>
              <a:rPr sz="2000">
                <a:solidFill>
                  <a:schemeClr val="accent2"/>
                </a:solidFill>
              </a:rPr>
              <a:t> </a:t>
            </a:r>
          </a:p>
        </p:txBody>
      </p:sp>
      <p:sp>
        <p:nvSpPr>
          <p:cNvPr id="132" name="Evaluation de la capacité à faire face"/>
          <p:cNvSpPr/>
          <p:nvPr/>
        </p:nvSpPr>
        <p:spPr>
          <a:xfrm>
            <a:off x="529863" y="3612082"/>
            <a:ext cx="3850414" cy="384721"/>
          </a:xfrm>
          <a:custGeom>
            <a:avLst/>
            <a:gdLst/>
            <a:ahLst/>
            <a:cxnLst>
              <a:cxn ang="0">
                <a:pos x="wd2" y="hd2"/>
              </a:cxn>
              <a:cxn ang="5400000">
                <a:pos x="wd2" y="hd2"/>
              </a:cxn>
              <a:cxn ang="10800000">
                <a:pos x="wd2" y="hd2"/>
              </a:cxn>
              <a:cxn ang="16200000">
                <a:pos x="wd2" y="hd2"/>
              </a:cxn>
            </a:cxnLst>
            <a:rect l="0" t="0" r="r" b="b"/>
            <a:pathLst>
              <a:path h="21600" extrusionOk="0">
                <a:moveTo>
                  <a:pt x="0" y="0"/>
                </a:moveTo>
                <a:lnTo>
                  <a:pt x="0" y="0"/>
                </a:lnTo>
                <a:lnTo>
                  <a:pt x="0" y="21600"/>
                </a:lnTo>
                <a:lnTo>
                  <a:pt x="0" y="21600"/>
                </a:lnTo>
                <a:close/>
              </a:path>
            </a:pathLst>
          </a:custGeom>
          <a:solidFill>
            <a:srgbClr val="8590B2"/>
          </a:solidFill>
          <a:ln w="9525"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numCol="1" anchor="ctr">
            <a:spAutoFit/>
          </a:bodyPr>
          <a:lstStyle>
            <a:lvl1pPr algn="ctr" defTabSz="584200">
              <a:defRPr sz="2000">
                <a:solidFill>
                  <a:srgbClr val="FFFFFF"/>
                </a:solidFill>
                <a:effectLst>
                  <a:outerShdw blurRad="38100" dist="12700" dir="5400000" rotWithShape="0">
                    <a:srgbClr val="000000">
                      <a:alpha val="50000"/>
                    </a:srgbClr>
                  </a:outerShdw>
                </a:effectLst>
                <a:uFillTx/>
              </a:defRPr>
            </a:lvl1pPr>
          </a:lstStyle>
          <a:p>
            <a:pPr>
              <a:defRPr sz="4000"/>
            </a:pPr>
            <a:r>
              <a:rPr sz="2000">
                <a:solidFill>
                  <a:schemeClr val="accent5">
                    <a:lumMod val="60000"/>
                    <a:lumOff val="40000"/>
                  </a:schemeClr>
                </a:solidFill>
              </a:rPr>
              <a:t>Evaluation de la </a:t>
            </a:r>
            <a:r>
              <a:rPr lang="fr-FR" sz="2000">
                <a:solidFill>
                  <a:schemeClr val="accent5">
                    <a:lumMod val="60000"/>
                    <a:lumOff val="40000"/>
                  </a:schemeClr>
                </a:solidFill>
              </a:rPr>
              <a:t>capacité</a:t>
            </a:r>
            <a:r>
              <a:rPr sz="2000">
                <a:solidFill>
                  <a:schemeClr val="accent5">
                    <a:lumMod val="60000"/>
                    <a:lumOff val="40000"/>
                  </a:schemeClr>
                </a:solidFill>
              </a:rPr>
              <a:t> </a:t>
            </a:r>
            <a:r>
              <a:rPr lang="fr-FR" sz="2000">
                <a:solidFill>
                  <a:schemeClr val="accent5">
                    <a:lumMod val="60000"/>
                    <a:lumOff val="40000"/>
                  </a:schemeClr>
                </a:solidFill>
              </a:rPr>
              <a:t>à</a:t>
            </a:r>
            <a:r>
              <a:rPr sz="2000">
                <a:solidFill>
                  <a:schemeClr val="accent5">
                    <a:lumMod val="60000"/>
                    <a:lumOff val="40000"/>
                  </a:schemeClr>
                </a:solidFill>
              </a:rPr>
              <a:t> faire face </a:t>
            </a:r>
          </a:p>
        </p:txBody>
      </p:sp>
      <p:sp>
        <p:nvSpPr>
          <p:cNvPr id="133" name="Ligne"/>
          <p:cNvSpPr/>
          <p:nvPr/>
        </p:nvSpPr>
        <p:spPr>
          <a:xfrm>
            <a:off x="4716464" y="1268412"/>
            <a:ext cx="1" cy="231775"/>
          </a:xfrm>
          <a:prstGeom prst="line">
            <a:avLst/>
          </a:prstGeom>
          <a:noFill/>
          <a:ln w="28575" cap="flat">
            <a:solidFill>
              <a:srgbClr val="000000"/>
            </a:solidFill>
            <a:prstDash val="solid"/>
            <a:round/>
            <a:tailEnd type="triangle" w="med" len="med"/>
          </a:ln>
          <a:effectLst/>
        </p:spPr>
        <p:txBody>
          <a:bodyPr wrap="square" lIns="0" tIns="0" rIns="0" bIns="0" numCol="1" anchor="t">
            <a:noAutofit/>
          </a:bodyPr>
          <a:lstStyle/>
          <a:p>
            <a:pPr>
              <a:buClrTx/>
              <a:buFontTx/>
              <a:defRPr sz="1200">
                <a:uFillTx/>
                <a:latin typeface="Helvetica"/>
                <a:ea typeface="Helvetica"/>
                <a:cs typeface="Helvetica"/>
                <a:sym typeface="Helvetica"/>
              </a:defRPr>
            </a:pPr>
            <a:endParaRPr/>
          </a:p>
        </p:txBody>
      </p:sp>
      <p:sp>
        <p:nvSpPr>
          <p:cNvPr id="134" name="Ligne"/>
          <p:cNvSpPr/>
          <p:nvPr/>
        </p:nvSpPr>
        <p:spPr>
          <a:xfrm flipH="1">
            <a:off x="2449513" y="1933574"/>
            <a:ext cx="2266951" cy="862013"/>
          </a:xfrm>
          <a:prstGeom prst="line">
            <a:avLst/>
          </a:prstGeom>
          <a:noFill/>
          <a:ln w="28575" cap="flat">
            <a:solidFill>
              <a:srgbClr val="000000"/>
            </a:solidFill>
            <a:prstDash val="solid"/>
            <a:round/>
            <a:tailEnd type="triangle" w="med" len="med"/>
          </a:ln>
          <a:effectLst/>
        </p:spPr>
        <p:txBody>
          <a:bodyPr wrap="square" lIns="0" tIns="0" rIns="0" bIns="0" numCol="1" anchor="t">
            <a:noAutofit/>
          </a:bodyPr>
          <a:lstStyle/>
          <a:p>
            <a:pPr>
              <a:buClrTx/>
              <a:buFontTx/>
              <a:defRPr sz="1200">
                <a:uFillTx/>
                <a:latin typeface="Helvetica"/>
                <a:ea typeface="Helvetica"/>
                <a:cs typeface="Helvetica"/>
                <a:sym typeface="Helvetica"/>
              </a:defRPr>
            </a:pPr>
            <a:endParaRPr/>
          </a:p>
        </p:txBody>
      </p:sp>
      <p:sp>
        <p:nvSpPr>
          <p:cNvPr id="135" name="Ligne"/>
          <p:cNvSpPr/>
          <p:nvPr/>
        </p:nvSpPr>
        <p:spPr>
          <a:xfrm>
            <a:off x="4716464" y="1933574"/>
            <a:ext cx="2413001" cy="862013"/>
          </a:xfrm>
          <a:prstGeom prst="line">
            <a:avLst/>
          </a:prstGeom>
          <a:noFill/>
          <a:ln w="28575" cap="flat">
            <a:solidFill>
              <a:srgbClr val="000000"/>
            </a:solidFill>
            <a:prstDash val="solid"/>
            <a:round/>
            <a:tailEnd type="triangle" w="med" len="med"/>
          </a:ln>
          <a:effectLst/>
        </p:spPr>
        <p:txBody>
          <a:bodyPr wrap="square" lIns="0" tIns="0" rIns="0" bIns="0" numCol="1" anchor="t">
            <a:noAutofit/>
          </a:bodyPr>
          <a:lstStyle/>
          <a:p>
            <a:pPr>
              <a:buClrTx/>
              <a:buFontTx/>
              <a:defRPr sz="1200">
                <a:uFillTx/>
                <a:latin typeface="Helvetica"/>
                <a:ea typeface="Helvetica"/>
                <a:cs typeface="Helvetica"/>
                <a:sym typeface="Helvetica"/>
              </a:defRPr>
            </a:pPr>
            <a:endParaRPr/>
          </a:p>
        </p:txBody>
      </p:sp>
      <p:sp>
        <p:nvSpPr>
          <p:cNvPr id="136" name="Ligne"/>
          <p:cNvSpPr/>
          <p:nvPr/>
        </p:nvSpPr>
        <p:spPr>
          <a:xfrm>
            <a:off x="2449513" y="3263899"/>
            <a:ext cx="1" cy="252413"/>
          </a:xfrm>
          <a:prstGeom prst="line">
            <a:avLst/>
          </a:prstGeom>
          <a:noFill/>
          <a:ln w="28575" cap="flat">
            <a:solidFill>
              <a:srgbClr val="000000"/>
            </a:solidFill>
            <a:prstDash val="solid"/>
            <a:round/>
            <a:tailEnd type="triangle" w="med" len="med"/>
          </a:ln>
          <a:effectLst/>
        </p:spPr>
        <p:txBody>
          <a:bodyPr wrap="square" lIns="0" tIns="0" rIns="0" bIns="0" numCol="1" anchor="t">
            <a:noAutofit/>
          </a:bodyPr>
          <a:lstStyle/>
          <a:p>
            <a:pPr>
              <a:buClrTx/>
              <a:buFontTx/>
              <a:defRPr sz="1200">
                <a:uFillTx/>
                <a:latin typeface="Helvetica"/>
                <a:ea typeface="Helvetica"/>
                <a:cs typeface="Helvetica"/>
                <a:sym typeface="Helvetica"/>
              </a:defRPr>
            </a:pPr>
            <a:endParaRPr/>
          </a:p>
        </p:txBody>
      </p:sp>
      <p:sp>
        <p:nvSpPr>
          <p:cNvPr id="137" name="Ligne"/>
          <p:cNvSpPr/>
          <p:nvPr/>
        </p:nvSpPr>
        <p:spPr>
          <a:xfrm>
            <a:off x="7129465" y="3263899"/>
            <a:ext cx="1" cy="2628900"/>
          </a:xfrm>
          <a:prstGeom prst="line">
            <a:avLst/>
          </a:prstGeom>
          <a:noFill/>
          <a:ln w="28575" cap="flat">
            <a:solidFill>
              <a:srgbClr val="000000"/>
            </a:solidFill>
            <a:prstDash val="solid"/>
            <a:round/>
            <a:tailEnd type="triangle" w="med" len="med"/>
          </a:ln>
          <a:effectLst/>
        </p:spPr>
        <p:txBody>
          <a:bodyPr wrap="square" lIns="0" tIns="0" rIns="0" bIns="0" numCol="1" anchor="t">
            <a:noAutofit/>
          </a:bodyPr>
          <a:lstStyle/>
          <a:p>
            <a:pPr>
              <a:buClrTx/>
              <a:buFontTx/>
              <a:defRPr sz="1200">
                <a:uFillTx/>
                <a:latin typeface="Helvetica"/>
                <a:ea typeface="Helvetica"/>
                <a:cs typeface="Helvetica"/>
                <a:sym typeface="Helvetica"/>
              </a:defRPr>
            </a:pPr>
            <a:endParaRPr/>
          </a:p>
        </p:txBody>
      </p:sp>
      <p:sp>
        <p:nvSpPr>
          <p:cNvPr id="138" name="Ligne"/>
          <p:cNvSpPr/>
          <p:nvPr/>
        </p:nvSpPr>
        <p:spPr>
          <a:xfrm flipH="1">
            <a:off x="2447926" y="4092575"/>
            <a:ext cx="1588" cy="719138"/>
          </a:xfrm>
          <a:prstGeom prst="line">
            <a:avLst/>
          </a:prstGeom>
          <a:noFill/>
          <a:ln w="28575" cap="flat">
            <a:solidFill>
              <a:srgbClr val="000000"/>
            </a:solidFill>
            <a:prstDash val="solid"/>
            <a:round/>
            <a:tailEnd type="triangle" w="med" len="med"/>
          </a:ln>
          <a:effectLst/>
        </p:spPr>
        <p:txBody>
          <a:bodyPr wrap="square" lIns="0" tIns="0" rIns="0" bIns="0" numCol="1" anchor="t">
            <a:noAutofit/>
          </a:bodyPr>
          <a:lstStyle/>
          <a:p>
            <a:pPr>
              <a:buClrTx/>
              <a:buFontTx/>
              <a:defRPr sz="1200">
                <a:uFillTx/>
                <a:latin typeface="Helvetica"/>
                <a:ea typeface="Helvetica"/>
                <a:cs typeface="Helvetica"/>
                <a:sym typeface="Helvetica"/>
              </a:defRPr>
            </a:pPr>
            <a:endParaRPr/>
          </a:p>
        </p:txBody>
      </p:sp>
      <p:sp>
        <p:nvSpPr>
          <p:cNvPr id="139" name="Ligne"/>
          <p:cNvSpPr/>
          <p:nvPr/>
        </p:nvSpPr>
        <p:spPr>
          <a:xfrm>
            <a:off x="2449514" y="4092575"/>
            <a:ext cx="3132138" cy="719138"/>
          </a:xfrm>
          <a:prstGeom prst="line">
            <a:avLst/>
          </a:prstGeom>
          <a:noFill/>
          <a:ln w="28575" cap="flat">
            <a:solidFill>
              <a:srgbClr val="000000"/>
            </a:solidFill>
            <a:prstDash val="solid"/>
            <a:round/>
            <a:tailEnd type="triangle" w="med" len="med"/>
          </a:ln>
          <a:effectLst/>
        </p:spPr>
        <p:txBody>
          <a:bodyPr wrap="square" lIns="0" tIns="0" rIns="0" bIns="0" numCol="1" anchor="t">
            <a:noAutofit/>
          </a:bodyPr>
          <a:lstStyle/>
          <a:p>
            <a:pPr>
              <a:buClrTx/>
              <a:buFontTx/>
              <a:defRPr sz="1200">
                <a:uFillTx/>
                <a:latin typeface="Helvetica"/>
                <a:ea typeface="Helvetica"/>
                <a:cs typeface="Helvetica"/>
                <a:sym typeface="Helvetica"/>
              </a:defRPr>
            </a:pPr>
            <a:endParaRPr/>
          </a:p>
        </p:txBody>
      </p:sp>
      <p:sp>
        <p:nvSpPr>
          <p:cNvPr id="140" name="Ligne"/>
          <p:cNvSpPr/>
          <p:nvPr/>
        </p:nvSpPr>
        <p:spPr>
          <a:xfrm>
            <a:off x="5581652" y="5172075"/>
            <a:ext cx="1547813" cy="720725"/>
          </a:xfrm>
          <a:prstGeom prst="line">
            <a:avLst/>
          </a:prstGeom>
          <a:noFill/>
          <a:ln w="28575" cap="flat">
            <a:solidFill>
              <a:srgbClr val="000000"/>
            </a:solidFill>
            <a:prstDash val="solid"/>
            <a:round/>
            <a:tailEnd type="triangle" w="med" len="med"/>
          </a:ln>
          <a:effectLst/>
        </p:spPr>
        <p:txBody>
          <a:bodyPr wrap="square" lIns="0" tIns="0" rIns="0" bIns="0" numCol="1" anchor="t">
            <a:noAutofit/>
          </a:bodyPr>
          <a:lstStyle/>
          <a:p>
            <a:pPr>
              <a:buClrTx/>
              <a:buFontTx/>
              <a:defRPr sz="1200">
                <a:uFillTx/>
                <a:latin typeface="Helvetica"/>
                <a:ea typeface="Helvetica"/>
                <a:cs typeface="Helvetica"/>
                <a:sym typeface="Helvetica"/>
              </a:defRPr>
            </a:pPr>
            <a:endParaRPr/>
          </a:p>
        </p:txBody>
      </p:sp>
      <p:sp>
        <p:nvSpPr>
          <p:cNvPr id="141" name="Ligne"/>
          <p:cNvSpPr/>
          <p:nvPr/>
        </p:nvSpPr>
        <p:spPr>
          <a:xfrm>
            <a:off x="2447925" y="5172075"/>
            <a:ext cx="1" cy="704850"/>
          </a:xfrm>
          <a:prstGeom prst="line">
            <a:avLst/>
          </a:prstGeom>
          <a:noFill/>
          <a:ln w="28575" cap="flat">
            <a:solidFill>
              <a:srgbClr val="000000"/>
            </a:solidFill>
            <a:prstDash val="solid"/>
            <a:round/>
            <a:tailEnd type="triangle" w="med" len="med"/>
          </a:ln>
          <a:effectLst/>
        </p:spPr>
        <p:txBody>
          <a:bodyPr wrap="square" lIns="0" tIns="0" rIns="0" bIns="0" numCol="1" anchor="t">
            <a:noAutofit/>
          </a:bodyPr>
          <a:lstStyle/>
          <a:p>
            <a:pPr>
              <a:buClrTx/>
              <a:buFontTx/>
              <a:defRPr sz="1200">
                <a:uFillTx/>
                <a:latin typeface="Helvetica"/>
                <a:ea typeface="Helvetica"/>
                <a:cs typeface="Helvetica"/>
                <a:sym typeface="Helvetica"/>
              </a:defRPr>
            </a:pPr>
            <a:endParaRPr/>
          </a:p>
        </p:txBody>
      </p:sp>
      <p:sp>
        <p:nvSpPr>
          <p:cNvPr id="143" name="Comprendre : Le stress psychologique"/>
          <p:cNvSpPr txBox="1"/>
          <p:nvPr/>
        </p:nvSpPr>
        <p:spPr>
          <a:xfrm>
            <a:off x="488950" y="115887"/>
            <a:ext cx="8737601" cy="622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buClr>
                <a:srgbClr val="585866"/>
              </a:buClr>
              <a:defRPr sz="3600">
                <a:solidFill>
                  <a:srgbClr val="585866"/>
                </a:solidFill>
                <a:uFill>
                  <a:solidFill>
                    <a:srgbClr val="585866"/>
                  </a:solidFill>
                </a:uFill>
              </a:defRPr>
            </a:lvl1pPr>
          </a:lstStyle>
          <a:p>
            <a:pPr>
              <a:defRPr sz="1800">
                <a:solidFill>
                  <a:srgbClr val="000000"/>
                </a:solidFill>
                <a:uFill>
                  <a:solidFill>
                    <a:srgbClr val="000000"/>
                  </a:solidFill>
                </a:uFill>
              </a:defRPr>
            </a:pPr>
            <a:r>
              <a:rPr sz="3600">
                <a:solidFill>
                  <a:srgbClr val="585866"/>
                </a:solidFill>
                <a:uFill>
                  <a:solidFill>
                    <a:srgbClr val="585866"/>
                  </a:solidFill>
                </a:uFill>
              </a:rPr>
              <a:t>Comprendre : Le stress psychologique </a:t>
            </a:r>
          </a:p>
        </p:txBody>
      </p:sp>
      <p:sp>
        <p:nvSpPr>
          <p:cNvPr id="144" name="Numéro de diapositive"/>
          <p:cNvSpPr txBox="1">
            <a:spLocks noGrp="1"/>
          </p:cNvSpPr>
          <p:nvPr>
            <p:ph type="sldNum" sz="quarter" idx="2"/>
          </p:nvPr>
        </p:nvSpPr>
        <p:spPr>
          <a:xfrm>
            <a:off x="1318567" y="6455411"/>
            <a:ext cx="281633" cy="2667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21</a:t>
            </a:fld>
            <a:endParaRPr/>
          </a:p>
        </p:txBody>
      </p:sp>
    </p:spTree>
  </p:cSld>
  <p:clrMapOvr>
    <a:masterClrMapping/>
  </p:clrMapOvr>
  <mc:AlternateContent xmlns:mc="http://schemas.openxmlformats.org/markup-compatibility/2006" xmlns:p14="http://schemas.microsoft.com/office/powerpoint/2010/main">
    <mc:Choice Requires="p14">
      <p:transition spd="slow">
        <p14:switch dir="l"/>
      </p:transition>
    </mc:Choice>
    <mc:Fallback xmlns:a14="http://schemas.microsoft.com/office/drawing/2010/main" xmlns:m="http://schemas.openxmlformats.org/officeDocument/2006/math"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133"/>
                                        </p:tgtEl>
                                        <p:attrNameLst>
                                          <p:attrName>style.visibility</p:attrName>
                                        </p:attrNameLst>
                                      </p:cBhvr>
                                      <p:to>
                                        <p:strVal val="visible"/>
                                      </p:to>
                                    </p:set>
                                    <p:animEffect transition="in" filter="blinds(horizontal)">
                                      <p:cBhvr>
                                        <p:cTn id="11" dur="500"/>
                                        <p:tgtEl>
                                          <p:spTgt spid="133"/>
                                        </p:tgtEl>
                                      </p:cBhvr>
                                    </p:animEffect>
                                  </p:childTnLst>
                                </p:cTn>
                              </p:par>
                              <p:par>
                                <p:cTn id="12" presetID="3" presetClass="entr" presetSubtype="10" fill="hold" grpId="0" nodeType="withEffect">
                                  <p:stCondLst>
                                    <p:cond delay="0"/>
                                  </p:stCondLst>
                                  <p:childTnLst>
                                    <p:set>
                                      <p:cBhvr>
                                        <p:cTn id="13" dur="1" fill="hold">
                                          <p:stCondLst>
                                            <p:cond delay="0"/>
                                          </p:stCondLst>
                                        </p:cTn>
                                        <p:tgtEl>
                                          <p:spTgt spid="125"/>
                                        </p:tgtEl>
                                        <p:attrNameLst>
                                          <p:attrName>style.visibility</p:attrName>
                                        </p:attrNameLst>
                                      </p:cBhvr>
                                      <p:to>
                                        <p:strVal val="visible"/>
                                      </p:to>
                                    </p:set>
                                    <p:animEffect transition="in" filter="blinds(horizontal)">
                                      <p:cBhvr>
                                        <p:cTn id="14" dur="500"/>
                                        <p:tgtEl>
                                          <p:spTgt spid="125"/>
                                        </p:tgtEl>
                                      </p:cBhvr>
                                    </p:animEffect>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135"/>
                                        </p:tgtEl>
                                        <p:attrNameLst>
                                          <p:attrName>style.visibility</p:attrName>
                                        </p:attrNameLst>
                                      </p:cBhvr>
                                      <p:to>
                                        <p:strVal val="visible"/>
                                      </p:to>
                                    </p:set>
                                    <p:animEffect transition="in" filter="checkerboard(across)">
                                      <p:cBhvr>
                                        <p:cTn id="19" dur="500"/>
                                        <p:tgtEl>
                                          <p:spTgt spid="135"/>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127"/>
                                        </p:tgtEl>
                                        <p:attrNameLst>
                                          <p:attrName>style.visibility</p:attrName>
                                        </p:attrNameLst>
                                      </p:cBhvr>
                                      <p:to>
                                        <p:strVal val="visible"/>
                                      </p:to>
                                    </p:set>
                                    <p:animEffect transition="in" filter="checkerboard(across)">
                                      <p:cBhvr>
                                        <p:cTn id="22" dur="500"/>
                                        <p:tgtEl>
                                          <p:spTgt spid="12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7"/>
                                        </p:tgtEl>
                                        <p:attrNameLst>
                                          <p:attrName>style.visibility</p:attrName>
                                        </p:attrNameLst>
                                      </p:cBhvr>
                                      <p:to>
                                        <p:strVal val="visible"/>
                                      </p:to>
                                    </p:set>
                                    <p:animEffect transition="in" filter="blinds(horizontal)">
                                      <p:cBhvr>
                                        <p:cTn id="27" dur="500"/>
                                        <p:tgtEl>
                                          <p:spTgt spid="137"/>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131"/>
                                        </p:tgtEl>
                                        <p:attrNameLst>
                                          <p:attrName>style.visibility</p:attrName>
                                        </p:attrNameLst>
                                      </p:cBhvr>
                                      <p:to>
                                        <p:strVal val="visible"/>
                                      </p:to>
                                    </p:set>
                                    <p:animEffect transition="in" filter="blinds(horizontal)">
                                      <p:cBhvr>
                                        <p:cTn id="30" dur="500"/>
                                        <p:tgtEl>
                                          <p:spTgt spid="131"/>
                                        </p:tgtEl>
                                      </p:cBhvr>
                                    </p:animEffect>
                                  </p:childTnLst>
                                </p:cTn>
                              </p:par>
                            </p:childTnLst>
                          </p:cTn>
                        </p:par>
                      </p:childTnLst>
                    </p:cTn>
                  </p:par>
                  <p:par>
                    <p:cTn id="31" fill="hold">
                      <p:stCondLst>
                        <p:cond delay="indefinite"/>
                      </p:stCondLst>
                      <p:childTnLst>
                        <p:par>
                          <p:cTn id="32" fill="hold">
                            <p:stCondLst>
                              <p:cond delay="0"/>
                            </p:stCondLst>
                            <p:childTnLst>
                              <p:par>
                                <p:cTn id="33" presetID="5" presetClass="entr" presetSubtype="10" fill="hold" grpId="0" nodeType="clickEffect">
                                  <p:stCondLst>
                                    <p:cond delay="0"/>
                                  </p:stCondLst>
                                  <p:childTnLst>
                                    <p:set>
                                      <p:cBhvr>
                                        <p:cTn id="34" dur="1" fill="hold">
                                          <p:stCondLst>
                                            <p:cond delay="0"/>
                                          </p:stCondLst>
                                        </p:cTn>
                                        <p:tgtEl>
                                          <p:spTgt spid="134"/>
                                        </p:tgtEl>
                                        <p:attrNameLst>
                                          <p:attrName>style.visibility</p:attrName>
                                        </p:attrNameLst>
                                      </p:cBhvr>
                                      <p:to>
                                        <p:strVal val="visible"/>
                                      </p:to>
                                    </p:set>
                                    <p:animEffect transition="in" filter="checkerboard(across)">
                                      <p:cBhvr>
                                        <p:cTn id="35" dur="500"/>
                                        <p:tgtEl>
                                          <p:spTgt spid="134"/>
                                        </p:tgtEl>
                                      </p:cBhvr>
                                    </p:animEffect>
                                  </p:childTnLst>
                                </p:cTn>
                              </p:par>
                              <p:par>
                                <p:cTn id="36" presetID="5" presetClass="entr" presetSubtype="10" fill="hold" grpId="0" nodeType="withEffect">
                                  <p:stCondLst>
                                    <p:cond delay="0"/>
                                  </p:stCondLst>
                                  <p:childTnLst>
                                    <p:set>
                                      <p:cBhvr>
                                        <p:cTn id="37" dur="1" fill="hold">
                                          <p:stCondLst>
                                            <p:cond delay="0"/>
                                          </p:stCondLst>
                                        </p:cTn>
                                        <p:tgtEl>
                                          <p:spTgt spid="126"/>
                                        </p:tgtEl>
                                        <p:attrNameLst>
                                          <p:attrName>style.visibility</p:attrName>
                                        </p:attrNameLst>
                                      </p:cBhvr>
                                      <p:to>
                                        <p:strVal val="visible"/>
                                      </p:to>
                                    </p:set>
                                    <p:animEffect transition="in" filter="checkerboard(across)">
                                      <p:cBhvr>
                                        <p:cTn id="38" dur="500"/>
                                        <p:tgtEl>
                                          <p:spTgt spid="126"/>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36"/>
                                        </p:tgtEl>
                                        <p:attrNameLst>
                                          <p:attrName>style.visibility</p:attrName>
                                        </p:attrNameLst>
                                      </p:cBhvr>
                                      <p:to>
                                        <p:strVal val="visible"/>
                                      </p:to>
                                    </p:set>
                                    <p:anim calcmode="lin" valueType="num">
                                      <p:cBhvr additive="base">
                                        <p:cTn id="43" dur="500" fill="hold"/>
                                        <p:tgtEl>
                                          <p:spTgt spid="136"/>
                                        </p:tgtEl>
                                        <p:attrNameLst>
                                          <p:attrName>ppt_x</p:attrName>
                                        </p:attrNameLst>
                                      </p:cBhvr>
                                      <p:tavLst>
                                        <p:tav tm="0">
                                          <p:val>
                                            <p:strVal val="#ppt_x"/>
                                          </p:val>
                                        </p:tav>
                                        <p:tav tm="100000">
                                          <p:val>
                                            <p:strVal val="#ppt_x"/>
                                          </p:val>
                                        </p:tav>
                                      </p:tavLst>
                                    </p:anim>
                                    <p:anim calcmode="lin" valueType="num">
                                      <p:cBhvr additive="base">
                                        <p:cTn id="44" dur="500" fill="hold"/>
                                        <p:tgtEl>
                                          <p:spTgt spid="13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32"/>
                                        </p:tgtEl>
                                        <p:attrNameLst>
                                          <p:attrName>style.visibility</p:attrName>
                                        </p:attrNameLst>
                                      </p:cBhvr>
                                      <p:to>
                                        <p:strVal val="visible"/>
                                      </p:to>
                                    </p:set>
                                    <p:anim calcmode="lin" valueType="num">
                                      <p:cBhvr additive="base">
                                        <p:cTn id="47" dur="500" fill="hold"/>
                                        <p:tgtEl>
                                          <p:spTgt spid="132"/>
                                        </p:tgtEl>
                                        <p:attrNameLst>
                                          <p:attrName>ppt_x</p:attrName>
                                        </p:attrNameLst>
                                      </p:cBhvr>
                                      <p:tavLst>
                                        <p:tav tm="0">
                                          <p:val>
                                            <p:strVal val="#ppt_x"/>
                                          </p:val>
                                        </p:tav>
                                        <p:tav tm="100000">
                                          <p:val>
                                            <p:strVal val="#ppt_x"/>
                                          </p:val>
                                        </p:tav>
                                      </p:tavLst>
                                    </p:anim>
                                    <p:anim calcmode="lin" valueType="num">
                                      <p:cBhvr additive="base">
                                        <p:cTn id="48" dur="500" fill="hold"/>
                                        <p:tgtEl>
                                          <p:spTgt spid="132"/>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2" presetClass="entr" presetSubtype="4" fill="hold" grpId="0" nodeType="clickEffect">
                                  <p:stCondLst>
                                    <p:cond delay="0"/>
                                  </p:stCondLst>
                                  <p:childTnLst>
                                    <p:set>
                                      <p:cBhvr>
                                        <p:cTn id="52" dur="1" fill="hold">
                                          <p:stCondLst>
                                            <p:cond delay="0"/>
                                          </p:stCondLst>
                                        </p:cTn>
                                        <p:tgtEl>
                                          <p:spTgt spid="139"/>
                                        </p:tgtEl>
                                        <p:attrNameLst>
                                          <p:attrName>style.visibility</p:attrName>
                                        </p:attrNameLst>
                                      </p:cBhvr>
                                      <p:to>
                                        <p:strVal val="visible"/>
                                      </p:to>
                                    </p:set>
                                    <p:anim calcmode="lin" valueType="num">
                                      <p:cBhvr additive="base">
                                        <p:cTn id="53" dur="500"/>
                                        <p:tgtEl>
                                          <p:spTgt spid="139"/>
                                        </p:tgtEl>
                                        <p:attrNameLst>
                                          <p:attrName>ppt_y</p:attrName>
                                        </p:attrNameLst>
                                      </p:cBhvr>
                                      <p:tavLst>
                                        <p:tav tm="0">
                                          <p:val>
                                            <p:strVal val="#ppt_y+#ppt_h*1.125000"/>
                                          </p:val>
                                        </p:tav>
                                        <p:tav tm="100000">
                                          <p:val>
                                            <p:strVal val="#ppt_y"/>
                                          </p:val>
                                        </p:tav>
                                      </p:tavLst>
                                    </p:anim>
                                    <p:animEffect transition="in" filter="wipe(up)">
                                      <p:cBhvr>
                                        <p:cTn id="54" dur="500"/>
                                        <p:tgtEl>
                                          <p:spTgt spid="139"/>
                                        </p:tgtEl>
                                      </p:cBhvr>
                                    </p:animEffect>
                                  </p:childTnLst>
                                </p:cTn>
                              </p:par>
                              <p:par>
                                <p:cTn id="55" presetID="12" presetClass="entr" presetSubtype="4" fill="hold" grpId="0" nodeType="withEffect">
                                  <p:stCondLst>
                                    <p:cond delay="0"/>
                                  </p:stCondLst>
                                  <p:childTnLst>
                                    <p:set>
                                      <p:cBhvr>
                                        <p:cTn id="56" dur="1" fill="hold">
                                          <p:stCondLst>
                                            <p:cond delay="0"/>
                                          </p:stCondLst>
                                        </p:cTn>
                                        <p:tgtEl>
                                          <p:spTgt spid="129"/>
                                        </p:tgtEl>
                                        <p:attrNameLst>
                                          <p:attrName>style.visibility</p:attrName>
                                        </p:attrNameLst>
                                      </p:cBhvr>
                                      <p:to>
                                        <p:strVal val="visible"/>
                                      </p:to>
                                    </p:set>
                                    <p:anim calcmode="lin" valueType="num">
                                      <p:cBhvr additive="base">
                                        <p:cTn id="57" dur="500"/>
                                        <p:tgtEl>
                                          <p:spTgt spid="129"/>
                                        </p:tgtEl>
                                        <p:attrNameLst>
                                          <p:attrName>ppt_y</p:attrName>
                                        </p:attrNameLst>
                                      </p:cBhvr>
                                      <p:tavLst>
                                        <p:tav tm="0">
                                          <p:val>
                                            <p:strVal val="#ppt_y+#ppt_h*1.125000"/>
                                          </p:val>
                                        </p:tav>
                                        <p:tav tm="100000">
                                          <p:val>
                                            <p:strVal val="#ppt_y"/>
                                          </p:val>
                                        </p:tav>
                                      </p:tavLst>
                                    </p:anim>
                                    <p:animEffect transition="in" filter="wipe(up)">
                                      <p:cBhvr>
                                        <p:cTn id="58" dur="500"/>
                                        <p:tgtEl>
                                          <p:spTgt spid="129"/>
                                        </p:tgtEl>
                                      </p:cBhvr>
                                    </p:animEffec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4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38"/>
                                        </p:tgtEl>
                                        <p:attrNameLst>
                                          <p:attrName>style.visibility</p:attrName>
                                        </p:attrNameLst>
                                      </p:cBhvr>
                                      <p:to>
                                        <p:strVal val="visible"/>
                                      </p:to>
                                    </p:set>
                                    <p:anim calcmode="lin" valueType="num">
                                      <p:cBhvr additive="base">
                                        <p:cTn id="67" dur="500" fill="hold"/>
                                        <p:tgtEl>
                                          <p:spTgt spid="138"/>
                                        </p:tgtEl>
                                        <p:attrNameLst>
                                          <p:attrName>ppt_x</p:attrName>
                                        </p:attrNameLst>
                                      </p:cBhvr>
                                      <p:tavLst>
                                        <p:tav tm="0">
                                          <p:val>
                                            <p:strVal val="#ppt_x"/>
                                          </p:val>
                                        </p:tav>
                                        <p:tav tm="100000">
                                          <p:val>
                                            <p:strVal val="#ppt_x"/>
                                          </p:val>
                                        </p:tav>
                                      </p:tavLst>
                                    </p:anim>
                                    <p:anim calcmode="lin" valueType="num">
                                      <p:cBhvr additive="base">
                                        <p:cTn id="68" dur="500" fill="hold"/>
                                        <p:tgtEl>
                                          <p:spTgt spid="138"/>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28"/>
                                        </p:tgtEl>
                                        <p:attrNameLst>
                                          <p:attrName>style.visibility</p:attrName>
                                        </p:attrNameLst>
                                      </p:cBhvr>
                                      <p:to>
                                        <p:strVal val="visible"/>
                                      </p:to>
                                    </p:set>
                                    <p:anim calcmode="lin" valueType="num">
                                      <p:cBhvr additive="base">
                                        <p:cTn id="71" dur="500" fill="hold"/>
                                        <p:tgtEl>
                                          <p:spTgt spid="128"/>
                                        </p:tgtEl>
                                        <p:attrNameLst>
                                          <p:attrName>ppt_x</p:attrName>
                                        </p:attrNameLst>
                                      </p:cBhvr>
                                      <p:tavLst>
                                        <p:tav tm="0">
                                          <p:val>
                                            <p:strVal val="#ppt_x"/>
                                          </p:val>
                                        </p:tav>
                                        <p:tav tm="100000">
                                          <p:val>
                                            <p:strVal val="#ppt_x"/>
                                          </p:val>
                                        </p:tav>
                                      </p:tavLst>
                                    </p:anim>
                                    <p:anim calcmode="lin" valueType="num">
                                      <p:cBhvr additive="base">
                                        <p:cTn id="72" dur="500" fill="hold"/>
                                        <p:tgtEl>
                                          <p:spTgt spid="128"/>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14" presetClass="entr" presetSubtype="10" fill="hold" grpId="0" nodeType="clickEffect">
                                  <p:stCondLst>
                                    <p:cond delay="0"/>
                                  </p:stCondLst>
                                  <p:childTnLst>
                                    <p:set>
                                      <p:cBhvr>
                                        <p:cTn id="76" dur="1" fill="hold">
                                          <p:stCondLst>
                                            <p:cond delay="0"/>
                                          </p:stCondLst>
                                        </p:cTn>
                                        <p:tgtEl>
                                          <p:spTgt spid="141"/>
                                        </p:tgtEl>
                                        <p:attrNameLst>
                                          <p:attrName>style.visibility</p:attrName>
                                        </p:attrNameLst>
                                      </p:cBhvr>
                                      <p:to>
                                        <p:strVal val="visible"/>
                                      </p:to>
                                    </p:set>
                                    <p:animEffect transition="in" filter="randombar(horizontal)">
                                      <p:cBhvr>
                                        <p:cTn id="77" dur="500"/>
                                        <p:tgtEl>
                                          <p:spTgt spid="141"/>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130"/>
                                        </p:tgtEl>
                                        <p:attrNameLst>
                                          <p:attrName>style.visibility</p:attrName>
                                        </p:attrNameLst>
                                      </p:cBhvr>
                                      <p:to>
                                        <p:strVal val="visible"/>
                                      </p:to>
                                    </p:set>
                                    <p:animEffect transition="in" filter="randombar(horizontal)">
                                      <p:cBhvr>
                                        <p:cTn id="80"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Ligne"/>
          <p:cNvSpPr/>
          <p:nvPr/>
        </p:nvSpPr>
        <p:spPr>
          <a:xfrm>
            <a:off x="457200" y="6353175"/>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47"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sp>
        <p:nvSpPr>
          <p:cNvPr id="148" name="REACTIONS LIÉES AU STRESS"/>
          <p:cNvSpPr txBox="1">
            <a:spLocks noGrp="1"/>
          </p:cNvSpPr>
          <p:nvPr>
            <p:ph type="title" idx="4294967295"/>
          </p:nvPr>
        </p:nvSpPr>
        <p:spPr>
          <a:xfrm>
            <a:off x="747712" y="49212"/>
            <a:ext cx="8229601" cy="698501"/>
          </a:xfrm>
          <a:prstGeom prst="rect">
            <a:avLst/>
          </a:prstGeom>
        </p:spPr>
        <p:txBody>
          <a:bodyPr/>
          <a:lstStyle>
            <a:lvl1pPr>
              <a:defRPr>
                <a:solidFill>
                  <a:srgbClr val="0080FF"/>
                </a:solidFill>
                <a:uFill>
                  <a:solidFill>
                    <a:srgbClr val="0080FF"/>
                  </a:solidFill>
                </a:uFill>
              </a:defRPr>
            </a:lvl1pPr>
          </a:lstStyle>
          <a:p>
            <a:pPr>
              <a:defRPr>
                <a:solidFill>
                  <a:srgbClr val="8590B2"/>
                </a:solidFill>
                <a:uFill>
                  <a:solidFill>
                    <a:srgbClr val="8590B2"/>
                  </a:solidFill>
                </a:uFill>
              </a:defRPr>
            </a:pPr>
            <a:r>
              <a:rPr>
                <a:solidFill>
                  <a:srgbClr val="0080FF"/>
                </a:solidFill>
                <a:uFill>
                  <a:solidFill>
                    <a:srgbClr val="0080FF"/>
                  </a:solidFill>
                </a:uFill>
              </a:rPr>
              <a:t>REACTIONS LIÉES AU STRESS </a:t>
            </a:r>
          </a:p>
        </p:txBody>
      </p:sp>
      <p:grpSp>
        <p:nvGrpSpPr>
          <p:cNvPr id="157" name="Groupe"/>
          <p:cNvGrpSpPr/>
          <p:nvPr/>
        </p:nvGrpSpPr>
        <p:grpSpPr>
          <a:xfrm>
            <a:off x="851494" y="808037"/>
            <a:ext cx="7423088" cy="4492626"/>
            <a:chOff x="-1" y="0"/>
            <a:chExt cx="7423087" cy="4492625"/>
          </a:xfrm>
        </p:grpSpPr>
        <p:sp>
          <p:nvSpPr>
            <p:cNvPr id="149" name="Figure"/>
            <p:cNvSpPr/>
            <p:nvPr/>
          </p:nvSpPr>
          <p:spPr>
            <a:xfrm>
              <a:off x="1842492" y="1435099"/>
              <a:ext cx="1185863" cy="1370014"/>
            </a:xfrm>
            <a:custGeom>
              <a:avLst/>
              <a:gdLst/>
              <a:ahLst/>
              <a:cxnLst>
                <a:cxn ang="0">
                  <a:pos x="wd2" y="hd2"/>
                </a:cxn>
                <a:cxn ang="5400000">
                  <a:pos x="wd2" y="hd2"/>
                </a:cxn>
                <a:cxn ang="10800000">
                  <a:pos x="wd2" y="hd2"/>
                </a:cxn>
                <a:cxn ang="16200000">
                  <a:pos x="wd2" y="hd2"/>
                </a:cxn>
              </a:cxnLst>
              <a:rect l="0" t="0" r="r" b="b"/>
              <a:pathLst>
                <a:path w="21600" h="21600" extrusionOk="0">
                  <a:moveTo>
                    <a:pt x="21600" y="8935"/>
                  </a:moveTo>
                  <a:lnTo>
                    <a:pt x="16105" y="7158"/>
                  </a:lnTo>
                  <a:lnTo>
                    <a:pt x="15884" y="7559"/>
                  </a:lnTo>
                  <a:lnTo>
                    <a:pt x="15758" y="7959"/>
                  </a:lnTo>
                  <a:lnTo>
                    <a:pt x="15600" y="8385"/>
                  </a:lnTo>
                  <a:lnTo>
                    <a:pt x="15474" y="8835"/>
                  </a:lnTo>
                  <a:lnTo>
                    <a:pt x="15316" y="9411"/>
                  </a:lnTo>
                  <a:lnTo>
                    <a:pt x="15221" y="9886"/>
                  </a:lnTo>
                  <a:lnTo>
                    <a:pt x="15126" y="10412"/>
                  </a:lnTo>
                  <a:lnTo>
                    <a:pt x="15063" y="10988"/>
                  </a:lnTo>
                  <a:lnTo>
                    <a:pt x="15000" y="11588"/>
                  </a:lnTo>
                  <a:lnTo>
                    <a:pt x="15000" y="12665"/>
                  </a:lnTo>
                  <a:lnTo>
                    <a:pt x="15032" y="13215"/>
                  </a:lnTo>
                  <a:lnTo>
                    <a:pt x="15063" y="13741"/>
                  </a:lnTo>
                  <a:lnTo>
                    <a:pt x="15158" y="14267"/>
                  </a:lnTo>
                  <a:lnTo>
                    <a:pt x="15284" y="14792"/>
                  </a:lnTo>
                  <a:lnTo>
                    <a:pt x="15411" y="15293"/>
                  </a:lnTo>
                  <a:lnTo>
                    <a:pt x="15568" y="15893"/>
                  </a:lnTo>
                  <a:lnTo>
                    <a:pt x="15789" y="16444"/>
                  </a:lnTo>
                  <a:lnTo>
                    <a:pt x="5463" y="21600"/>
                  </a:lnTo>
                  <a:lnTo>
                    <a:pt x="5242" y="21074"/>
                  </a:lnTo>
                  <a:lnTo>
                    <a:pt x="5021" y="20624"/>
                  </a:lnTo>
                  <a:lnTo>
                    <a:pt x="4832" y="20198"/>
                  </a:lnTo>
                  <a:lnTo>
                    <a:pt x="4642" y="19723"/>
                  </a:lnTo>
                  <a:lnTo>
                    <a:pt x="4484" y="19322"/>
                  </a:lnTo>
                  <a:lnTo>
                    <a:pt x="4295" y="18872"/>
                  </a:lnTo>
                  <a:lnTo>
                    <a:pt x="4168" y="18446"/>
                  </a:lnTo>
                  <a:lnTo>
                    <a:pt x="4042" y="18046"/>
                  </a:lnTo>
                  <a:lnTo>
                    <a:pt x="3916" y="17620"/>
                  </a:lnTo>
                  <a:lnTo>
                    <a:pt x="3758" y="17120"/>
                  </a:lnTo>
                  <a:lnTo>
                    <a:pt x="3663" y="16594"/>
                  </a:lnTo>
                  <a:lnTo>
                    <a:pt x="3537" y="16119"/>
                  </a:lnTo>
                  <a:lnTo>
                    <a:pt x="3411" y="15643"/>
                  </a:lnTo>
                  <a:lnTo>
                    <a:pt x="3347" y="15092"/>
                  </a:lnTo>
                  <a:lnTo>
                    <a:pt x="3284" y="14567"/>
                  </a:lnTo>
                  <a:lnTo>
                    <a:pt x="3221" y="13966"/>
                  </a:lnTo>
                  <a:lnTo>
                    <a:pt x="3158" y="13390"/>
                  </a:lnTo>
                  <a:lnTo>
                    <a:pt x="3158" y="12815"/>
                  </a:lnTo>
                  <a:lnTo>
                    <a:pt x="3158" y="12214"/>
                  </a:lnTo>
                  <a:lnTo>
                    <a:pt x="3158" y="11463"/>
                  </a:lnTo>
                  <a:lnTo>
                    <a:pt x="3189" y="10787"/>
                  </a:lnTo>
                  <a:lnTo>
                    <a:pt x="3221" y="10337"/>
                  </a:lnTo>
                  <a:lnTo>
                    <a:pt x="3284" y="9786"/>
                  </a:lnTo>
                  <a:lnTo>
                    <a:pt x="3347" y="9261"/>
                  </a:lnTo>
                  <a:lnTo>
                    <a:pt x="3442" y="8635"/>
                  </a:lnTo>
                  <a:lnTo>
                    <a:pt x="3568" y="8084"/>
                  </a:lnTo>
                  <a:lnTo>
                    <a:pt x="3695" y="7584"/>
                  </a:lnTo>
                  <a:lnTo>
                    <a:pt x="3853" y="6958"/>
                  </a:lnTo>
                  <a:lnTo>
                    <a:pt x="4011" y="6457"/>
                  </a:lnTo>
                  <a:lnTo>
                    <a:pt x="4168" y="5857"/>
                  </a:lnTo>
                  <a:lnTo>
                    <a:pt x="4358" y="5356"/>
                  </a:lnTo>
                  <a:lnTo>
                    <a:pt x="4579" y="4806"/>
                  </a:lnTo>
                  <a:lnTo>
                    <a:pt x="4800" y="4255"/>
                  </a:lnTo>
                  <a:lnTo>
                    <a:pt x="5116" y="3579"/>
                  </a:lnTo>
                  <a:lnTo>
                    <a:pt x="0" y="1877"/>
                  </a:lnTo>
                  <a:lnTo>
                    <a:pt x="13453" y="0"/>
                  </a:lnTo>
                  <a:lnTo>
                    <a:pt x="21600" y="8935"/>
                  </a:lnTo>
                  <a:close/>
                </a:path>
              </a:pathLst>
            </a:custGeom>
            <a:solidFill>
              <a:srgbClr val="008F00"/>
            </a:solidFill>
            <a:ln w="12700" cap="flat">
              <a:solidFill>
                <a:srgbClr val="000000"/>
              </a:solidFill>
              <a:prstDash val="solid"/>
              <a:round/>
            </a:ln>
            <a:effectLst/>
          </p:spPr>
          <p:txBody>
            <a:bodyPr wrap="square" lIns="0" tIns="0" rIns="0" bIns="0" numCol="1" anchor="t">
              <a:noAutofit/>
            </a:bodyPr>
            <a:lstStyle/>
            <a:p>
              <a:pPr>
                <a:buClrTx/>
                <a:buFontTx/>
                <a:defRPr sz="1200">
                  <a:uFillTx/>
                  <a:latin typeface="Helvetica"/>
                  <a:ea typeface="Helvetica"/>
                  <a:cs typeface="Helvetica"/>
                  <a:sym typeface="Helvetica"/>
                </a:defRPr>
              </a:pPr>
              <a:endParaRPr/>
            </a:p>
          </p:txBody>
        </p:sp>
        <p:sp>
          <p:nvSpPr>
            <p:cNvPr id="150" name="Figure"/>
            <p:cNvSpPr/>
            <p:nvPr/>
          </p:nvSpPr>
          <p:spPr>
            <a:xfrm>
              <a:off x="2910880" y="2835275"/>
              <a:ext cx="1463675" cy="1071563"/>
            </a:xfrm>
            <a:custGeom>
              <a:avLst/>
              <a:gdLst/>
              <a:ahLst/>
              <a:cxnLst>
                <a:cxn ang="0">
                  <a:pos x="wd2" y="hd2"/>
                </a:cxn>
                <a:cxn ang="5400000">
                  <a:pos x="wd2" y="hd2"/>
                </a:cxn>
                <a:cxn ang="10800000">
                  <a:pos x="wd2" y="hd2"/>
                </a:cxn>
                <a:cxn ang="16200000">
                  <a:pos x="wd2" y="hd2"/>
                </a:cxn>
              </a:cxnLst>
              <a:rect l="0" t="0" r="r" b="b"/>
              <a:pathLst>
                <a:path w="21600" h="21600" extrusionOk="0">
                  <a:moveTo>
                    <a:pt x="8650" y="0"/>
                  </a:moveTo>
                  <a:lnTo>
                    <a:pt x="6859" y="5568"/>
                  </a:lnTo>
                  <a:lnTo>
                    <a:pt x="7268" y="5792"/>
                  </a:lnTo>
                  <a:lnTo>
                    <a:pt x="7652" y="5920"/>
                  </a:lnTo>
                  <a:lnTo>
                    <a:pt x="8087" y="6080"/>
                  </a:lnTo>
                  <a:lnTo>
                    <a:pt x="8573" y="6240"/>
                  </a:lnTo>
                  <a:lnTo>
                    <a:pt x="9136" y="6368"/>
                  </a:lnTo>
                  <a:lnTo>
                    <a:pt x="9648" y="6464"/>
                  </a:lnTo>
                  <a:lnTo>
                    <a:pt x="10160" y="6560"/>
                  </a:lnTo>
                  <a:lnTo>
                    <a:pt x="10749" y="6656"/>
                  </a:lnTo>
                  <a:lnTo>
                    <a:pt x="11363" y="6720"/>
                  </a:lnTo>
                  <a:lnTo>
                    <a:pt x="12464" y="6720"/>
                  </a:lnTo>
                  <a:lnTo>
                    <a:pt x="13052" y="6688"/>
                  </a:lnTo>
                  <a:lnTo>
                    <a:pt x="13564" y="6624"/>
                  </a:lnTo>
                  <a:lnTo>
                    <a:pt x="14101" y="6528"/>
                  </a:lnTo>
                  <a:lnTo>
                    <a:pt x="14664" y="6400"/>
                  </a:lnTo>
                  <a:lnTo>
                    <a:pt x="15151" y="6304"/>
                  </a:lnTo>
                  <a:lnTo>
                    <a:pt x="15765" y="6112"/>
                  </a:lnTo>
                  <a:lnTo>
                    <a:pt x="16328" y="5888"/>
                  </a:lnTo>
                  <a:lnTo>
                    <a:pt x="21600" y="16320"/>
                  </a:lnTo>
                  <a:lnTo>
                    <a:pt x="21088" y="16576"/>
                  </a:lnTo>
                  <a:lnTo>
                    <a:pt x="20602" y="16800"/>
                  </a:lnTo>
                  <a:lnTo>
                    <a:pt x="20167" y="16992"/>
                  </a:lnTo>
                  <a:lnTo>
                    <a:pt x="19706" y="17184"/>
                  </a:lnTo>
                  <a:lnTo>
                    <a:pt x="19271" y="17344"/>
                  </a:lnTo>
                  <a:lnTo>
                    <a:pt x="18810" y="17536"/>
                  </a:lnTo>
                  <a:lnTo>
                    <a:pt x="18401" y="17664"/>
                  </a:lnTo>
                  <a:lnTo>
                    <a:pt x="17966" y="17792"/>
                  </a:lnTo>
                  <a:lnTo>
                    <a:pt x="17531" y="17920"/>
                  </a:lnTo>
                  <a:lnTo>
                    <a:pt x="17045" y="18080"/>
                  </a:lnTo>
                  <a:lnTo>
                    <a:pt x="16482" y="18176"/>
                  </a:lnTo>
                  <a:lnTo>
                    <a:pt x="16021" y="18304"/>
                  </a:lnTo>
                  <a:lnTo>
                    <a:pt x="15509" y="18432"/>
                  </a:lnTo>
                  <a:lnTo>
                    <a:pt x="14972" y="18528"/>
                  </a:lnTo>
                  <a:lnTo>
                    <a:pt x="14409" y="18592"/>
                  </a:lnTo>
                  <a:lnTo>
                    <a:pt x="13794" y="18624"/>
                  </a:lnTo>
                  <a:lnTo>
                    <a:pt x="13206" y="18688"/>
                  </a:lnTo>
                  <a:lnTo>
                    <a:pt x="12643" y="18688"/>
                  </a:lnTo>
                  <a:lnTo>
                    <a:pt x="12028" y="18688"/>
                  </a:lnTo>
                  <a:lnTo>
                    <a:pt x="11261" y="18688"/>
                  </a:lnTo>
                  <a:lnTo>
                    <a:pt x="10570" y="18656"/>
                  </a:lnTo>
                  <a:lnTo>
                    <a:pt x="10083" y="18624"/>
                  </a:lnTo>
                  <a:lnTo>
                    <a:pt x="9546" y="18592"/>
                  </a:lnTo>
                  <a:lnTo>
                    <a:pt x="8983" y="18528"/>
                  </a:lnTo>
                  <a:lnTo>
                    <a:pt x="8343" y="18400"/>
                  </a:lnTo>
                  <a:lnTo>
                    <a:pt x="7806" y="18272"/>
                  </a:lnTo>
                  <a:lnTo>
                    <a:pt x="7268" y="18176"/>
                  </a:lnTo>
                  <a:lnTo>
                    <a:pt x="6628" y="17984"/>
                  </a:lnTo>
                  <a:lnTo>
                    <a:pt x="6142" y="17824"/>
                  </a:lnTo>
                  <a:lnTo>
                    <a:pt x="5528" y="17664"/>
                  </a:lnTo>
                  <a:lnTo>
                    <a:pt x="4991" y="17472"/>
                  </a:lnTo>
                  <a:lnTo>
                    <a:pt x="4453" y="17280"/>
                  </a:lnTo>
                  <a:lnTo>
                    <a:pt x="3890" y="17024"/>
                  </a:lnTo>
                  <a:lnTo>
                    <a:pt x="3199" y="16704"/>
                  </a:lnTo>
                  <a:lnTo>
                    <a:pt x="1561" y="21600"/>
                  </a:lnTo>
                  <a:lnTo>
                    <a:pt x="0" y="7744"/>
                  </a:lnTo>
                  <a:lnTo>
                    <a:pt x="8650" y="0"/>
                  </a:lnTo>
                  <a:close/>
                </a:path>
              </a:pathLst>
            </a:custGeom>
            <a:solidFill>
              <a:srgbClr val="FFFB00"/>
            </a:solidFill>
            <a:ln w="12700" cap="flat">
              <a:solidFill>
                <a:srgbClr val="000000"/>
              </a:solidFill>
              <a:prstDash val="solid"/>
              <a:round/>
            </a:ln>
            <a:effectLst/>
          </p:spPr>
          <p:txBody>
            <a:bodyPr wrap="square" lIns="0" tIns="0" rIns="0" bIns="0" numCol="1" anchor="t">
              <a:noAutofit/>
            </a:bodyPr>
            <a:lstStyle/>
            <a:p>
              <a:pPr>
                <a:buClrTx/>
                <a:buFontTx/>
                <a:defRPr sz="1200">
                  <a:uFillTx/>
                  <a:latin typeface="Helvetica"/>
                  <a:ea typeface="Helvetica"/>
                  <a:cs typeface="Helvetica"/>
                  <a:sym typeface="Helvetica"/>
                </a:defRPr>
              </a:pPr>
              <a:endParaRPr/>
            </a:p>
          </p:txBody>
        </p:sp>
        <p:sp>
          <p:nvSpPr>
            <p:cNvPr id="151" name="Figure"/>
            <p:cNvSpPr/>
            <p:nvPr/>
          </p:nvSpPr>
          <p:spPr>
            <a:xfrm>
              <a:off x="4392016" y="1585912"/>
              <a:ext cx="1171576" cy="1354138"/>
            </a:xfrm>
            <a:custGeom>
              <a:avLst/>
              <a:gdLst/>
              <a:ahLst/>
              <a:cxnLst>
                <a:cxn ang="0">
                  <a:pos x="wd2" y="hd2"/>
                </a:cxn>
                <a:cxn ang="5400000">
                  <a:pos x="wd2" y="hd2"/>
                </a:cxn>
                <a:cxn ang="10800000">
                  <a:pos x="wd2" y="hd2"/>
                </a:cxn>
                <a:cxn ang="16200000">
                  <a:pos x="wd2" y="hd2"/>
                </a:cxn>
              </a:cxnLst>
              <a:rect l="0" t="0" r="r" b="b"/>
              <a:pathLst>
                <a:path w="21600" h="21600" extrusionOk="0">
                  <a:moveTo>
                    <a:pt x="0" y="13725"/>
                  </a:moveTo>
                  <a:lnTo>
                    <a:pt x="5368" y="15320"/>
                  </a:lnTo>
                  <a:lnTo>
                    <a:pt x="5656" y="14788"/>
                  </a:lnTo>
                  <a:lnTo>
                    <a:pt x="5879" y="14282"/>
                  </a:lnTo>
                  <a:lnTo>
                    <a:pt x="6039" y="13801"/>
                  </a:lnTo>
                  <a:lnTo>
                    <a:pt x="6199" y="13370"/>
                  </a:lnTo>
                  <a:lnTo>
                    <a:pt x="6359" y="12889"/>
                  </a:lnTo>
                  <a:lnTo>
                    <a:pt x="6486" y="12332"/>
                  </a:lnTo>
                  <a:lnTo>
                    <a:pt x="6582" y="11826"/>
                  </a:lnTo>
                  <a:lnTo>
                    <a:pt x="6678" y="11319"/>
                  </a:lnTo>
                  <a:lnTo>
                    <a:pt x="6774" y="10737"/>
                  </a:lnTo>
                  <a:lnTo>
                    <a:pt x="6806" y="10129"/>
                  </a:lnTo>
                  <a:lnTo>
                    <a:pt x="6806" y="9040"/>
                  </a:lnTo>
                  <a:lnTo>
                    <a:pt x="6774" y="8458"/>
                  </a:lnTo>
                  <a:lnTo>
                    <a:pt x="6742" y="7951"/>
                  </a:lnTo>
                  <a:lnTo>
                    <a:pt x="6646" y="7419"/>
                  </a:lnTo>
                  <a:lnTo>
                    <a:pt x="6518" y="6862"/>
                  </a:lnTo>
                  <a:lnTo>
                    <a:pt x="6391" y="6381"/>
                  </a:lnTo>
                  <a:lnTo>
                    <a:pt x="6231" y="5774"/>
                  </a:lnTo>
                  <a:lnTo>
                    <a:pt x="6007" y="5191"/>
                  </a:lnTo>
                  <a:lnTo>
                    <a:pt x="16424" y="0"/>
                  </a:lnTo>
                  <a:lnTo>
                    <a:pt x="16679" y="506"/>
                  </a:lnTo>
                  <a:lnTo>
                    <a:pt x="16903" y="988"/>
                  </a:lnTo>
                  <a:lnTo>
                    <a:pt x="17095" y="1418"/>
                  </a:lnTo>
                  <a:lnTo>
                    <a:pt x="17286" y="1874"/>
                  </a:lnTo>
                  <a:lnTo>
                    <a:pt x="17446" y="2304"/>
                  </a:lnTo>
                  <a:lnTo>
                    <a:pt x="17638" y="2760"/>
                  </a:lnTo>
                  <a:lnTo>
                    <a:pt x="17766" y="3165"/>
                  </a:lnTo>
                  <a:lnTo>
                    <a:pt x="17893" y="3596"/>
                  </a:lnTo>
                  <a:lnTo>
                    <a:pt x="18021" y="4026"/>
                  </a:lnTo>
                  <a:lnTo>
                    <a:pt x="18181" y="4507"/>
                  </a:lnTo>
                  <a:lnTo>
                    <a:pt x="18277" y="5064"/>
                  </a:lnTo>
                  <a:lnTo>
                    <a:pt x="18405" y="5520"/>
                  </a:lnTo>
                  <a:lnTo>
                    <a:pt x="18533" y="6027"/>
                  </a:lnTo>
                  <a:lnTo>
                    <a:pt x="18628" y="6558"/>
                  </a:lnTo>
                  <a:lnTo>
                    <a:pt x="18660" y="7116"/>
                  </a:lnTo>
                  <a:lnTo>
                    <a:pt x="18724" y="7723"/>
                  </a:lnTo>
                  <a:lnTo>
                    <a:pt x="18788" y="8306"/>
                  </a:lnTo>
                  <a:lnTo>
                    <a:pt x="18788" y="8863"/>
                  </a:lnTo>
                  <a:lnTo>
                    <a:pt x="18788" y="9471"/>
                  </a:lnTo>
                  <a:lnTo>
                    <a:pt x="18788" y="10230"/>
                  </a:lnTo>
                  <a:lnTo>
                    <a:pt x="18756" y="10914"/>
                  </a:lnTo>
                  <a:lnTo>
                    <a:pt x="18724" y="11395"/>
                  </a:lnTo>
                  <a:lnTo>
                    <a:pt x="18660" y="11927"/>
                  </a:lnTo>
                  <a:lnTo>
                    <a:pt x="18628" y="12484"/>
                  </a:lnTo>
                  <a:lnTo>
                    <a:pt x="18501" y="13117"/>
                  </a:lnTo>
                  <a:lnTo>
                    <a:pt x="18373" y="13649"/>
                  </a:lnTo>
                  <a:lnTo>
                    <a:pt x="18245" y="14181"/>
                  </a:lnTo>
                  <a:lnTo>
                    <a:pt x="18085" y="14814"/>
                  </a:lnTo>
                  <a:lnTo>
                    <a:pt x="17925" y="15295"/>
                  </a:lnTo>
                  <a:lnTo>
                    <a:pt x="17766" y="15902"/>
                  </a:lnTo>
                  <a:lnTo>
                    <a:pt x="17574" y="16434"/>
                  </a:lnTo>
                  <a:lnTo>
                    <a:pt x="17350" y="16966"/>
                  </a:lnTo>
                  <a:lnTo>
                    <a:pt x="17127" y="17523"/>
                  </a:lnTo>
                  <a:lnTo>
                    <a:pt x="16839" y="18207"/>
                  </a:lnTo>
                  <a:lnTo>
                    <a:pt x="16520" y="18891"/>
                  </a:lnTo>
                  <a:lnTo>
                    <a:pt x="21600" y="20536"/>
                  </a:lnTo>
                  <a:lnTo>
                    <a:pt x="8851" y="21600"/>
                  </a:lnTo>
                  <a:lnTo>
                    <a:pt x="0" y="13725"/>
                  </a:lnTo>
                  <a:close/>
                </a:path>
              </a:pathLst>
            </a:custGeom>
            <a:solidFill>
              <a:srgbClr val="0433FF"/>
            </a:solidFill>
            <a:ln w="12700" cap="flat">
              <a:solidFill>
                <a:srgbClr val="000000"/>
              </a:solidFill>
              <a:prstDash val="solid"/>
              <a:round/>
            </a:ln>
            <a:effectLst/>
          </p:spPr>
          <p:txBody>
            <a:bodyPr wrap="square" lIns="0" tIns="0" rIns="0" bIns="0" numCol="1" anchor="t">
              <a:noAutofit/>
            </a:bodyPr>
            <a:lstStyle/>
            <a:p>
              <a:pPr>
                <a:buClrTx/>
                <a:buFontTx/>
                <a:defRPr sz="1200">
                  <a:uFillTx/>
                  <a:latin typeface="Helvetica"/>
                  <a:ea typeface="Helvetica"/>
                  <a:cs typeface="Helvetica"/>
                  <a:sym typeface="Helvetica"/>
                </a:defRPr>
              </a:pPr>
              <a:endParaRPr/>
            </a:p>
          </p:txBody>
        </p:sp>
        <p:sp>
          <p:nvSpPr>
            <p:cNvPr id="152" name="Figure"/>
            <p:cNvSpPr/>
            <p:nvPr/>
          </p:nvSpPr>
          <p:spPr>
            <a:xfrm>
              <a:off x="3215679" y="495299"/>
              <a:ext cx="1327151" cy="979489"/>
            </a:xfrm>
            <a:custGeom>
              <a:avLst/>
              <a:gdLst/>
              <a:ahLst/>
              <a:cxnLst>
                <a:cxn ang="0">
                  <a:pos x="wd2" y="hd2"/>
                </a:cxn>
                <a:cxn ang="5400000">
                  <a:pos x="wd2" y="hd2"/>
                </a:cxn>
                <a:cxn ang="10800000">
                  <a:pos x="wd2" y="hd2"/>
                </a:cxn>
                <a:cxn ang="16200000">
                  <a:pos x="wd2" y="hd2"/>
                </a:cxn>
              </a:cxnLst>
              <a:rect l="0" t="0" r="r" b="b"/>
              <a:pathLst>
                <a:path w="21600" h="21600" extrusionOk="0">
                  <a:moveTo>
                    <a:pt x="11520" y="21600"/>
                  </a:moveTo>
                  <a:lnTo>
                    <a:pt x="12932" y="17399"/>
                  </a:lnTo>
                  <a:lnTo>
                    <a:pt x="12480" y="17224"/>
                  </a:lnTo>
                  <a:lnTo>
                    <a:pt x="11972" y="17084"/>
                  </a:lnTo>
                  <a:lnTo>
                    <a:pt x="11322" y="16909"/>
                  </a:lnTo>
                  <a:lnTo>
                    <a:pt x="10786" y="16804"/>
                  </a:lnTo>
                  <a:lnTo>
                    <a:pt x="10193" y="16699"/>
                  </a:lnTo>
                  <a:lnTo>
                    <a:pt x="9544" y="16629"/>
                  </a:lnTo>
                  <a:lnTo>
                    <a:pt x="8866" y="16559"/>
                  </a:lnTo>
                  <a:lnTo>
                    <a:pt x="7652" y="16559"/>
                  </a:lnTo>
                  <a:lnTo>
                    <a:pt x="7031" y="16594"/>
                  </a:lnTo>
                  <a:lnTo>
                    <a:pt x="6438" y="16664"/>
                  </a:lnTo>
                  <a:lnTo>
                    <a:pt x="5845" y="16734"/>
                  </a:lnTo>
                  <a:lnTo>
                    <a:pt x="5252" y="16874"/>
                  </a:lnTo>
                  <a:lnTo>
                    <a:pt x="4687" y="17014"/>
                  </a:lnTo>
                  <a:lnTo>
                    <a:pt x="4009" y="17189"/>
                  </a:lnTo>
                  <a:lnTo>
                    <a:pt x="3416" y="17434"/>
                  </a:lnTo>
                  <a:lnTo>
                    <a:pt x="4969" y="8542"/>
                  </a:lnTo>
                  <a:lnTo>
                    <a:pt x="0" y="5006"/>
                  </a:lnTo>
                  <a:lnTo>
                    <a:pt x="254" y="4901"/>
                  </a:lnTo>
                  <a:lnTo>
                    <a:pt x="762" y="4691"/>
                  </a:lnTo>
                  <a:lnTo>
                    <a:pt x="1158" y="4551"/>
                  </a:lnTo>
                  <a:lnTo>
                    <a:pt x="1609" y="4376"/>
                  </a:lnTo>
                  <a:lnTo>
                    <a:pt x="2146" y="4236"/>
                  </a:lnTo>
                  <a:lnTo>
                    <a:pt x="2598" y="4096"/>
                  </a:lnTo>
                  <a:lnTo>
                    <a:pt x="3191" y="3921"/>
                  </a:lnTo>
                  <a:lnTo>
                    <a:pt x="3699" y="3816"/>
                  </a:lnTo>
                  <a:lnTo>
                    <a:pt x="4292" y="3711"/>
                  </a:lnTo>
                  <a:lnTo>
                    <a:pt x="4913" y="3606"/>
                  </a:lnTo>
                  <a:lnTo>
                    <a:pt x="5506" y="3536"/>
                  </a:lnTo>
                  <a:lnTo>
                    <a:pt x="6184" y="3501"/>
                  </a:lnTo>
                  <a:lnTo>
                    <a:pt x="6833" y="3431"/>
                  </a:lnTo>
                  <a:lnTo>
                    <a:pt x="7482" y="3431"/>
                  </a:lnTo>
                  <a:lnTo>
                    <a:pt x="8160" y="3431"/>
                  </a:lnTo>
                  <a:lnTo>
                    <a:pt x="9007" y="3431"/>
                  </a:lnTo>
                  <a:lnTo>
                    <a:pt x="9769" y="3466"/>
                  </a:lnTo>
                  <a:lnTo>
                    <a:pt x="10278" y="3501"/>
                  </a:lnTo>
                  <a:lnTo>
                    <a:pt x="10899" y="3571"/>
                  </a:lnTo>
                  <a:lnTo>
                    <a:pt x="11492" y="3641"/>
                  </a:lnTo>
                  <a:lnTo>
                    <a:pt x="12198" y="3746"/>
                  </a:lnTo>
                  <a:lnTo>
                    <a:pt x="12791" y="3886"/>
                  </a:lnTo>
                  <a:lnTo>
                    <a:pt x="13355" y="4026"/>
                  </a:lnTo>
                  <a:lnTo>
                    <a:pt x="14089" y="4201"/>
                  </a:lnTo>
                  <a:lnTo>
                    <a:pt x="14654" y="4376"/>
                  </a:lnTo>
                  <a:lnTo>
                    <a:pt x="15332" y="4586"/>
                  </a:lnTo>
                  <a:lnTo>
                    <a:pt x="15896" y="4761"/>
                  </a:lnTo>
                  <a:lnTo>
                    <a:pt x="16518" y="5006"/>
                  </a:lnTo>
                  <a:lnTo>
                    <a:pt x="17139" y="5251"/>
                  </a:lnTo>
                  <a:lnTo>
                    <a:pt x="18974" y="0"/>
                  </a:lnTo>
                  <a:lnTo>
                    <a:pt x="21600" y="14633"/>
                  </a:lnTo>
                  <a:lnTo>
                    <a:pt x="11520" y="21600"/>
                  </a:lnTo>
                  <a:close/>
                </a:path>
              </a:pathLst>
            </a:custGeom>
            <a:solidFill>
              <a:srgbClr val="FF2600"/>
            </a:solidFill>
            <a:ln w="12700" cap="flat">
              <a:solidFill>
                <a:srgbClr val="000000"/>
              </a:solidFill>
              <a:prstDash val="solid"/>
              <a:round/>
            </a:ln>
            <a:effectLst/>
          </p:spPr>
          <p:txBody>
            <a:bodyPr wrap="square" lIns="0" tIns="0" rIns="0" bIns="0" numCol="1" anchor="t">
              <a:noAutofit/>
            </a:bodyPr>
            <a:lstStyle/>
            <a:p>
              <a:pPr>
                <a:buClrTx/>
                <a:buFontTx/>
                <a:defRPr sz="1200">
                  <a:uFillTx/>
                  <a:latin typeface="Helvetica"/>
                  <a:ea typeface="Helvetica"/>
                  <a:cs typeface="Helvetica"/>
                  <a:sym typeface="Helvetica"/>
                </a:defRPr>
              </a:pPr>
              <a:endParaRPr/>
            </a:p>
          </p:txBody>
        </p:sp>
        <p:sp>
          <p:nvSpPr>
            <p:cNvPr id="153" name="COMPORTEMENTS"/>
            <p:cNvSpPr/>
            <p:nvPr/>
          </p:nvSpPr>
          <p:spPr>
            <a:xfrm>
              <a:off x="2845741" y="4035425"/>
              <a:ext cx="2073375" cy="457200"/>
            </a:xfrm>
            <a:prstGeom prst="rect">
              <a:avLst/>
            </a:prstGeom>
            <a:noFill/>
            <a:ln w="9525"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numCol="1" anchor="ctr">
              <a:spAutoFit/>
            </a:bodyPr>
            <a:lstStyle>
              <a:lvl1pPr algn="ctr" defTabSz="584200">
                <a:defRPr sz="1600" b="1">
                  <a:effectLst>
                    <a:outerShdw blurRad="38100" dist="12700" dir="5400000" rotWithShape="0">
                      <a:srgbClr val="000000">
                        <a:alpha val="50000"/>
                      </a:srgbClr>
                    </a:outerShdw>
                  </a:effectLst>
                </a:defRPr>
              </a:lvl1pPr>
            </a:lstStyle>
            <a:p>
              <a:pPr>
                <a:defRPr sz="4000" b="0">
                  <a:solidFill>
                    <a:srgbClr val="FFFFFF"/>
                  </a:solidFill>
                  <a:uFillTx/>
                </a:defRPr>
              </a:pPr>
              <a:r>
                <a:rPr sz="1600" b="1">
                  <a:solidFill>
                    <a:srgbClr val="000000"/>
                  </a:solidFill>
                  <a:uFill>
                    <a:solidFill>
                      <a:srgbClr val="000000"/>
                    </a:solidFill>
                  </a:uFill>
                </a:rPr>
                <a:t>COMPORTEMENTS</a:t>
              </a:r>
            </a:p>
          </p:txBody>
        </p:sp>
        <p:sp>
          <p:nvSpPr>
            <p:cNvPr id="154" name="PENSEES"/>
            <p:cNvSpPr/>
            <p:nvPr/>
          </p:nvSpPr>
          <p:spPr>
            <a:xfrm>
              <a:off x="3148706" y="0"/>
              <a:ext cx="1035646" cy="381000"/>
            </a:xfrm>
            <a:prstGeom prst="rect">
              <a:avLst/>
            </a:prstGeom>
            <a:noFill/>
            <a:ln w="9525"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numCol="1" anchor="ctr">
              <a:spAutoFit/>
            </a:bodyPr>
            <a:lstStyle>
              <a:lvl1pPr algn="ctr" defTabSz="584200">
                <a:defRPr sz="1600" b="1">
                  <a:effectLst>
                    <a:outerShdw blurRad="38100" dist="12700" dir="5400000" rotWithShape="0">
                      <a:srgbClr val="000000">
                        <a:alpha val="50000"/>
                      </a:srgbClr>
                    </a:outerShdw>
                  </a:effectLst>
                </a:defRPr>
              </a:lvl1pPr>
            </a:lstStyle>
            <a:p>
              <a:pPr>
                <a:defRPr sz="4000" b="0">
                  <a:solidFill>
                    <a:srgbClr val="FFFFFF"/>
                  </a:solidFill>
                  <a:uFillTx/>
                </a:defRPr>
              </a:pPr>
              <a:r>
                <a:rPr sz="1600" b="1">
                  <a:solidFill>
                    <a:srgbClr val="000000"/>
                  </a:solidFill>
                  <a:uFill>
                    <a:solidFill>
                      <a:srgbClr val="000000"/>
                    </a:solidFill>
                  </a:uFill>
                </a:rPr>
                <a:t>PENSEES</a:t>
              </a:r>
            </a:p>
          </p:txBody>
        </p:sp>
        <p:sp>
          <p:nvSpPr>
            <p:cNvPr id="155" name="CONSEQUENCES"/>
            <p:cNvSpPr/>
            <p:nvPr/>
          </p:nvSpPr>
          <p:spPr>
            <a:xfrm>
              <a:off x="-1" y="2017712"/>
              <a:ext cx="1910161" cy="419101"/>
            </a:xfrm>
            <a:prstGeom prst="rect">
              <a:avLst/>
            </a:prstGeom>
            <a:noFill/>
            <a:ln w="9525"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numCol="1" anchor="ctr">
              <a:spAutoFit/>
            </a:bodyPr>
            <a:lstStyle>
              <a:lvl1pPr algn="ctr" defTabSz="584200">
                <a:defRPr sz="1600" b="1">
                  <a:effectLst>
                    <a:outerShdw blurRad="38100" dist="12700" dir="5400000" rotWithShape="0">
                      <a:srgbClr val="000000">
                        <a:alpha val="50000"/>
                      </a:srgbClr>
                    </a:outerShdw>
                  </a:effectLst>
                </a:defRPr>
              </a:lvl1pPr>
            </a:lstStyle>
            <a:p>
              <a:pPr>
                <a:defRPr sz="4000" b="0">
                  <a:solidFill>
                    <a:srgbClr val="FFFFFF"/>
                  </a:solidFill>
                  <a:uFillTx/>
                </a:defRPr>
              </a:pPr>
              <a:r>
                <a:rPr sz="1600" b="1">
                  <a:solidFill>
                    <a:srgbClr val="000000"/>
                  </a:solidFill>
                  <a:uFill>
                    <a:solidFill>
                      <a:srgbClr val="000000"/>
                    </a:solidFill>
                  </a:uFill>
                </a:rPr>
                <a:t>CONSEQUENCES</a:t>
              </a:r>
            </a:p>
          </p:txBody>
        </p:sp>
        <p:sp>
          <p:nvSpPr>
            <p:cNvPr id="156" name="SENSATIONS…"/>
            <p:cNvSpPr/>
            <p:nvPr/>
          </p:nvSpPr>
          <p:spPr>
            <a:xfrm>
              <a:off x="5817378" y="1949688"/>
              <a:ext cx="1605708" cy="647701"/>
            </a:xfrm>
            <a:prstGeom prst="rect">
              <a:avLst/>
            </a:prstGeom>
            <a:noFill/>
            <a:ln w="9525"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numCol="1" anchor="ctr">
              <a:spAutoFit/>
            </a:bodyPr>
            <a:lstStyle/>
            <a:p>
              <a:pPr algn="ctr" defTabSz="584200">
                <a:defRPr sz="4000">
                  <a:solidFill>
                    <a:srgbClr val="FFFFFF"/>
                  </a:solidFill>
                  <a:effectLst>
                    <a:outerShdw blurRad="38100" dist="12700" dir="5400000" rotWithShape="0">
                      <a:srgbClr val="000000">
                        <a:alpha val="50000"/>
                      </a:srgbClr>
                    </a:outerShdw>
                  </a:effectLst>
                  <a:uFillTx/>
                </a:defRPr>
              </a:pPr>
              <a:r>
                <a:rPr sz="1600" b="1">
                  <a:solidFill>
                    <a:srgbClr val="000000"/>
                  </a:solidFill>
                  <a:uFill>
                    <a:solidFill>
                      <a:srgbClr val="000000"/>
                    </a:solidFill>
                  </a:uFill>
                </a:rPr>
                <a:t>SENSATIONS</a:t>
              </a:r>
            </a:p>
            <a:p>
              <a:pPr algn="ctr" defTabSz="584200">
                <a:defRPr sz="4000">
                  <a:solidFill>
                    <a:srgbClr val="FFFFFF"/>
                  </a:solidFill>
                  <a:effectLst>
                    <a:outerShdw blurRad="38100" dist="12700" dir="5400000" rotWithShape="0">
                      <a:srgbClr val="000000">
                        <a:alpha val="50000"/>
                      </a:srgbClr>
                    </a:outerShdw>
                  </a:effectLst>
                  <a:uFillTx/>
                </a:defRPr>
              </a:pPr>
              <a:r>
                <a:rPr sz="1600" b="1">
                  <a:solidFill>
                    <a:srgbClr val="000000"/>
                  </a:solidFill>
                  <a:uFill>
                    <a:solidFill>
                      <a:srgbClr val="000000"/>
                    </a:solidFill>
                  </a:uFill>
                </a:rPr>
                <a:t>EMOTIONS</a:t>
              </a:r>
            </a:p>
          </p:txBody>
        </p:sp>
      </p:grpSp>
      <p:sp>
        <p:nvSpPr>
          <p:cNvPr id="158" name="Pensées : ce qui me passe par l’esprit, ce que je pense. Sensations, Émotions : ce que je ressens.…"/>
          <p:cNvSpPr/>
          <p:nvPr/>
        </p:nvSpPr>
        <p:spPr>
          <a:xfrm>
            <a:off x="4763" y="5391150"/>
            <a:ext cx="9017001" cy="1498601"/>
          </a:xfrm>
          <a:prstGeom prst="rect">
            <a:avLst/>
          </a:prstGeom>
          <a:solidFill>
            <a:srgbClr val="669C35"/>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pPr defTabSz="584200">
              <a:tabLst>
                <a:tab pos="457200" algn="l"/>
              </a:tabLst>
              <a:defRPr sz="4000">
                <a:solidFill>
                  <a:srgbClr val="FFFFFF"/>
                </a:solidFill>
                <a:effectLst>
                  <a:outerShdw blurRad="38100" dist="12700" dir="5400000" rotWithShape="0">
                    <a:srgbClr val="000000">
                      <a:alpha val="50000"/>
                    </a:srgbClr>
                  </a:outerShdw>
                </a:effectLst>
                <a:uFillTx/>
              </a:defRPr>
            </a:pPr>
            <a:r>
              <a:rPr sz="2400" b="1"/>
              <a:t>Pensées :</a:t>
            </a:r>
            <a:r>
              <a:rPr sz="2400"/>
              <a:t> ce qui me passe par l’esprit, ce que je pense.</a:t>
            </a:r>
            <a:br>
              <a:rPr sz="2400"/>
            </a:br>
            <a:r>
              <a:rPr sz="2400" b="1"/>
              <a:t>Sensations, Émotions :</a:t>
            </a:r>
            <a:r>
              <a:rPr sz="2400"/>
              <a:t> ce que je ressens.</a:t>
            </a:r>
          </a:p>
          <a:p>
            <a:pPr defTabSz="584200">
              <a:tabLst>
                <a:tab pos="457200" algn="l"/>
              </a:tabLst>
              <a:defRPr sz="4000">
                <a:solidFill>
                  <a:srgbClr val="FFFFFF"/>
                </a:solidFill>
                <a:effectLst>
                  <a:outerShdw blurRad="38100" dist="12700" dir="5400000" rotWithShape="0">
                    <a:srgbClr val="000000">
                      <a:alpha val="50000"/>
                    </a:srgbClr>
                  </a:outerShdw>
                </a:effectLst>
                <a:uFillTx/>
              </a:defRPr>
            </a:pPr>
            <a:r>
              <a:rPr sz="2400" b="1"/>
              <a:t>Comportements :</a:t>
            </a:r>
            <a:r>
              <a:rPr sz="2400"/>
              <a:t> ce que je fais ou ai tendance à faire.</a:t>
            </a:r>
          </a:p>
          <a:p>
            <a:pPr defTabSz="584200">
              <a:tabLst>
                <a:tab pos="457200" algn="l"/>
              </a:tabLst>
              <a:defRPr sz="4000">
                <a:solidFill>
                  <a:srgbClr val="FFFFFF"/>
                </a:solidFill>
                <a:effectLst>
                  <a:outerShdw blurRad="38100" dist="12700" dir="5400000" rotWithShape="0">
                    <a:srgbClr val="000000">
                      <a:alpha val="50000"/>
                    </a:srgbClr>
                  </a:outerShdw>
                </a:effectLst>
                <a:uFillTx/>
              </a:defRPr>
            </a:pPr>
            <a:r>
              <a:rPr sz="2400" b="1"/>
              <a:t>Conséquences :</a:t>
            </a:r>
            <a:r>
              <a:rPr sz="2400"/>
              <a:t> Opérationnelles et relationnelles.</a:t>
            </a:r>
          </a:p>
        </p:txBody>
      </p:sp>
      <p:sp>
        <p:nvSpPr>
          <p:cNvPr id="159" name="Numéro de diapositive"/>
          <p:cNvSpPr txBox="1">
            <a:spLocks noGrp="1"/>
          </p:cNvSpPr>
          <p:nvPr>
            <p:ph type="sldNum" sz="quarter" idx="2"/>
          </p:nvPr>
        </p:nvSpPr>
        <p:spPr>
          <a:xfrm>
            <a:off x="1318567" y="6455411"/>
            <a:ext cx="281633" cy="2667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22</a:t>
            </a:fld>
            <a:endParaRPr/>
          </a:p>
        </p:txBody>
      </p:sp>
      <p:sp>
        <p:nvSpPr>
          <p:cNvPr id="2" name="ZoneTexte 1">
            <a:extLst>
              <a:ext uri="{FF2B5EF4-FFF2-40B4-BE49-F238E27FC236}">
                <a16:creationId xmlns:a16="http://schemas.microsoft.com/office/drawing/2014/main" id="{ED614DFE-4C45-E34E-AE64-286AC993C56D}"/>
              </a:ext>
            </a:extLst>
          </p:cNvPr>
          <p:cNvSpPr txBox="1"/>
          <p:nvPr/>
        </p:nvSpPr>
        <p:spPr>
          <a:xfrm>
            <a:off x="3676259" y="808581"/>
            <a:ext cx="229230" cy="3795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457200" rtl="0" fontAlgn="auto" latinLnBrk="0" hangingPunct="0">
              <a:lnSpc>
                <a:spcPct val="100000"/>
              </a:lnSpc>
              <a:spcBef>
                <a:spcPts val="0"/>
              </a:spcBef>
              <a:spcAft>
                <a:spcPts val="0"/>
              </a:spcAft>
              <a:buClr>
                <a:srgbClr val="000000"/>
              </a:buClr>
              <a:buSzTx/>
              <a:buFont typeface="Gill Sans MT"/>
              <a:buNone/>
              <a:tabLst/>
            </a:pPr>
            <a:r>
              <a:rPr lang="fr-FR" b="1">
                <a:solidFill>
                  <a:schemeClr val="accent6"/>
                </a:solidFill>
              </a:rPr>
              <a:t>1</a:t>
            </a:r>
            <a:endParaRPr kumimoji="0" lang="fr-FR" sz="1800" b="1" i="0" u="none" strike="noStrike" cap="none" spc="0" normalizeH="0" baseline="0">
              <a:ln>
                <a:noFill/>
              </a:ln>
              <a:solidFill>
                <a:schemeClr val="accent6"/>
              </a:solidFill>
              <a:effectLst/>
              <a:uFill>
                <a:solidFill>
                  <a:srgbClr val="000000"/>
                </a:solidFill>
              </a:uFill>
              <a:sym typeface="Gill Sans MT"/>
            </a:endParaRPr>
          </a:p>
        </p:txBody>
      </p:sp>
      <p:sp>
        <p:nvSpPr>
          <p:cNvPr id="17" name="ZoneTexte 16">
            <a:extLst>
              <a:ext uri="{FF2B5EF4-FFF2-40B4-BE49-F238E27FC236}">
                <a16:creationId xmlns:a16="http://schemas.microsoft.com/office/drawing/2014/main" id="{03338BBB-0956-D847-8266-2F768CD0859C}"/>
              </a:ext>
            </a:extLst>
          </p:cNvPr>
          <p:cNvSpPr txBox="1"/>
          <p:nvPr/>
        </p:nvSpPr>
        <p:spPr>
          <a:xfrm>
            <a:off x="6323546" y="2928143"/>
            <a:ext cx="229230" cy="3795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457200" rtl="0" fontAlgn="auto" latinLnBrk="0" hangingPunct="0">
              <a:lnSpc>
                <a:spcPct val="100000"/>
              </a:lnSpc>
              <a:spcBef>
                <a:spcPts val="0"/>
              </a:spcBef>
              <a:spcAft>
                <a:spcPts val="0"/>
              </a:spcAft>
              <a:buClr>
                <a:srgbClr val="000000"/>
              </a:buClr>
              <a:buSzTx/>
              <a:buFont typeface="Gill Sans MT"/>
              <a:buNone/>
              <a:tabLst/>
            </a:pPr>
            <a:r>
              <a:rPr lang="fr-FR" b="1">
                <a:solidFill>
                  <a:schemeClr val="accent6"/>
                </a:solidFill>
              </a:rPr>
              <a:t>2</a:t>
            </a:r>
            <a:endParaRPr kumimoji="0" lang="fr-FR" sz="1800" b="1" i="0" u="none" strike="noStrike" cap="none" spc="0" normalizeH="0" baseline="0">
              <a:ln>
                <a:noFill/>
              </a:ln>
              <a:solidFill>
                <a:schemeClr val="accent6"/>
              </a:solidFill>
              <a:effectLst/>
              <a:uFill>
                <a:solidFill>
                  <a:srgbClr val="000000"/>
                </a:solidFill>
              </a:uFill>
              <a:sym typeface="Gill Sans MT"/>
            </a:endParaRPr>
          </a:p>
        </p:txBody>
      </p:sp>
      <p:sp>
        <p:nvSpPr>
          <p:cNvPr id="18" name="ZoneTexte 17">
            <a:extLst>
              <a:ext uri="{FF2B5EF4-FFF2-40B4-BE49-F238E27FC236}">
                <a16:creationId xmlns:a16="http://schemas.microsoft.com/office/drawing/2014/main" id="{B9680A2D-ED7C-C348-BE66-E4D4A868592D}"/>
              </a:ext>
            </a:extLst>
          </p:cNvPr>
          <p:cNvSpPr txBox="1"/>
          <p:nvPr/>
        </p:nvSpPr>
        <p:spPr>
          <a:xfrm>
            <a:off x="3293727" y="4874046"/>
            <a:ext cx="229230" cy="3795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457200" rtl="0" fontAlgn="auto" latinLnBrk="0" hangingPunct="0">
              <a:lnSpc>
                <a:spcPct val="100000"/>
              </a:lnSpc>
              <a:spcBef>
                <a:spcPts val="0"/>
              </a:spcBef>
              <a:spcAft>
                <a:spcPts val="0"/>
              </a:spcAft>
              <a:buClr>
                <a:srgbClr val="000000"/>
              </a:buClr>
              <a:buSzTx/>
              <a:buFont typeface="Gill Sans MT"/>
              <a:buNone/>
              <a:tabLst/>
            </a:pPr>
            <a:r>
              <a:rPr kumimoji="0" lang="fr-FR" sz="1800" b="1" i="0" u="none" strike="noStrike" cap="none" spc="0" normalizeH="0" baseline="0">
                <a:ln>
                  <a:noFill/>
                </a:ln>
                <a:solidFill>
                  <a:schemeClr val="accent6"/>
                </a:solidFill>
                <a:effectLst/>
                <a:uFill>
                  <a:solidFill>
                    <a:srgbClr val="000000"/>
                  </a:solidFill>
                </a:uFill>
                <a:latin typeface="Gill Sans MT"/>
                <a:ea typeface="Gill Sans MT"/>
                <a:cs typeface="Gill Sans MT"/>
                <a:sym typeface="Gill Sans MT"/>
              </a:rPr>
              <a:t>3</a:t>
            </a:r>
          </a:p>
        </p:txBody>
      </p:sp>
      <p:sp>
        <p:nvSpPr>
          <p:cNvPr id="19" name="ZoneTexte 18">
            <a:extLst>
              <a:ext uri="{FF2B5EF4-FFF2-40B4-BE49-F238E27FC236}">
                <a16:creationId xmlns:a16="http://schemas.microsoft.com/office/drawing/2014/main" id="{34095201-984F-8842-8E4E-F1459F07293C}"/>
              </a:ext>
            </a:extLst>
          </p:cNvPr>
          <p:cNvSpPr txBox="1"/>
          <p:nvPr/>
        </p:nvSpPr>
        <p:spPr>
          <a:xfrm>
            <a:off x="466332" y="2845503"/>
            <a:ext cx="229230" cy="3795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457200" rtl="0" fontAlgn="auto" latinLnBrk="0" hangingPunct="0">
              <a:lnSpc>
                <a:spcPct val="100000"/>
              </a:lnSpc>
              <a:spcBef>
                <a:spcPts val="0"/>
              </a:spcBef>
              <a:spcAft>
                <a:spcPts val="0"/>
              </a:spcAft>
              <a:buClr>
                <a:srgbClr val="000000"/>
              </a:buClr>
              <a:buSzTx/>
              <a:buFont typeface="Gill Sans MT"/>
              <a:buNone/>
              <a:tabLst/>
            </a:pPr>
            <a:r>
              <a:rPr lang="fr-FR" b="1">
                <a:solidFill>
                  <a:schemeClr val="accent6"/>
                </a:solidFill>
              </a:rPr>
              <a:t>4</a:t>
            </a:r>
            <a:endParaRPr kumimoji="0" lang="fr-FR" sz="1800" b="1" i="0" u="none" strike="noStrike" cap="none" spc="0" normalizeH="0" baseline="0">
              <a:ln>
                <a:noFill/>
              </a:ln>
              <a:solidFill>
                <a:schemeClr val="accent6"/>
              </a:solidFill>
              <a:effectLst/>
              <a:uFill>
                <a:solidFill>
                  <a:srgbClr val="000000"/>
                </a:solidFill>
              </a:uFill>
              <a:sym typeface="Gill Sans MT"/>
            </a:endParaRPr>
          </a:p>
        </p:txBody>
      </p:sp>
    </p:spTree>
  </p:cSld>
  <p:clrMapOvr>
    <a:masterClrMapping/>
  </p:clrMapOvr>
  <mc:AlternateContent xmlns:mc="http://schemas.openxmlformats.org/markup-compatibility/2006" xmlns:p14="http://schemas.microsoft.com/office/powerpoint/2010/main">
    <mc:Choice Requires="p14">
      <p:transition spd="slow">
        <p14:switch dir="l"/>
      </p:transition>
    </mc:Choice>
    <mc:Fallback xmlns:a14="http://schemas.microsoft.com/office/drawing/2010/main" xmlns:m="http://schemas.openxmlformats.org/officeDocument/2006/math"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Ligne"/>
          <p:cNvSpPr/>
          <p:nvPr/>
        </p:nvSpPr>
        <p:spPr>
          <a:xfrm>
            <a:off x="457200" y="6353175"/>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62"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sp>
        <p:nvSpPr>
          <p:cNvPr id="163" name="Figure"/>
          <p:cNvSpPr/>
          <p:nvPr/>
        </p:nvSpPr>
        <p:spPr>
          <a:xfrm>
            <a:off x="2482850" y="2601913"/>
            <a:ext cx="1379538" cy="1328738"/>
          </a:xfrm>
          <a:custGeom>
            <a:avLst/>
            <a:gdLst/>
            <a:ahLst/>
            <a:cxnLst>
              <a:cxn ang="0">
                <a:pos x="wd2" y="hd2"/>
              </a:cxn>
              <a:cxn ang="5400000">
                <a:pos x="wd2" y="hd2"/>
              </a:cxn>
              <a:cxn ang="10800000">
                <a:pos x="wd2" y="hd2"/>
              </a:cxn>
              <a:cxn ang="16200000">
                <a:pos x="wd2" y="hd2"/>
              </a:cxn>
            </a:cxnLst>
            <a:rect l="0" t="0" r="r" b="b"/>
            <a:pathLst>
              <a:path w="21600" h="21600" extrusionOk="0">
                <a:moveTo>
                  <a:pt x="21600" y="8935"/>
                </a:moveTo>
                <a:lnTo>
                  <a:pt x="16105" y="7158"/>
                </a:lnTo>
                <a:lnTo>
                  <a:pt x="15884" y="7559"/>
                </a:lnTo>
                <a:lnTo>
                  <a:pt x="15758" y="7959"/>
                </a:lnTo>
                <a:lnTo>
                  <a:pt x="15600" y="8385"/>
                </a:lnTo>
                <a:lnTo>
                  <a:pt x="15474" y="8835"/>
                </a:lnTo>
                <a:lnTo>
                  <a:pt x="15316" y="9411"/>
                </a:lnTo>
                <a:lnTo>
                  <a:pt x="15221" y="9886"/>
                </a:lnTo>
                <a:lnTo>
                  <a:pt x="15126" y="10412"/>
                </a:lnTo>
                <a:lnTo>
                  <a:pt x="15063" y="10988"/>
                </a:lnTo>
                <a:lnTo>
                  <a:pt x="15000" y="11588"/>
                </a:lnTo>
                <a:lnTo>
                  <a:pt x="15000" y="12665"/>
                </a:lnTo>
                <a:lnTo>
                  <a:pt x="15032" y="13215"/>
                </a:lnTo>
                <a:lnTo>
                  <a:pt x="15063" y="13741"/>
                </a:lnTo>
                <a:lnTo>
                  <a:pt x="15158" y="14267"/>
                </a:lnTo>
                <a:lnTo>
                  <a:pt x="15284" y="14792"/>
                </a:lnTo>
                <a:lnTo>
                  <a:pt x="15411" y="15293"/>
                </a:lnTo>
                <a:lnTo>
                  <a:pt x="15568" y="15893"/>
                </a:lnTo>
                <a:lnTo>
                  <a:pt x="15789" y="16444"/>
                </a:lnTo>
                <a:lnTo>
                  <a:pt x="5463" y="21600"/>
                </a:lnTo>
                <a:lnTo>
                  <a:pt x="5242" y="21074"/>
                </a:lnTo>
                <a:lnTo>
                  <a:pt x="5021" y="20624"/>
                </a:lnTo>
                <a:lnTo>
                  <a:pt x="4832" y="20198"/>
                </a:lnTo>
                <a:lnTo>
                  <a:pt x="4642" y="19723"/>
                </a:lnTo>
                <a:lnTo>
                  <a:pt x="4484" y="19322"/>
                </a:lnTo>
                <a:lnTo>
                  <a:pt x="4295" y="18872"/>
                </a:lnTo>
                <a:lnTo>
                  <a:pt x="4168" y="18446"/>
                </a:lnTo>
                <a:lnTo>
                  <a:pt x="4042" y="18046"/>
                </a:lnTo>
                <a:lnTo>
                  <a:pt x="3916" y="17620"/>
                </a:lnTo>
                <a:lnTo>
                  <a:pt x="3758" y="17120"/>
                </a:lnTo>
                <a:lnTo>
                  <a:pt x="3663" y="16594"/>
                </a:lnTo>
                <a:lnTo>
                  <a:pt x="3537" y="16119"/>
                </a:lnTo>
                <a:lnTo>
                  <a:pt x="3411" y="15643"/>
                </a:lnTo>
                <a:lnTo>
                  <a:pt x="3347" y="15092"/>
                </a:lnTo>
                <a:lnTo>
                  <a:pt x="3284" y="14567"/>
                </a:lnTo>
                <a:lnTo>
                  <a:pt x="3221" y="13966"/>
                </a:lnTo>
                <a:lnTo>
                  <a:pt x="3158" y="13390"/>
                </a:lnTo>
                <a:lnTo>
                  <a:pt x="3158" y="12815"/>
                </a:lnTo>
                <a:lnTo>
                  <a:pt x="3158" y="12214"/>
                </a:lnTo>
                <a:lnTo>
                  <a:pt x="3158" y="11463"/>
                </a:lnTo>
                <a:lnTo>
                  <a:pt x="3189" y="10787"/>
                </a:lnTo>
                <a:lnTo>
                  <a:pt x="3221" y="10337"/>
                </a:lnTo>
                <a:lnTo>
                  <a:pt x="3284" y="9786"/>
                </a:lnTo>
                <a:lnTo>
                  <a:pt x="3347" y="9261"/>
                </a:lnTo>
                <a:lnTo>
                  <a:pt x="3442" y="8635"/>
                </a:lnTo>
                <a:lnTo>
                  <a:pt x="3568" y="8084"/>
                </a:lnTo>
                <a:lnTo>
                  <a:pt x="3695" y="7584"/>
                </a:lnTo>
                <a:lnTo>
                  <a:pt x="3853" y="6958"/>
                </a:lnTo>
                <a:lnTo>
                  <a:pt x="4011" y="6457"/>
                </a:lnTo>
                <a:lnTo>
                  <a:pt x="4168" y="5857"/>
                </a:lnTo>
                <a:lnTo>
                  <a:pt x="4358" y="5356"/>
                </a:lnTo>
                <a:lnTo>
                  <a:pt x="4579" y="4806"/>
                </a:lnTo>
                <a:lnTo>
                  <a:pt x="4800" y="4255"/>
                </a:lnTo>
                <a:lnTo>
                  <a:pt x="5116" y="3579"/>
                </a:lnTo>
                <a:lnTo>
                  <a:pt x="0" y="1877"/>
                </a:lnTo>
                <a:lnTo>
                  <a:pt x="13453" y="0"/>
                </a:lnTo>
                <a:lnTo>
                  <a:pt x="21600" y="8935"/>
                </a:lnTo>
                <a:close/>
              </a:path>
            </a:pathLst>
          </a:custGeom>
          <a:solidFill>
            <a:srgbClr val="008F00"/>
          </a:solidFill>
          <a:ln w="12700">
            <a:solidFill>
              <a:srgbClr val="000000"/>
            </a:solidFill>
          </a:ln>
        </p:spPr>
        <p:txBody>
          <a:bodyPr lIns="0" tIns="0" rIns="0" bIns="0"/>
          <a:lstStyle/>
          <a:p>
            <a:pPr>
              <a:buClrTx/>
              <a:buFontTx/>
              <a:defRPr sz="1200">
                <a:uFillTx/>
                <a:latin typeface="Helvetica"/>
                <a:ea typeface="Helvetica"/>
                <a:cs typeface="Helvetica"/>
                <a:sym typeface="Helvetica"/>
              </a:defRPr>
            </a:pPr>
            <a:endParaRPr/>
          </a:p>
        </p:txBody>
      </p:sp>
      <p:sp>
        <p:nvSpPr>
          <p:cNvPr id="164" name="Figure"/>
          <p:cNvSpPr/>
          <p:nvPr/>
        </p:nvSpPr>
        <p:spPr>
          <a:xfrm>
            <a:off x="3725862" y="3960812"/>
            <a:ext cx="1701801" cy="1041401"/>
          </a:xfrm>
          <a:custGeom>
            <a:avLst/>
            <a:gdLst/>
            <a:ahLst/>
            <a:cxnLst>
              <a:cxn ang="0">
                <a:pos x="wd2" y="hd2"/>
              </a:cxn>
              <a:cxn ang="5400000">
                <a:pos x="wd2" y="hd2"/>
              </a:cxn>
              <a:cxn ang="10800000">
                <a:pos x="wd2" y="hd2"/>
              </a:cxn>
              <a:cxn ang="16200000">
                <a:pos x="wd2" y="hd2"/>
              </a:cxn>
            </a:cxnLst>
            <a:rect l="0" t="0" r="r" b="b"/>
            <a:pathLst>
              <a:path w="21600" h="21600" extrusionOk="0">
                <a:moveTo>
                  <a:pt x="8650" y="0"/>
                </a:moveTo>
                <a:lnTo>
                  <a:pt x="6859" y="5568"/>
                </a:lnTo>
                <a:lnTo>
                  <a:pt x="7268" y="5792"/>
                </a:lnTo>
                <a:lnTo>
                  <a:pt x="7652" y="5920"/>
                </a:lnTo>
                <a:lnTo>
                  <a:pt x="8087" y="6080"/>
                </a:lnTo>
                <a:lnTo>
                  <a:pt x="8573" y="6240"/>
                </a:lnTo>
                <a:lnTo>
                  <a:pt x="9136" y="6368"/>
                </a:lnTo>
                <a:lnTo>
                  <a:pt x="9648" y="6464"/>
                </a:lnTo>
                <a:lnTo>
                  <a:pt x="10160" y="6560"/>
                </a:lnTo>
                <a:lnTo>
                  <a:pt x="10749" y="6656"/>
                </a:lnTo>
                <a:lnTo>
                  <a:pt x="11363" y="6720"/>
                </a:lnTo>
                <a:lnTo>
                  <a:pt x="12464" y="6720"/>
                </a:lnTo>
                <a:lnTo>
                  <a:pt x="13052" y="6688"/>
                </a:lnTo>
                <a:lnTo>
                  <a:pt x="13564" y="6624"/>
                </a:lnTo>
                <a:lnTo>
                  <a:pt x="14101" y="6528"/>
                </a:lnTo>
                <a:lnTo>
                  <a:pt x="14664" y="6400"/>
                </a:lnTo>
                <a:lnTo>
                  <a:pt x="15151" y="6304"/>
                </a:lnTo>
                <a:lnTo>
                  <a:pt x="15765" y="6112"/>
                </a:lnTo>
                <a:lnTo>
                  <a:pt x="16328" y="5888"/>
                </a:lnTo>
                <a:lnTo>
                  <a:pt x="21600" y="16320"/>
                </a:lnTo>
                <a:lnTo>
                  <a:pt x="21088" y="16576"/>
                </a:lnTo>
                <a:lnTo>
                  <a:pt x="20602" y="16800"/>
                </a:lnTo>
                <a:lnTo>
                  <a:pt x="20167" y="16992"/>
                </a:lnTo>
                <a:lnTo>
                  <a:pt x="19706" y="17184"/>
                </a:lnTo>
                <a:lnTo>
                  <a:pt x="19271" y="17344"/>
                </a:lnTo>
                <a:lnTo>
                  <a:pt x="18810" y="17536"/>
                </a:lnTo>
                <a:lnTo>
                  <a:pt x="18401" y="17664"/>
                </a:lnTo>
                <a:lnTo>
                  <a:pt x="17966" y="17792"/>
                </a:lnTo>
                <a:lnTo>
                  <a:pt x="17531" y="17920"/>
                </a:lnTo>
                <a:lnTo>
                  <a:pt x="17045" y="18080"/>
                </a:lnTo>
                <a:lnTo>
                  <a:pt x="16482" y="18176"/>
                </a:lnTo>
                <a:lnTo>
                  <a:pt x="16021" y="18304"/>
                </a:lnTo>
                <a:lnTo>
                  <a:pt x="15509" y="18432"/>
                </a:lnTo>
                <a:lnTo>
                  <a:pt x="14972" y="18528"/>
                </a:lnTo>
                <a:lnTo>
                  <a:pt x="14409" y="18592"/>
                </a:lnTo>
                <a:lnTo>
                  <a:pt x="13794" y="18624"/>
                </a:lnTo>
                <a:lnTo>
                  <a:pt x="13206" y="18688"/>
                </a:lnTo>
                <a:lnTo>
                  <a:pt x="12643" y="18688"/>
                </a:lnTo>
                <a:lnTo>
                  <a:pt x="12028" y="18688"/>
                </a:lnTo>
                <a:lnTo>
                  <a:pt x="11261" y="18688"/>
                </a:lnTo>
                <a:lnTo>
                  <a:pt x="10570" y="18656"/>
                </a:lnTo>
                <a:lnTo>
                  <a:pt x="10083" y="18624"/>
                </a:lnTo>
                <a:lnTo>
                  <a:pt x="9546" y="18592"/>
                </a:lnTo>
                <a:lnTo>
                  <a:pt x="8983" y="18528"/>
                </a:lnTo>
                <a:lnTo>
                  <a:pt x="8343" y="18400"/>
                </a:lnTo>
                <a:lnTo>
                  <a:pt x="7806" y="18272"/>
                </a:lnTo>
                <a:lnTo>
                  <a:pt x="7268" y="18176"/>
                </a:lnTo>
                <a:lnTo>
                  <a:pt x="6628" y="17984"/>
                </a:lnTo>
                <a:lnTo>
                  <a:pt x="6142" y="17824"/>
                </a:lnTo>
                <a:lnTo>
                  <a:pt x="5528" y="17664"/>
                </a:lnTo>
                <a:lnTo>
                  <a:pt x="4991" y="17472"/>
                </a:lnTo>
                <a:lnTo>
                  <a:pt x="4453" y="17280"/>
                </a:lnTo>
                <a:lnTo>
                  <a:pt x="3890" y="17024"/>
                </a:lnTo>
                <a:lnTo>
                  <a:pt x="3199" y="16704"/>
                </a:lnTo>
                <a:lnTo>
                  <a:pt x="1561" y="21600"/>
                </a:lnTo>
                <a:lnTo>
                  <a:pt x="0" y="7744"/>
                </a:lnTo>
                <a:lnTo>
                  <a:pt x="8650" y="0"/>
                </a:lnTo>
                <a:close/>
              </a:path>
            </a:pathLst>
          </a:custGeom>
          <a:solidFill>
            <a:srgbClr val="FFFB00"/>
          </a:solidFill>
          <a:ln w="12700">
            <a:solidFill>
              <a:srgbClr val="000000"/>
            </a:solidFill>
          </a:ln>
        </p:spPr>
        <p:txBody>
          <a:bodyPr lIns="0" tIns="0" rIns="0" bIns="0"/>
          <a:lstStyle/>
          <a:p>
            <a:pPr>
              <a:buClrTx/>
              <a:buFontTx/>
              <a:defRPr sz="1200">
                <a:uFillTx/>
                <a:latin typeface="Helvetica"/>
                <a:ea typeface="Helvetica"/>
                <a:cs typeface="Helvetica"/>
                <a:sym typeface="Helvetica"/>
              </a:defRPr>
            </a:pPr>
            <a:endParaRPr/>
          </a:p>
        </p:txBody>
      </p:sp>
      <p:sp>
        <p:nvSpPr>
          <p:cNvPr id="165" name="Figure"/>
          <p:cNvSpPr/>
          <p:nvPr/>
        </p:nvSpPr>
        <p:spPr>
          <a:xfrm>
            <a:off x="5448300" y="2747963"/>
            <a:ext cx="1362075" cy="1314451"/>
          </a:xfrm>
          <a:custGeom>
            <a:avLst/>
            <a:gdLst/>
            <a:ahLst/>
            <a:cxnLst>
              <a:cxn ang="0">
                <a:pos x="wd2" y="hd2"/>
              </a:cxn>
              <a:cxn ang="5400000">
                <a:pos x="wd2" y="hd2"/>
              </a:cxn>
              <a:cxn ang="10800000">
                <a:pos x="wd2" y="hd2"/>
              </a:cxn>
              <a:cxn ang="16200000">
                <a:pos x="wd2" y="hd2"/>
              </a:cxn>
            </a:cxnLst>
            <a:rect l="0" t="0" r="r" b="b"/>
            <a:pathLst>
              <a:path w="21600" h="21600" extrusionOk="0">
                <a:moveTo>
                  <a:pt x="0" y="13725"/>
                </a:moveTo>
                <a:lnTo>
                  <a:pt x="5368" y="15320"/>
                </a:lnTo>
                <a:lnTo>
                  <a:pt x="5656" y="14788"/>
                </a:lnTo>
                <a:lnTo>
                  <a:pt x="5879" y="14282"/>
                </a:lnTo>
                <a:lnTo>
                  <a:pt x="6039" y="13801"/>
                </a:lnTo>
                <a:lnTo>
                  <a:pt x="6199" y="13370"/>
                </a:lnTo>
                <a:lnTo>
                  <a:pt x="6359" y="12889"/>
                </a:lnTo>
                <a:lnTo>
                  <a:pt x="6486" y="12332"/>
                </a:lnTo>
                <a:lnTo>
                  <a:pt x="6582" y="11826"/>
                </a:lnTo>
                <a:lnTo>
                  <a:pt x="6678" y="11319"/>
                </a:lnTo>
                <a:lnTo>
                  <a:pt x="6774" y="10737"/>
                </a:lnTo>
                <a:lnTo>
                  <a:pt x="6806" y="10129"/>
                </a:lnTo>
                <a:lnTo>
                  <a:pt x="6806" y="9040"/>
                </a:lnTo>
                <a:lnTo>
                  <a:pt x="6774" y="8458"/>
                </a:lnTo>
                <a:lnTo>
                  <a:pt x="6742" y="7951"/>
                </a:lnTo>
                <a:lnTo>
                  <a:pt x="6646" y="7419"/>
                </a:lnTo>
                <a:lnTo>
                  <a:pt x="6518" y="6862"/>
                </a:lnTo>
                <a:lnTo>
                  <a:pt x="6391" y="6381"/>
                </a:lnTo>
                <a:lnTo>
                  <a:pt x="6231" y="5774"/>
                </a:lnTo>
                <a:lnTo>
                  <a:pt x="6007" y="5191"/>
                </a:lnTo>
                <a:lnTo>
                  <a:pt x="16424" y="0"/>
                </a:lnTo>
                <a:lnTo>
                  <a:pt x="16679" y="506"/>
                </a:lnTo>
                <a:lnTo>
                  <a:pt x="16903" y="988"/>
                </a:lnTo>
                <a:lnTo>
                  <a:pt x="17095" y="1418"/>
                </a:lnTo>
                <a:lnTo>
                  <a:pt x="17286" y="1874"/>
                </a:lnTo>
                <a:lnTo>
                  <a:pt x="17446" y="2304"/>
                </a:lnTo>
                <a:lnTo>
                  <a:pt x="17638" y="2760"/>
                </a:lnTo>
                <a:lnTo>
                  <a:pt x="17766" y="3165"/>
                </a:lnTo>
                <a:lnTo>
                  <a:pt x="17893" y="3596"/>
                </a:lnTo>
                <a:lnTo>
                  <a:pt x="18021" y="4026"/>
                </a:lnTo>
                <a:lnTo>
                  <a:pt x="18181" y="4507"/>
                </a:lnTo>
                <a:lnTo>
                  <a:pt x="18277" y="5064"/>
                </a:lnTo>
                <a:lnTo>
                  <a:pt x="18405" y="5520"/>
                </a:lnTo>
                <a:lnTo>
                  <a:pt x="18533" y="6027"/>
                </a:lnTo>
                <a:lnTo>
                  <a:pt x="18628" y="6558"/>
                </a:lnTo>
                <a:lnTo>
                  <a:pt x="18660" y="7116"/>
                </a:lnTo>
                <a:lnTo>
                  <a:pt x="18724" y="7723"/>
                </a:lnTo>
                <a:lnTo>
                  <a:pt x="18788" y="8306"/>
                </a:lnTo>
                <a:lnTo>
                  <a:pt x="18788" y="8863"/>
                </a:lnTo>
                <a:lnTo>
                  <a:pt x="18788" y="9471"/>
                </a:lnTo>
                <a:lnTo>
                  <a:pt x="18788" y="10230"/>
                </a:lnTo>
                <a:lnTo>
                  <a:pt x="18756" y="10914"/>
                </a:lnTo>
                <a:lnTo>
                  <a:pt x="18724" y="11395"/>
                </a:lnTo>
                <a:lnTo>
                  <a:pt x="18660" y="11927"/>
                </a:lnTo>
                <a:lnTo>
                  <a:pt x="18628" y="12484"/>
                </a:lnTo>
                <a:lnTo>
                  <a:pt x="18501" y="13117"/>
                </a:lnTo>
                <a:lnTo>
                  <a:pt x="18373" y="13649"/>
                </a:lnTo>
                <a:lnTo>
                  <a:pt x="18245" y="14181"/>
                </a:lnTo>
                <a:lnTo>
                  <a:pt x="18085" y="14814"/>
                </a:lnTo>
                <a:lnTo>
                  <a:pt x="17925" y="15295"/>
                </a:lnTo>
                <a:lnTo>
                  <a:pt x="17766" y="15902"/>
                </a:lnTo>
                <a:lnTo>
                  <a:pt x="17574" y="16434"/>
                </a:lnTo>
                <a:lnTo>
                  <a:pt x="17350" y="16966"/>
                </a:lnTo>
                <a:lnTo>
                  <a:pt x="17127" y="17523"/>
                </a:lnTo>
                <a:lnTo>
                  <a:pt x="16839" y="18207"/>
                </a:lnTo>
                <a:lnTo>
                  <a:pt x="16520" y="18891"/>
                </a:lnTo>
                <a:lnTo>
                  <a:pt x="21600" y="20536"/>
                </a:lnTo>
                <a:lnTo>
                  <a:pt x="8851" y="21600"/>
                </a:lnTo>
                <a:lnTo>
                  <a:pt x="0" y="13725"/>
                </a:lnTo>
                <a:close/>
              </a:path>
            </a:pathLst>
          </a:custGeom>
          <a:solidFill>
            <a:srgbClr val="0433FF"/>
          </a:solidFill>
          <a:ln w="12700">
            <a:solidFill>
              <a:srgbClr val="000000"/>
            </a:solidFill>
          </a:ln>
        </p:spPr>
        <p:txBody>
          <a:bodyPr lIns="0" tIns="0" rIns="0" bIns="0"/>
          <a:lstStyle/>
          <a:p>
            <a:pPr>
              <a:buClrTx/>
              <a:buFontTx/>
              <a:defRPr sz="1200">
                <a:uFillTx/>
                <a:latin typeface="Helvetica"/>
                <a:ea typeface="Helvetica"/>
                <a:cs typeface="Helvetica"/>
                <a:sym typeface="Helvetica"/>
              </a:defRPr>
            </a:pPr>
            <a:endParaRPr/>
          </a:p>
        </p:txBody>
      </p:sp>
      <p:sp>
        <p:nvSpPr>
          <p:cNvPr id="166" name="Figure"/>
          <p:cNvSpPr/>
          <p:nvPr/>
        </p:nvSpPr>
        <p:spPr>
          <a:xfrm>
            <a:off x="4081462" y="1689100"/>
            <a:ext cx="1544638" cy="952500"/>
          </a:xfrm>
          <a:custGeom>
            <a:avLst/>
            <a:gdLst/>
            <a:ahLst/>
            <a:cxnLst>
              <a:cxn ang="0">
                <a:pos x="wd2" y="hd2"/>
              </a:cxn>
              <a:cxn ang="5400000">
                <a:pos x="wd2" y="hd2"/>
              </a:cxn>
              <a:cxn ang="10800000">
                <a:pos x="wd2" y="hd2"/>
              </a:cxn>
              <a:cxn ang="16200000">
                <a:pos x="wd2" y="hd2"/>
              </a:cxn>
            </a:cxnLst>
            <a:rect l="0" t="0" r="r" b="b"/>
            <a:pathLst>
              <a:path w="21600" h="21600" extrusionOk="0">
                <a:moveTo>
                  <a:pt x="11520" y="21600"/>
                </a:moveTo>
                <a:lnTo>
                  <a:pt x="12932" y="17399"/>
                </a:lnTo>
                <a:lnTo>
                  <a:pt x="12480" y="17224"/>
                </a:lnTo>
                <a:lnTo>
                  <a:pt x="11972" y="17084"/>
                </a:lnTo>
                <a:lnTo>
                  <a:pt x="11322" y="16909"/>
                </a:lnTo>
                <a:lnTo>
                  <a:pt x="10786" y="16804"/>
                </a:lnTo>
                <a:lnTo>
                  <a:pt x="10193" y="16699"/>
                </a:lnTo>
                <a:lnTo>
                  <a:pt x="9544" y="16629"/>
                </a:lnTo>
                <a:lnTo>
                  <a:pt x="8866" y="16559"/>
                </a:lnTo>
                <a:lnTo>
                  <a:pt x="7652" y="16559"/>
                </a:lnTo>
                <a:lnTo>
                  <a:pt x="7031" y="16594"/>
                </a:lnTo>
                <a:lnTo>
                  <a:pt x="6438" y="16664"/>
                </a:lnTo>
                <a:lnTo>
                  <a:pt x="5845" y="16734"/>
                </a:lnTo>
                <a:lnTo>
                  <a:pt x="5252" y="16874"/>
                </a:lnTo>
                <a:lnTo>
                  <a:pt x="4687" y="17014"/>
                </a:lnTo>
                <a:lnTo>
                  <a:pt x="4009" y="17189"/>
                </a:lnTo>
                <a:lnTo>
                  <a:pt x="3416" y="17434"/>
                </a:lnTo>
                <a:lnTo>
                  <a:pt x="4969" y="8542"/>
                </a:lnTo>
                <a:lnTo>
                  <a:pt x="0" y="5006"/>
                </a:lnTo>
                <a:lnTo>
                  <a:pt x="254" y="4901"/>
                </a:lnTo>
                <a:lnTo>
                  <a:pt x="762" y="4691"/>
                </a:lnTo>
                <a:lnTo>
                  <a:pt x="1158" y="4551"/>
                </a:lnTo>
                <a:lnTo>
                  <a:pt x="1609" y="4376"/>
                </a:lnTo>
                <a:lnTo>
                  <a:pt x="2146" y="4236"/>
                </a:lnTo>
                <a:lnTo>
                  <a:pt x="2598" y="4096"/>
                </a:lnTo>
                <a:lnTo>
                  <a:pt x="3191" y="3921"/>
                </a:lnTo>
                <a:lnTo>
                  <a:pt x="3699" y="3816"/>
                </a:lnTo>
                <a:lnTo>
                  <a:pt x="4292" y="3711"/>
                </a:lnTo>
                <a:lnTo>
                  <a:pt x="4913" y="3606"/>
                </a:lnTo>
                <a:lnTo>
                  <a:pt x="5506" y="3536"/>
                </a:lnTo>
                <a:lnTo>
                  <a:pt x="6184" y="3501"/>
                </a:lnTo>
                <a:lnTo>
                  <a:pt x="6833" y="3431"/>
                </a:lnTo>
                <a:lnTo>
                  <a:pt x="7482" y="3431"/>
                </a:lnTo>
                <a:lnTo>
                  <a:pt x="8160" y="3431"/>
                </a:lnTo>
                <a:lnTo>
                  <a:pt x="9007" y="3431"/>
                </a:lnTo>
                <a:lnTo>
                  <a:pt x="9769" y="3466"/>
                </a:lnTo>
                <a:lnTo>
                  <a:pt x="10278" y="3501"/>
                </a:lnTo>
                <a:lnTo>
                  <a:pt x="10899" y="3571"/>
                </a:lnTo>
                <a:lnTo>
                  <a:pt x="11492" y="3641"/>
                </a:lnTo>
                <a:lnTo>
                  <a:pt x="12198" y="3746"/>
                </a:lnTo>
                <a:lnTo>
                  <a:pt x="12791" y="3886"/>
                </a:lnTo>
                <a:lnTo>
                  <a:pt x="13355" y="4026"/>
                </a:lnTo>
                <a:lnTo>
                  <a:pt x="14089" y="4201"/>
                </a:lnTo>
                <a:lnTo>
                  <a:pt x="14654" y="4376"/>
                </a:lnTo>
                <a:lnTo>
                  <a:pt x="15332" y="4586"/>
                </a:lnTo>
                <a:lnTo>
                  <a:pt x="15896" y="4761"/>
                </a:lnTo>
                <a:lnTo>
                  <a:pt x="16518" y="5006"/>
                </a:lnTo>
                <a:lnTo>
                  <a:pt x="17139" y="5251"/>
                </a:lnTo>
                <a:lnTo>
                  <a:pt x="18974" y="0"/>
                </a:lnTo>
                <a:lnTo>
                  <a:pt x="21600" y="14633"/>
                </a:lnTo>
                <a:lnTo>
                  <a:pt x="11520" y="21600"/>
                </a:lnTo>
                <a:close/>
              </a:path>
            </a:pathLst>
          </a:custGeom>
          <a:solidFill>
            <a:srgbClr val="FF2600"/>
          </a:solidFill>
          <a:ln w="12700">
            <a:solidFill>
              <a:srgbClr val="000000"/>
            </a:solidFill>
          </a:ln>
        </p:spPr>
        <p:txBody>
          <a:bodyPr lIns="0" tIns="0" rIns="0" bIns="0"/>
          <a:lstStyle/>
          <a:p>
            <a:pPr>
              <a:buClrTx/>
              <a:buFontTx/>
              <a:defRPr sz="1200">
                <a:uFillTx/>
                <a:latin typeface="Helvetica"/>
                <a:ea typeface="Helvetica"/>
                <a:cs typeface="Helvetica"/>
                <a:sym typeface="Helvetica"/>
              </a:defRPr>
            </a:pPr>
            <a:endParaRPr/>
          </a:p>
        </p:txBody>
      </p:sp>
      <p:sp>
        <p:nvSpPr>
          <p:cNvPr id="167" name="MES COMPORTEMENTS…"/>
          <p:cNvSpPr/>
          <p:nvPr/>
        </p:nvSpPr>
        <p:spPr>
          <a:xfrm>
            <a:off x="3128962" y="5171281"/>
            <a:ext cx="3543301" cy="1333501"/>
          </a:xfrm>
          <a:prstGeom prst="rect">
            <a:avLst/>
          </a:prstGeom>
          <a:solidFill>
            <a:srgbClr val="D4FDD5"/>
          </a:solidFill>
          <a:ln>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algn="ctr" defTabSz="584200">
              <a:defRPr sz="4000">
                <a:solidFill>
                  <a:srgbClr val="FFFFFF"/>
                </a:solidFill>
                <a:effectLst>
                  <a:outerShdw blurRad="38100" dist="12700" dir="5400000" rotWithShape="0">
                    <a:srgbClr val="000000">
                      <a:alpha val="50000"/>
                    </a:srgbClr>
                  </a:outerShdw>
                </a:effectLst>
                <a:uFillTx/>
              </a:defRPr>
            </a:pPr>
            <a:r>
              <a:rPr sz="1600" b="1">
                <a:solidFill>
                  <a:srgbClr val="000000"/>
                </a:solidFill>
                <a:uFill>
                  <a:solidFill>
                    <a:srgbClr val="000000"/>
                  </a:solidFill>
                </a:uFill>
              </a:rPr>
              <a:t>MES COMPORTEMENTS</a:t>
            </a:r>
          </a:p>
          <a:p>
            <a:pPr algn="ctr" defTabSz="584200">
              <a:defRPr sz="1600" b="1">
                <a:effectLst>
                  <a:outerShdw blurRad="38100" dist="12700" dir="5400000" rotWithShape="0">
                    <a:srgbClr val="000000">
                      <a:alpha val="50000"/>
                    </a:srgbClr>
                  </a:outerShdw>
                </a:effectLst>
              </a:defRPr>
            </a:pPr>
            <a:r>
              <a:t>« Je l’ignore et prends sur moi,...</a:t>
            </a:r>
          </a:p>
          <a:p>
            <a:pPr algn="ctr" defTabSz="584200">
              <a:defRPr sz="4000">
                <a:solidFill>
                  <a:srgbClr val="FFFFFF"/>
                </a:solidFill>
                <a:effectLst>
                  <a:outerShdw blurRad="38100" dist="12700" dir="5400000" rotWithShape="0">
                    <a:srgbClr val="000000">
                      <a:alpha val="50000"/>
                    </a:srgbClr>
                  </a:outerShdw>
                </a:effectLst>
                <a:uFillTx/>
              </a:defRPr>
            </a:pPr>
            <a:r>
              <a:rPr sz="1600" b="1">
                <a:solidFill>
                  <a:srgbClr val="000000"/>
                </a:solidFill>
                <a:uFill>
                  <a:solidFill>
                    <a:srgbClr val="000000"/>
                  </a:solidFill>
                </a:uFill>
              </a:rPr>
              <a:t>Je m’engueule avec lui et l’insulte en retour,...».</a:t>
            </a:r>
          </a:p>
        </p:txBody>
      </p:sp>
      <p:sp>
        <p:nvSpPr>
          <p:cNvPr id="168" name="MES PENSEES…"/>
          <p:cNvSpPr/>
          <p:nvPr/>
        </p:nvSpPr>
        <p:spPr>
          <a:xfrm>
            <a:off x="3492500" y="188912"/>
            <a:ext cx="2857500" cy="1511301"/>
          </a:xfrm>
          <a:prstGeom prst="rect">
            <a:avLst/>
          </a:prstGeom>
          <a:solidFill>
            <a:srgbClr val="D4FDD5"/>
          </a:solidFill>
          <a:ln>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algn="ctr" defTabSz="584200">
              <a:defRPr sz="4000">
                <a:solidFill>
                  <a:srgbClr val="FFFFFF"/>
                </a:solidFill>
                <a:effectLst>
                  <a:outerShdw blurRad="38100" dist="12700" dir="5400000" rotWithShape="0">
                    <a:srgbClr val="000000">
                      <a:alpha val="50000"/>
                    </a:srgbClr>
                  </a:outerShdw>
                </a:effectLst>
                <a:uFillTx/>
              </a:defRPr>
            </a:pPr>
            <a:r>
              <a:rPr sz="1600" b="1">
                <a:solidFill>
                  <a:srgbClr val="000000"/>
                </a:solidFill>
                <a:uFill>
                  <a:solidFill>
                    <a:srgbClr val="000000"/>
                  </a:solidFill>
                </a:uFill>
              </a:rPr>
              <a:t>MES PENSEES</a:t>
            </a:r>
          </a:p>
          <a:p>
            <a:pPr algn="ctr" defTabSz="584200">
              <a:defRPr sz="4000">
                <a:solidFill>
                  <a:srgbClr val="FFFFFF"/>
                </a:solidFill>
                <a:effectLst>
                  <a:outerShdw blurRad="38100" dist="12700" dir="5400000" rotWithShape="0">
                    <a:srgbClr val="000000">
                      <a:alpha val="50000"/>
                    </a:srgbClr>
                  </a:outerShdw>
                </a:effectLst>
                <a:uFillTx/>
              </a:defRPr>
            </a:pPr>
            <a:r>
              <a:rPr sz="1600">
                <a:solidFill>
                  <a:srgbClr val="000000"/>
                </a:solidFill>
                <a:uFill>
                  <a:solidFill>
                    <a:srgbClr val="000000"/>
                  </a:solidFill>
                </a:uFill>
              </a:rPr>
              <a:t>« Il </a:t>
            </a:r>
            <a:r>
              <a:rPr sz="1600" err="1">
                <a:solidFill>
                  <a:srgbClr val="000000"/>
                </a:solidFill>
                <a:uFill>
                  <a:solidFill>
                    <a:srgbClr val="000000"/>
                  </a:solidFill>
                </a:uFill>
              </a:rPr>
              <a:t>est</a:t>
            </a:r>
            <a:r>
              <a:rPr sz="1600">
                <a:solidFill>
                  <a:srgbClr val="000000"/>
                </a:solidFill>
                <a:uFill>
                  <a:solidFill>
                    <a:srgbClr val="000000"/>
                  </a:solidFill>
                </a:uFill>
              </a:rPr>
              <a:t> </a:t>
            </a:r>
            <a:r>
              <a:rPr sz="1600" err="1">
                <a:solidFill>
                  <a:srgbClr val="000000"/>
                </a:solidFill>
                <a:uFill>
                  <a:solidFill>
                    <a:srgbClr val="000000"/>
                  </a:solidFill>
                </a:uFill>
              </a:rPr>
              <a:t>fou</a:t>
            </a:r>
            <a:r>
              <a:rPr sz="1600">
                <a:solidFill>
                  <a:srgbClr val="000000"/>
                </a:solidFill>
                <a:uFill>
                  <a:solidFill>
                    <a:srgbClr val="000000"/>
                  </a:solidFill>
                </a:uFill>
              </a:rPr>
              <a:t> </a:t>
            </a:r>
            <a:r>
              <a:rPr sz="1600" err="1">
                <a:solidFill>
                  <a:srgbClr val="000000"/>
                </a:solidFill>
                <a:uFill>
                  <a:solidFill>
                    <a:srgbClr val="000000"/>
                  </a:solidFill>
                </a:uFill>
              </a:rPr>
              <a:t>lui</a:t>
            </a:r>
            <a:r>
              <a:rPr sz="1600">
                <a:solidFill>
                  <a:srgbClr val="000000"/>
                </a:solidFill>
                <a:uFill>
                  <a:solidFill>
                    <a:srgbClr val="000000"/>
                  </a:solidFill>
                </a:uFill>
              </a:rPr>
              <a:t>,... </a:t>
            </a:r>
            <a:br>
              <a:rPr sz="1600">
                <a:solidFill>
                  <a:srgbClr val="000000"/>
                </a:solidFill>
                <a:uFill>
                  <a:solidFill>
                    <a:srgbClr val="000000"/>
                  </a:solidFill>
                </a:uFill>
              </a:rPr>
            </a:br>
            <a:r>
              <a:rPr sz="1600" err="1">
                <a:solidFill>
                  <a:srgbClr val="000000"/>
                </a:solidFill>
                <a:uFill>
                  <a:solidFill>
                    <a:srgbClr val="000000"/>
                  </a:solidFill>
                </a:uFill>
              </a:rPr>
              <a:t>il</a:t>
            </a:r>
            <a:r>
              <a:rPr sz="1600">
                <a:solidFill>
                  <a:srgbClr val="000000"/>
                </a:solidFill>
                <a:uFill>
                  <a:solidFill>
                    <a:srgbClr val="000000"/>
                  </a:solidFill>
                </a:uFill>
              </a:rPr>
              <a:t> me </a:t>
            </a:r>
            <a:r>
              <a:rPr sz="1600" err="1">
                <a:solidFill>
                  <a:srgbClr val="000000"/>
                </a:solidFill>
                <a:uFill>
                  <a:solidFill>
                    <a:srgbClr val="000000"/>
                  </a:solidFill>
                </a:uFill>
              </a:rPr>
              <a:t>cherche</a:t>
            </a:r>
            <a:r>
              <a:rPr sz="1600">
                <a:solidFill>
                  <a:srgbClr val="000000"/>
                </a:solidFill>
                <a:uFill>
                  <a:solidFill>
                    <a:srgbClr val="000000"/>
                  </a:solidFill>
                </a:uFill>
              </a:rPr>
              <a:t> </a:t>
            </a:r>
            <a:r>
              <a:rPr sz="1600" err="1">
                <a:solidFill>
                  <a:srgbClr val="000000"/>
                </a:solidFill>
                <a:uFill>
                  <a:solidFill>
                    <a:srgbClr val="000000"/>
                  </a:solidFill>
                </a:uFill>
              </a:rPr>
              <a:t>il</a:t>
            </a:r>
            <a:r>
              <a:rPr sz="1600">
                <a:solidFill>
                  <a:srgbClr val="000000"/>
                </a:solidFill>
                <a:uFill>
                  <a:solidFill>
                    <a:srgbClr val="000000"/>
                  </a:solidFill>
                </a:uFill>
              </a:rPr>
              <a:t> </a:t>
            </a:r>
            <a:r>
              <a:rPr sz="1600" err="1">
                <a:solidFill>
                  <a:srgbClr val="000000"/>
                </a:solidFill>
                <a:uFill>
                  <a:solidFill>
                    <a:srgbClr val="000000"/>
                  </a:solidFill>
                </a:uFill>
              </a:rPr>
              <a:t>va</a:t>
            </a:r>
            <a:r>
              <a:rPr sz="1600">
                <a:solidFill>
                  <a:srgbClr val="000000"/>
                </a:solidFill>
                <a:uFill>
                  <a:solidFill>
                    <a:srgbClr val="000000"/>
                  </a:solidFill>
                </a:uFill>
              </a:rPr>
              <a:t> me </a:t>
            </a:r>
            <a:r>
              <a:rPr sz="1600" err="1">
                <a:solidFill>
                  <a:srgbClr val="000000"/>
                </a:solidFill>
                <a:uFill>
                  <a:solidFill>
                    <a:srgbClr val="000000"/>
                  </a:solidFill>
                </a:uFill>
              </a:rPr>
              <a:t>trouver</a:t>
            </a:r>
            <a:r>
              <a:rPr sz="1600">
                <a:solidFill>
                  <a:srgbClr val="000000"/>
                </a:solidFill>
                <a:uFill>
                  <a:solidFill>
                    <a:srgbClr val="000000"/>
                  </a:solidFill>
                </a:uFill>
              </a:rPr>
              <a:t>...</a:t>
            </a:r>
          </a:p>
          <a:p>
            <a:pPr algn="ctr" defTabSz="584200">
              <a:defRPr sz="4000">
                <a:solidFill>
                  <a:srgbClr val="FFFFFF"/>
                </a:solidFill>
                <a:effectLst>
                  <a:outerShdw blurRad="38100" dist="12700" dir="5400000" rotWithShape="0">
                    <a:srgbClr val="000000">
                      <a:alpha val="50000"/>
                    </a:srgbClr>
                  </a:outerShdw>
                </a:effectLst>
                <a:uFillTx/>
              </a:defRPr>
            </a:pPr>
            <a:r>
              <a:rPr sz="1600" err="1">
                <a:solidFill>
                  <a:srgbClr val="000000"/>
                </a:solidFill>
                <a:uFill>
                  <a:solidFill>
                    <a:srgbClr val="000000"/>
                  </a:solidFill>
                </a:uFill>
              </a:rPr>
              <a:t>j’en</a:t>
            </a:r>
            <a:r>
              <a:rPr sz="1600">
                <a:solidFill>
                  <a:srgbClr val="000000"/>
                </a:solidFill>
                <a:uFill>
                  <a:solidFill>
                    <a:srgbClr val="000000"/>
                  </a:solidFill>
                </a:uFill>
              </a:rPr>
              <a:t> ai </a:t>
            </a:r>
            <a:r>
              <a:rPr sz="1600" err="1">
                <a:solidFill>
                  <a:srgbClr val="000000"/>
                </a:solidFill>
                <a:uFill>
                  <a:solidFill>
                    <a:srgbClr val="000000"/>
                  </a:solidFill>
                </a:uFill>
              </a:rPr>
              <a:t>marre</a:t>
            </a:r>
            <a:r>
              <a:rPr sz="1600">
                <a:solidFill>
                  <a:srgbClr val="000000"/>
                </a:solidFill>
                <a:uFill>
                  <a:solidFill>
                    <a:srgbClr val="000000"/>
                  </a:solidFill>
                </a:uFill>
              </a:rPr>
              <a:t> de </a:t>
            </a:r>
            <a:r>
              <a:rPr sz="1600" err="1">
                <a:solidFill>
                  <a:srgbClr val="000000"/>
                </a:solidFill>
                <a:uFill>
                  <a:solidFill>
                    <a:srgbClr val="000000"/>
                  </a:solidFill>
                </a:uFill>
              </a:rPr>
              <a:t>ce</a:t>
            </a:r>
            <a:r>
              <a:rPr sz="1600">
                <a:solidFill>
                  <a:srgbClr val="000000"/>
                </a:solidFill>
                <a:uFill>
                  <a:solidFill>
                    <a:srgbClr val="000000"/>
                  </a:solidFill>
                </a:uFill>
              </a:rPr>
              <a:t> </a:t>
            </a:r>
            <a:r>
              <a:rPr sz="1600" err="1">
                <a:solidFill>
                  <a:srgbClr val="000000"/>
                </a:solidFill>
                <a:uFill>
                  <a:solidFill>
                    <a:srgbClr val="000000"/>
                  </a:solidFill>
                </a:uFill>
              </a:rPr>
              <a:t>boulot</a:t>
            </a:r>
            <a:r>
              <a:rPr sz="1600">
                <a:solidFill>
                  <a:srgbClr val="000000"/>
                </a:solidFill>
                <a:uFill>
                  <a:solidFill>
                    <a:srgbClr val="000000"/>
                  </a:solidFill>
                </a:uFill>
              </a:rPr>
              <a:t>,..</a:t>
            </a:r>
            <a:br>
              <a:rPr sz="1600">
                <a:solidFill>
                  <a:srgbClr val="000000"/>
                </a:solidFill>
                <a:uFill>
                  <a:solidFill>
                    <a:srgbClr val="000000"/>
                  </a:solidFill>
                </a:uFill>
              </a:rPr>
            </a:br>
            <a:r>
              <a:rPr sz="1600" err="1">
                <a:solidFill>
                  <a:srgbClr val="000000"/>
                </a:solidFill>
                <a:uFill>
                  <a:solidFill>
                    <a:srgbClr val="000000"/>
                  </a:solidFill>
                </a:uFill>
              </a:rPr>
              <a:t>Connard</a:t>
            </a:r>
            <a:r>
              <a:rPr sz="1600">
                <a:solidFill>
                  <a:srgbClr val="000000"/>
                </a:solidFill>
                <a:uFill>
                  <a:solidFill>
                    <a:srgbClr val="000000"/>
                  </a:solidFill>
                </a:uFill>
              </a:rPr>
              <a:t> </a:t>
            </a:r>
            <a:r>
              <a:rPr sz="1600" err="1">
                <a:solidFill>
                  <a:srgbClr val="000000"/>
                </a:solidFill>
                <a:uFill>
                  <a:solidFill>
                    <a:srgbClr val="000000"/>
                  </a:solidFill>
                </a:uFill>
              </a:rPr>
              <a:t>toi</a:t>
            </a:r>
            <a:r>
              <a:rPr sz="1600">
                <a:solidFill>
                  <a:srgbClr val="000000"/>
                </a:solidFill>
                <a:uFill>
                  <a:solidFill>
                    <a:srgbClr val="000000"/>
                  </a:solidFill>
                </a:uFill>
              </a:rPr>
              <a:t> </a:t>
            </a:r>
            <a:r>
              <a:rPr sz="1600" err="1">
                <a:solidFill>
                  <a:srgbClr val="000000"/>
                </a:solidFill>
                <a:uFill>
                  <a:solidFill>
                    <a:srgbClr val="000000"/>
                  </a:solidFill>
                </a:uFill>
              </a:rPr>
              <a:t>même</a:t>
            </a:r>
            <a:r>
              <a:rPr sz="1600">
                <a:solidFill>
                  <a:srgbClr val="000000"/>
                </a:solidFill>
                <a:uFill>
                  <a:solidFill>
                    <a:srgbClr val="000000"/>
                  </a:solidFill>
                </a:uFill>
              </a:rPr>
              <a:t> ! »</a:t>
            </a:r>
          </a:p>
        </p:txBody>
      </p:sp>
      <p:sp>
        <p:nvSpPr>
          <p:cNvPr id="169" name="CONSEQUENCES…"/>
          <p:cNvSpPr/>
          <p:nvPr/>
        </p:nvSpPr>
        <p:spPr>
          <a:xfrm>
            <a:off x="254793" y="2690813"/>
            <a:ext cx="2184401" cy="3086101"/>
          </a:xfrm>
          <a:prstGeom prst="rect">
            <a:avLst/>
          </a:prstGeom>
          <a:solidFill>
            <a:srgbClr val="D4FDD5"/>
          </a:solidFill>
          <a:ln>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algn="ctr" defTabSz="584200">
              <a:defRPr sz="4000">
                <a:solidFill>
                  <a:srgbClr val="FFFFFF"/>
                </a:solidFill>
                <a:effectLst>
                  <a:outerShdw blurRad="38100" dist="12700" dir="5400000" rotWithShape="0">
                    <a:srgbClr val="000000">
                      <a:alpha val="50000"/>
                    </a:srgbClr>
                  </a:outerShdw>
                </a:effectLst>
                <a:uFillTx/>
              </a:defRPr>
            </a:pPr>
            <a:r>
              <a:rPr sz="1600" b="1">
                <a:solidFill>
                  <a:srgbClr val="000000"/>
                </a:solidFill>
                <a:uFill>
                  <a:solidFill>
                    <a:srgbClr val="000000"/>
                  </a:solidFill>
                </a:uFill>
              </a:rPr>
              <a:t>CONSEQUENCES</a:t>
            </a:r>
          </a:p>
          <a:p>
            <a:pPr algn="ctr" defTabSz="584200">
              <a:defRPr sz="4000">
                <a:solidFill>
                  <a:srgbClr val="FFFFFF"/>
                </a:solidFill>
                <a:effectLst>
                  <a:outerShdw blurRad="38100" dist="12700" dir="5400000" rotWithShape="0">
                    <a:srgbClr val="000000">
                      <a:alpha val="50000"/>
                    </a:srgbClr>
                  </a:outerShdw>
                </a:effectLst>
                <a:uFillTx/>
              </a:defRPr>
            </a:pPr>
            <a:r>
              <a:rPr sz="1600" u="sng">
                <a:solidFill>
                  <a:srgbClr val="000000"/>
                </a:solidFill>
                <a:uFill>
                  <a:solidFill>
                    <a:srgbClr val="000000"/>
                  </a:solidFill>
                </a:uFill>
              </a:rPr>
              <a:t>Opérationnelles</a:t>
            </a:r>
            <a:r>
              <a:rPr sz="1600">
                <a:solidFill>
                  <a:srgbClr val="000000"/>
                </a:solidFill>
                <a:uFill>
                  <a:solidFill>
                    <a:srgbClr val="000000"/>
                  </a:solidFill>
                </a:uFill>
              </a:rPr>
              <a:t> : </a:t>
            </a:r>
            <a:br>
              <a:rPr sz="1600">
                <a:solidFill>
                  <a:srgbClr val="000000"/>
                </a:solidFill>
                <a:uFill>
                  <a:solidFill>
                    <a:srgbClr val="000000"/>
                  </a:solidFill>
                </a:uFill>
              </a:rPr>
            </a:br>
            <a:r>
              <a:rPr sz="1600">
                <a:solidFill>
                  <a:srgbClr val="000000"/>
                </a:solidFill>
                <a:uFill>
                  <a:solidFill>
                    <a:srgbClr val="000000"/>
                  </a:solidFill>
                </a:uFill>
              </a:rPr>
              <a:t>Ma conduite est perturbée.</a:t>
            </a:r>
          </a:p>
          <a:p>
            <a:pPr algn="ctr" defTabSz="584200">
              <a:defRPr sz="4000">
                <a:solidFill>
                  <a:srgbClr val="FFFFFF"/>
                </a:solidFill>
                <a:effectLst>
                  <a:outerShdw blurRad="38100" dist="12700" dir="5400000" rotWithShape="0">
                    <a:srgbClr val="000000">
                      <a:alpha val="50000"/>
                    </a:srgbClr>
                  </a:outerShdw>
                </a:effectLst>
                <a:uFillTx/>
              </a:defRPr>
            </a:pPr>
            <a:r>
              <a:rPr sz="1600">
                <a:solidFill>
                  <a:srgbClr val="000000"/>
                </a:solidFill>
                <a:uFill>
                  <a:solidFill>
                    <a:srgbClr val="000000"/>
                  </a:solidFill>
                </a:uFill>
              </a:rPr>
              <a:t>Diminution de la motivation.</a:t>
            </a:r>
            <a:br>
              <a:rPr sz="1600">
                <a:solidFill>
                  <a:srgbClr val="000000"/>
                </a:solidFill>
                <a:uFill>
                  <a:solidFill>
                    <a:srgbClr val="000000"/>
                  </a:solidFill>
                </a:uFill>
              </a:rPr>
            </a:br>
            <a:r>
              <a:rPr sz="1600">
                <a:solidFill>
                  <a:srgbClr val="000000"/>
                </a:solidFill>
                <a:uFill>
                  <a:solidFill>
                    <a:srgbClr val="000000"/>
                  </a:solidFill>
                </a:uFill>
              </a:rPr>
              <a:t>Appel PC, bus bloqué.</a:t>
            </a:r>
          </a:p>
          <a:p>
            <a:pPr algn="ctr" defTabSz="584200">
              <a:defRPr sz="4000">
                <a:solidFill>
                  <a:srgbClr val="FFFFFF"/>
                </a:solidFill>
                <a:effectLst>
                  <a:outerShdw blurRad="38100" dist="12700" dir="5400000" rotWithShape="0">
                    <a:srgbClr val="000000">
                      <a:alpha val="50000"/>
                    </a:srgbClr>
                  </a:outerShdw>
                </a:effectLst>
                <a:uFillTx/>
              </a:defRPr>
            </a:pPr>
            <a:r>
              <a:rPr sz="1600" u="sng">
                <a:solidFill>
                  <a:srgbClr val="000000"/>
                </a:solidFill>
                <a:uFill>
                  <a:solidFill>
                    <a:srgbClr val="000000"/>
                  </a:solidFill>
                </a:uFill>
              </a:rPr>
              <a:t>Relationnelles :</a:t>
            </a:r>
          </a:p>
          <a:p>
            <a:pPr algn="ctr" defTabSz="584200">
              <a:defRPr sz="4000">
                <a:solidFill>
                  <a:srgbClr val="FFFFFF"/>
                </a:solidFill>
                <a:effectLst>
                  <a:outerShdw blurRad="38100" dist="12700" dir="5400000" rotWithShape="0">
                    <a:srgbClr val="000000">
                      <a:alpha val="50000"/>
                    </a:srgbClr>
                  </a:outerShdw>
                </a:effectLst>
                <a:uFillTx/>
              </a:defRPr>
            </a:pPr>
            <a:r>
              <a:rPr sz="1600">
                <a:solidFill>
                  <a:srgbClr val="000000"/>
                </a:solidFill>
                <a:uFill>
                  <a:solidFill>
                    <a:srgbClr val="000000"/>
                  </a:solidFill>
                </a:uFill>
              </a:rPr>
              <a:t>Mauvaise relation avec lui.</a:t>
            </a:r>
          </a:p>
          <a:p>
            <a:pPr algn="ctr" defTabSz="584200">
              <a:defRPr sz="4000">
                <a:solidFill>
                  <a:srgbClr val="FFFFFF"/>
                </a:solidFill>
                <a:effectLst>
                  <a:outerShdw blurRad="38100" dist="12700" dir="5400000" rotWithShape="0">
                    <a:srgbClr val="000000">
                      <a:alpha val="50000"/>
                    </a:srgbClr>
                  </a:outerShdw>
                </a:effectLst>
                <a:uFillTx/>
              </a:defRPr>
            </a:pPr>
            <a:r>
              <a:rPr sz="1600">
                <a:solidFill>
                  <a:srgbClr val="000000"/>
                </a:solidFill>
                <a:uFill>
                  <a:solidFill>
                    <a:srgbClr val="000000"/>
                  </a:solidFill>
                </a:uFill>
              </a:rPr>
              <a:t>Dépôt de plainte</a:t>
            </a:r>
          </a:p>
          <a:p>
            <a:pPr algn="ctr" defTabSz="584200">
              <a:defRPr sz="4000">
                <a:solidFill>
                  <a:srgbClr val="FFFFFF"/>
                </a:solidFill>
                <a:effectLst>
                  <a:outerShdw blurRad="38100" dist="12700" dir="5400000" rotWithShape="0">
                    <a:srgbClr val="000000">
                      <a:alpha val="50000"/>
                    </a:srgbClr>
                  </a:outerShdw>
                </a:effectLst>
                <a:uFillTx/>
              </a:defRPr>
            </a:pPr>
            <a:r>
              <a:rPr sz="1600">
                <a:solidFill>
                  <a:srgbClr val="000000"/>
                </a:solidFill>
                <a:uFill>
                  <a:solidFill>
                    <a:srgbClr val="000000"/>
                  </a:solidFill>
                </a:uFill>
              </a:rPr>
              <a:t>possible...</a:t>
            </a:r>
          </a:p>
        </p:txBody>
      </p:sp>
      <p:sp>
        <p:nvSpPr>
          <p:cNvPr id="170" name="MES SENSATIONS…"/>
          <p:cNvSpPr/>
          <p:nvPr/>
        </p:nvSpPr>
        <p:spPr>
          <a:xfrm>
            <a:off x="6931025" y="2276475"/>
            <a:ext cx="1830389" cy="2881314"/>
          </a:xfrm>
          <a:prstGeom prst="rect">
            <a:avLst/>
          </a:prstGeom>
          <a:solidFill>
            <a:srgbClr val="D4FDD5"/>
          </a:solidFill>
          <a:ln>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algn="ctr" defTabSz="584200">
              <a:defRPr sz="4000">
                <a:solidFill>
                  <a:srgbClr val="FFFFFF"/>
                </a:solidFill>
                <a:effectLst>
                  <a:outerShdw blurRad="38100" dist="12700" dir="5400000" rotWithShape="0">
                    <a:srgbClr val="000000">
                      <a:alpha val="50000"/>
                    </a:srgbClr>
                  </a:outerShdw>
                </a:effectLst>
                <a:uFillTx/>
              </a:defRPr>
            </a:pPr>
            <a:r>
              <a:rPr sz="1600" b="1">
                <a:solidFill>
                  <a:srgbClr val="000000"/>
                </a:solidFill>
                <a:uFill>
                  <a:solidFill>
                    <a:srgbClr val="000000"/>
                  </a:solidFill>
                </a:uFill>
              </a:rPr>
              <a:t>MES SENSATIONS</a:t>
            </a:r>
          </a:p>
          <a:p>
            <a:pPr algn="ctr" defTabSz="584200">
              <a:defRPr sz="4000">
                <a:solidFill>
                  <a:srgbClr val="FFFFFF"/>
                </a:solidFill>
                <a:effectLst>
                  <a:outerShdw blurRad="38100" dist="12700" dir="5400000" rotWithShape="0">
                    <a:srgbClr val="000000">
                      <a:alpha val="50000"/>
                    </a:srgbClr>
                  </a:outerShdw>
                </a:effectLst>
                <a:uFillTx/>
              </a:defRPr>
            </a:pPr>
            <a:r>
              <a:rPr sz="1600">
                <a:solidFill>
                  <a:srgbClr val="000000"/>
                </a:solidFill>
                <a:uFill>
                  <a:solidFill>
                    <a:srgbClr val="000000"/>
                  </a:solidFill>
                </a:uFill>
              </a:rPr>
              <a:t>Crispation des poings, Coeur qui bat fort, tensions élevées</a:t>
            </a:r>
          </a:p>
          <a:p>
            <a:pPr algn="ctr" defTabSz="584200">
              <a:defRPr sz="1600" b="1">
                <a:effectLst>
                  <a:outerShdw blurRad="38100" dist="12700" dir="5400000" rotWithShape="0">
                    <a:srgbClr val="000000">
                      <a:alpha val="50000"/>
                    </a:srgbClr>
                  </a:outerShdw>
                </a:effectLst>
              </a:defRPr>
            </a:pPr>
            <a:endParaRPr sz="1600">
              <a:solidFill>
                <a:srgbClr val="000000"/>
              </a:solidFill>
              <a:uFill>
                <a:solidFill>
                  <a:srgbClr val="000000"/>
                </a:solidFill>
              </a:uFill>
            </a:endParaRPr>
          </a:p>
          <a:p>
            <a:pPr algn="ctr" defTabSz="584200">
              <a:defRPr sz="4000">
                <a:solidFill>
                  <a:srgbClr val="FFFFFF"/>
                </a:solidFill>
                <a:effectLst>
                  <a:outerShdw blurRad="38100" dist="12700" dir="5400000" rotWithShape="0">
                    <a:srgbClr val="000000">
                      <a:alpha val="50000"/>
                    </a:srgbClr>
                  </a:outerShdw>
                </a:effectLst>
                <a:uFillTx/>
              </a:defRPr>
            </a:pPr>
            <a:r>
              <a:rPr sz="1600" b="1">
                <a:solidFill>
                  <a:srgbClr val="000000"/>
                </a:solidFill>
                <a:uFill>
                  <a:solidFill>
                    <a:srgbClr val="000000"/>
                  </a:solidFill>
                </a:uFill>
              </a:rPr>
              <a:t>MES EMOTIONS</a:t>
            </a:r>
          </a:p>
          <a:p>
            <a:pPr algn="ctr" defTabSz="584200">
              <a:defRPr sz="4000">
                <a:solidFill>
                  <a:srgbClr val="FFFFFF"/>
                </a:solidFill>
                <a:effectLst>
                  <a:outerShdw blurRad="38100" dist="12700" dir="5400000" rotWithShape="0">
                    <a:srgbClr val="000000">
                      <a:alpha val="50000"/>
                    </a:srgbClr>
                  </a:outerShdw>
                </a:effectLst>
                <a:uFillTx/>
              </a:defRPr>
            </a:pPr>
            <a:r>
              <a:rPr sz="1600">
                <a:solidFill>
                  <a:srgbClr val="000000"/>
                </a:solidFill>
                <a:uFill>
                  <a:solidFill>
                    <a:srgbClr val="000000"/>
                  </a:solidFill>
                </a:uFill>
              </a:rPr>
              <a:t>Colère (9/10)</a:t>
            </a:r>
          </a:p>
          <a:p>
            <a:pPr algn="ctr" defTabSz="584200">
              <a:defRPr sz="4000">
                <a:solidFill>
                  <a:srgbClr val="FFFFFF"/>
                </a:solidFill>
                <a:effectLst>
                  <a:outerShdw blurRad="38100" dist="12700" dir="5400000" rotWithShape="0">
                    <a:srgbClr val="000000">
                      <a:alpha val="50000"/>
                    </a:srgbClr>
                  </a:outerShdw>
                </a:effectLst>
                <a:uFillTx/>
              </a:defRPr>
            </a:pPr>
            <a:r>
              <a:rPr sz="1600">
                <a:solidFill>
                  <a:srgbClr val="000000"/>
                </a:solidFill>
                <a:uFill>
                  <a:solidFill>
                    <a:srgbClr val="000000"/>
                  </a:solidFill>
                </a:uFill>
              </a:rPr>
              <a:t>Découragement (7/10)</a:t>
            </a:r>
          </a:p>
          <a:p>
            <a:pPr algn="ctr" defTabSz="584200">
              <a:defRPr sz="4000">
                <a:solidFill>
                  <a:srgbClr val="FFFFFF"/>
                </a:solidFill>
                <a:effectLst>
                  <a:outerShdw blurRad="38100" dist="12700" dir="5400000" rotWithShape="0">
                    <a:srgbClr val="000000">
                      <a:alpha val="50000"/>
                    </a:srgbClr>
                  </a:outerShdw>
                </a:effectLst>
                <a:uFillTx/>
              </a:defRPr>
            </a:pPr>
            <a:r>
              <a:rPr sz="1600">
                <a:solidFill>
                  <a:srgbClr val="000000"/>
                </a:solidFill>
                <a:uFill>
                  <a:solidFill>
                    <a:srgbClr val="000000"/>
                  </a:solidFill>
                </a:uFill>
              </a:rPr>
              <a:t>Fatigue (9/10)</a:t>
            </a:r>
          </a:p>
        </p:txBody>
      </p:sp>
      <p:sp>
        <p:nvSpPr>
          <p:cNvPr id="171" name="CERCLE…"/>
          <p:cNvSpPr txBox="1"/>
          <p:nvPr/>
        </p:nvSpPr>
        <p:spPr>
          <a:xfrm>
            <a:off x="3419649" y="2852738"/>
            <a:ext cx="2506316"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p>
            <a:pPr algn="ctr">
              <a:buClr>
                <a:srgbClr val="FF2600"/>
              </a:buClr>
            </a:pPr>
            <a:r>
              <a:rPr sz="2400" b="1">
                <a:solidFill>
                  <a:srgbClr val="FF2600"/>
                </a:solidFill>
                <a:uFill>
                  <a:solidFill>
                    <a:srgbClr val="FF2600"/>
                  </a:solidFill>
                </a:uFill>
              </a:rPr>
              <a:t>CERCLE</a:t>
            </a:r>
          </a:p>
          <a:p>
            <a:pPr algn="ctr">
              <a:buClr>
                <a:srgbClr val="FF2600"/>
              </a:buClr>
            </a:pPr>
            <a:r>
              <a:rPr sz="2400" b="1">
                <a:solidFill>
                  <a:srgbClr val="FF2600"/>
                </a:solidFill>
                <a:uFill>
                  <a:solidFill>
                    <a:srgbClr val="FF2600"/>
                  </a:solidFill>
                </a:uFill>
              </a:rPr>
              <a:t>« STRESSANT »</a:t>
            </a:r>
          </a:p>
        </p:txBody>
      </p:sp>
      <p:sp>
        <p:nvSpPr>
          <p:cNvPr id="172" name="Rectangle"/>
          <p:cNvSpPr/>
          <p:nvPr/>
        </p:nvSpPr>
        <p:spPr>
          <a:xfrm>
            <a:off x="52388" y="188912"/>
            <a:ext cx="2965451" cy="2160588"/>
          </a:xfrm>
          <a:prstGeom prst="rect">
            <a:avLst/>
          </a:prstGeom>
          <a:solidFill>
            <a:srgbClr val="FFFED5"/>
          </a:solidFill>
          <a:ln>
            <a:solidFill>
              <a:srgbClr val="000000"/>
            </a:solidFill>
            <a:miter lim="400000"/>
          </a:ln>
        </p:spPr>
        <p:txBody>
          <a:bodyPr lIns="38100" tIns="38100" rIns="38100" bIns="38100" anchor="ctr"/>
          <a:lstStyle/>
          <a:p>
            <a:pPr algn="ctr" defTabSz="584200">
              <a:defRPr sz="4000">
                <a:solidFill>
                  <a:srgbClr val="FFFFFF"/>
                </a:solidFill>
                <a:effectLst>
                  <a:outerShdw blurRad="38100" dist="12700" dir="5400000" rotWithShape="0">
                    <a:srgbClr val="000000">
                      <a:alpha val="50000"/>
                    </a:srgbClr>
                  </a:outerShdw>
                </a:effectLst>
                <a:uFillTx/>
              </a:defRPr>
            </a:pPr>
            <a:endParaRPr/>
          </a:p>
        </p:txBody>
      </p:sp>
      <p:sp>
        <p:nvSpPr>
          <p:cNvPr id="173" name="SITUATION CONFLICTUELLE:…"/>
          <p:cNvSpPr txBox="1"/>
          <p:nvPr/>
        </p:nvSpPr>
        <p:spPr>
          <a:xfrm>
            <a:off x="0" y="180181"/>
            <a:ext cx="3045768" cy="217805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lstStyle/>
          <a:p>
            <a:pPr algn="ctr">
              <a:buClr>
                <a:srgbClr val="941100"/>
              </a:buClr>
              <a:buFont typeface="Arial"/>
              <a:defRPr sz="800"/>
            </a:pPr>
            <a: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SITUATION CONFLICTUELLE:</a:t>
            </a:r>
          </a:p>
          <a:p>
            <a:pPr algn="ctr">
              <a:buClr>
                <a:srgbClr val="941100"/>
              </a:buClr>
              <a:buFont typeface="Arial"/>
              <a:defRPr sz="400"/>
            </a:pPr>
            <a:endParaRPr sz="12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endParaRPr>
          </a:p>
          <a:p>
            <a:pPr algn="ctr">
              <a:buClr>
                <a:srgbClr val="941100"/>
              </a:buClr>
              <a:buFont typeface="Arial"/>
              <a:defRPr sz="800"/>
            </a:pPr>
            <a: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Le Bus </a:t>
            </a:r>
            <a:r>
              <a:rPr sz="1600" b="1" err="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est</a:t>
            </a:r>
            <a: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 </a:t>
            </a:r>
            <a:r>
              <a:rPr sz="1600" b="1" err="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en</a:t>
            </a:r>
            <a: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 retard, le client</a:t>
            </a:r>
            <a:b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br>
            <a:r>
              <a:rPr sz="1600" b="1" err="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engueule</a:t>
            </a:r>
            <a: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 le </a:t>
            </a:r>
            <a:r>
              <a:rPr sz="1600" b="1" err="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conducteur</a:t>
            </a:r>
            <a: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 et </a:t>
            </a:r>
            <a:b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br>
            <a:r>
              <a:rPr sz="1600" b="1" err="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l’insulte</a:t>
            </a:r>
            <a: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a:t>
            </a:r>
          </a:p>
          <a:p>
            <a:pPr algn="ctr">
              <a:buClr>
                <a:srgbClr val="941100"/>
              </a:buClr>
              <a:buFont typeface="Arial"/>
              <a:defRPr sz="800"/>
            </a:pPr>
            <a: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a:t>
            </a:r>
            <a:r>
              <a:rPr sz="1600" b="1" err="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Vous</a:t>
            </a:r>
            <a: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 </a:t>
            </a:r>
            <a:r>
              <a:rPr sz="1600" b="1" err="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êtes</a:t>
            </a:r>
            <a: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 </a:t>
            </a:r>
            <a:r>
              <a:rPr sz="1600" b="1" err="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toujours</a:t>
            </a:r>
            <a: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 </a:t>
            </a:r>
            <a:r>
              <a:rPr sz="1600" b="1" err="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en</a:t>
            </a:r>
            <a: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 retard</a:t>
            </a:r>
            <a:b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br>
            <a:r>
              <a:rPr sz="1600" b="1" err="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vous</a:t>
            </a:r>
            <a: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 </a:t>
            </a:r>
            <a:r>
              <a:rPr sz="1600" b="1" err="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en</a:t>
            </a:r>
            <a: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 </a:t>
            </a:r>
            <a:r>
              <a:rPr sz="1600" b="1" err="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avez</a:t>
            </a:r>
            <a: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 </a:t>
            </a:r>
            <a:r>
              <a:rPr sz="1600" b="1" err="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rien</a:t>
            </a:r>
            <a: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 </a:t>
            </a:r>
            <a:r>
              <a:rPr sz="1600" b="1" err="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à</a:t>
            </a:r>
            <a: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 </a:t>
            </a:r>
            <a:r>
              <a:rPr sz="1600" b="1" err="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foutre</a:t>
            </a:r>
            <a: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a:t>
            </a:r>
            <a:b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br>
            <a:r>
              <a:rPr sz="1600" b="1" err="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espèce</a:t>
            </a:r>
            <a: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 de </a:t>
            </a:r>
            <a:r>
              <a:rPr sz="1600" b="1" err="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connard</a:t>
            </a:r>
            <a: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 </a:t>
            </a:r>
            <a:r>
              <a:rPr sz="1600" b="1" err="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fils</a:t>
            </a:r>
            <a: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 de</a:t>
            </a:r>
            <a:b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br>
            <a: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p…!»</a:t>
            </a:r>
          </a:p>
        </p:txBody>
      </p:sp>
      <p:sp>
        <p:nvSpPr>
          <p:cNvPr id="174" name="Flèche"/>
          <p:cNvSpPr/>
          <p:nvPr/>
        </p:nvSpPr>
        <p:spPr>
          <a:xfrm>
            <a:off x="2944637" y="1106714"/>
            <a:ext cx="574852" cy="213282"/>
          </a:xfrm>
          <a:prstGeom prst="rightArrow">
            <a:avLst>
              <a:gd name="adj1" fmla="val 50000"/>
              <a:gd name="adj2" fmla="val 171937"/>
            </a:avLst>
          </a:prstGeom>
          <a:solidFill>
            <a:srgbClr val="8590B2"/>
          </a:solidFill>
          <a:ln>
            <a:solidFill>
              <a:srgbClr val="000000"/>
            </a:solidFill>
            <a:miter lim="400000"/>
          </a:ln>
        </p:spPr>
        <p:txBody>
          <a:bodyPr lIns="0" tIns="0" rIns="0" bIns="0"/>
          <a:lstStyle/>
          <a:p>
            <a:pPr>
              <a:buClrTx/>
              <a:buFontTx/>
              <a:defRPr sz="1200">
                <a:uFillTx/>
                <a:latin typeface="Helvetica"/>
                <a:ea typeface="Helvetica"/>
                <a:cs typeface="Helvetica"/>
                <a:sym typeface="Helvetica"/>
              </a:defRPr>
            </a:pPr>
            <a:endParaRPr/>
          </a:p>
        </p:txBody>
      </p:sp>
      <p:sp>
        <p:nvSpPr>
          <p:cNvPr id="175" name="EXEMPLE"/>
          <p:cNvSpPr txBox="1"/>
          <p:nvPr/>
        </p:nvSpPr>
        <p:spPr>
          <a:xfrm>
            <a:off x="6615878" y="836612"/>
            <a:ext cx="2138419" cy="5207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lvl1pPr algn="ctr">
              <a:buClr>
                <a:srgbClr val="407AAA"/>
              </a:buClr>
              <a:buFont typeface="Times New Roman"/>
              <a:defRPr sz="3500">
                <a:solidFill>
                  <a:srgbClr val="407AAA"/>
                </a:solidFill>
                <a:effectLst>
                  <a:outerShdw blurRad="63500" dist="46662" dir="2115817" rotWithShape="0">
                    <a:srgbClr val="BFBFBF">
                      <a:alpha val="79999"/>
                    </a:srgbClr>
                  </a:outerShdw>
                </a:effectLst>
                <a:uFill>
                  <a:solidFill>
                    <a:srgbClr val="407AAA"/>
                  </a:solidFill>
                </a:uFill>
                <a:latin typeface="Times New Roman"/>
                <a:ea typeface="Times New Roman"/>
                <a:cs typeface="Times New Roman"/>
                <a:sym typeface="Times New Roman"/>
              </a:defRPr>
            </a:lvl1pPr>
          </a:lstStyle>
          <a:p>
            <a:pPr>
              <a:defRPr sz="1700">
                <a:solidFill>
                  <a:srgbClr val="000000"/>
                </a:solidFill>
                <a:effectLst/>
                <a:uFill>
                  <a:solidFill>
                    <a:srgbClr val="000000"/>
                  </a:solidFill>
                </a:uFill>
                <a:latin typeface="Gill Sans MT"/>
                <a:ea typeface="Gill Sans MT"/>
                <a:cs typeface="Gill Sans MT"/>
                <a:sym typeface="Gill Sans MT"/>
              </a:defRPr>
            </a:pPr>
            <a:r>
              <a:rPr sz="3500">
                <a:solidFill>
                  <a:srgbClr val="407AAA"/>
                </a:solidFill>
                <a:effectLst>
                  <a:outerShdw blurRad="63500" dist="46662" dir="2115817" rotWithShape="0">
                    <a:srgbClr val="BFBFBF">
                      <a:alpha val="79999"/>
                    </a:srgbClr>
                  </a:outerShdw>
                </a:effectLst>
                <a:uFill>
                  <a:solidFill>
                    <a:srgbClr val="407AAA"/>
                  </a:solidFill>
                </a:uFill>
                <a:latin typeface="Times New Roman"/>
                <a:ea typeface="Times New Roman"/>
                <a:cs typeface="Times New Roman"/>
                <a:sym typeface="Times New Roman"/>
              </a:rPr>
              <a:t>EXEMPLE</a:t>
            </a:r>
          </a:p>
        </p:txBody>
      </p:sp>
      <p:sp>
        <p:nvSpPr>
          <p:cNvPr id="176" name="Numéro de diapositive"/>
          <p:cNvSpPr txBox="1">
            <a:spLocks noGrp="1"/>
          </p:cNvSpPr>
          <p:nvPr>
            <p:ph type="sldNum" sz="quarter" idx="2"/>
          </p:nvPr>
        </p:nvSpPr>
        <p:spPr>
          <a:xfrm>
            <a:off x="1318567" y="6455411"/>
            <a:ext cx="281633" cy="2667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23</a:t>
            </a:fld>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173"/>
                                        </p:tgtEl>
                                        <p:attrNameLst>
                                          <p:attrName>style.visibility</p:attrName>
                                        </p:attrNameLst>
                                      </p:cBhvr>
                                      <p:to>
                                        <p:strVal val="visible"/>
                                      </p:to>
                                    </p:set>
                                    <p:anim calcmode="lin" valueType="num">
                                      <p:cBhvr>
                                        <p:cTn id="7" dur="500" fill="hold"/>
                                        <p:tgtEl>
                                          <p:spTgt spid="173"/>
                                        </p:tgtEl>
                                        <p:attrNameLst>
                                          <p:attrName>ppt_x</p:attrName>
                                        </p:attrNameLst>
                                      </p:cBhvr>
                                      <p:tavLst>
                                        <p:tav tm="0">
                                          <p:val>
                                            <p:strVal val="0-#ppt_w/2"/>
                                          </p:val>
                                        </p:tav>
                                        <p:tav tm="100000">
                                          <p:val>
                                            <p:strVal val="#ppt_x"/>
                                          </p:val>
                                        </p:tav>
                                      </p:tavLst>
                                    </p:anim>
                                    <p:anim calcmode="lin" valueType="num">
                                      <p:cBhvr>
                                        <p:cTn id="8" dur="500" fill="hold"/>
                                        <p:tgtEl>
                                          <p:spTgt spid="17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32" fill="hold" grpId="0" nodeType="clickEffect">
                                  <p:stCondLst>
                                    <p:cond delay="0"/>
                                  </p:stCondLst>
                                  <p:iterate>
                                    <p:tmAbs val="0"/>
                                  </p:iterate>
                                  <p:childTnLst>
                                    <p:set>
                                      <p:cBhvr>
                                        <p:cTn id="12" fill="hold"/>
                                        <p:tgtEl>
                                          <p:spTgt spid="174"/>
                                        </p:tgtEl>
                                        <p:attrNameLst>
                                          <p:attrName>style.visibility</p:attrName>
                                        </p:attrNameLst>
                                      </p:cBhvr>
                                      <p:to>
                                        <p:strVal val="visible"/>
                                      </p:to>
                                    </p:set>
                                    <p:anim calcmode="lin" valueType="num">
                                      <p:cBhvr>
                                        <p:cTn id="13" dur="1000" fill="hold"/>
                                        <p:tgtEl>
                                          <p:spTgt spid="174"/>
                                        </p:tgtEl>
                                        <p:attrNameLst>
                                          <p:attrName>ppt_w</p:attrName>
                                        </p:attrNameLst>
                                      </p:cBhvr>
                                      <p:tavLst>
                                        <p:tav tm="0">
                                          <p:val>
                                            <p:strVal val="4*#ppt_w"/>
                                          </p:val>
                                        </p:tav>
                                        <p:tav tm="100000">
                                          <p:val>
                                            <p:strVal val="#ppt_w"/>
                                          </p:val>
                                        </p:tav>
                                      </p:tavLst>
                                    </p:anim>
                                    <p:anim calcmode="lin" valueType="num">
                                      <p:cBhvr>
                                        <p:cTn id="14" dur="1000" fill="hold"/>
                                        <p:tgtEl>
                                          <p:spTgt spid="174"/>
                                        </p:tgtEl>
                                        <p:attrNameLst>
                                          <p:attrName>ppt_h</p:attrName>
                                        </p:attrNameLst>
                                      </p:cBhvr>
                                      <p:tavLst>
                                        <p:tav tm="0">
                                          <p:val>
                                            <p:strVal val="4*#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fill="hold" grpId="0" nodeType="clickEffect">
                                  <p:stCondLst>
                                    <p:cond delay="0"/>
                                  </p:stCondLst>
                                  <p:iterate>
                                    <p:tmAbs val="0"/>
                                  </p:iterate>
                                  <p:childTnLst>
                                    <p:set>
                                      <p:cBhvr>
                                        <p:cTn id="18" fill="hold"/>
                                        <p:tgtEl>
                                          <p:spTgt spid="168"/>
                                        </p:tgtEl>
                                        <p:attrNameLst>
                                          <p:attrName>style.visibility</p:attrName>
                                        </p:attrNameLst>
                                      </p:cBhvr>
                                      <p:to>
                                        <p:strVal val="visible"/>
                                      </p:to>
                                    </p:set>
                                    <p:animEffect transition="in" filter="dissolve">
                                      <p:cBhvr>
                                        <p:cTn id="19" dur="500"/>
                                        <p:tgtEl>
                                          <p:spTgt spid="168"/>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iterate>
                                    <p:tmAbs val="0"/>
                                  </p:iterate>
                                  <p:childTnLst>
                                    <p:set>
                                      <p:cBhvr>
                                        <p:cTn id="23" fill="hold"/>
                                        <p:tgtEl>
                                          <p:spTgt spid="166"/>
                                        </p:tgtEl>
                                        <p:attrNameLst>
                                          <p:attrName>style.visibility</p:attrName>
                                        </p:attrNameLst>
                                      </p:cBhvr>
                                      <p:to>
                                        <p:strVal val="visible"/>
                                      </p:to>
                                    </p:set>
                                    <p:animEffect transition="in" filter="box(in)">
                                      <p:cBhvr>
                                        <p:cTn id="24" dur="500"/>
                                        <p:tgtEl>
                                          <p:spTgt spid="166"/>
                                        </p:tgtEl>
                                      </p:cBhvr>
                                    </p:animEffect>
                                  </p:childTnLst>
                                </p:cTn>
                              </p:par>
                            </p:childTnLst>
                          </p:cTn>
                        </p:par>
                      </p:childTnLst>
                    </p:cTn>
                  </p:par>
                  <p:par>
                    <p:cTn id="25" fill="hold">
                      <p:stCondLst>
                        <p:cond delay="indefinite"/>
                      </p:stCondLst>
                      <p:childTnLst>
                        <p:par>
                          <p:cTn id="26" fill="hold">
                            <p:stCondLst>
                              <p:cond delay="0"/>
                            </p:stCondLst>
                            <p:childTnLst>
                              <p:par>
                                <p:cTn id="27" presetID="23" presetClass="entr" presetSubtype="16" fill="hold" grpId="0" nodeType="clickEffect">
                                  <p:stCondLst>
                                    <p:cond delay="0"/>
                                  </p:stCondLst>
                                  <p:iterate type="lt">
                                    <p:tmAbs val="0"/>
                                  </p:iterate>
                                  <p:childTnLst>
                                    <p:set>
                                      <p:cBhvr>
                                        <p:cTn id="28" fill="hold"/>
                                        <p:tgtEl>
                                          <p:spTgt spid="170"/>
                                        </p:tgtEl>
                                        <p:attrNameLst>
                                          <p:attrName>style.visibility</p:attrName>
                                        </p:attrNameLst>
                                      </p:cBhvr>
                                      <p:to>
                                        <p:strVal val="visible"/>
                                      </p:to>
                                    </p:set>
                                    <p:anim calcmode="lin" valueType="num">
                                      <p:cBhvr>
                                        <p:cTn id="29" dur="500" fill="hold"/>
                                        <p:tgtEl>
                                          <p:spTgt spid="170"/>
                                        </p:tgtEl>
                                        <p:attrNameLst>
                                          <p:attrName>ppt_w</p:attrName>
                                        </p:attrNameLst>
                                      </p:cBhvr>
                                      <p:tavLst>
                                        <p:tav tm="0">
                                          <p:val>
                                            <p:fltVal val="0"/>
                                          </p:val>
                                        </p:tav>
                                        <p:tav tm="100000">
                                          <p:val>
                                            <p:strVal val="#ppt_w"/>
                                          </p:val>
                                        </p:tav>
                                      </p:tavLst>
                                    </p:anim>
                                    <p:anim calcmode="lin" valueType="num">
                                      <p:cBhvr>
                                        <p:cTn id="30" dur="500" fill="hold"/>
                                        <p:tgtEl>
                                          <p:spTgt spid="170"/>
                                        </p:tgtEl>
                                        <p:attrNameLst>
                                          <p:attrName>ppt_h</p:attrName>
                                        </p:attrNameLst>
                                      </p:cBhvr>
                                      <p:tavLst>
                                        <p:tav tm="0">
                                          <p:val>
                                            <p:fltVal val="0"/>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15" presetClass="entr" presetSubtype="0" fill="hold" grpId="0" nodeType="clickEffect">
                                  <p:stCondLst>
                                    <p:cond delay="0"/>
                                  </p:stCondLst>
                                  <p:iterate>
                                    <p:tmAbs val="0"/>
                                  </p:iterate>
                                  <p:childTnLst>
                                    <p:set>
                                      <p:cBhvr>
                                        <p:cTn id="34" fill="hold"/>
                                        <p:tgtEl>
                                          <p:spTgt spid="165"/>
                                        </p:tgtEl>
                                        <p:attrNameLst>
                                          <p:attrName>style.visibility</p:attrName>
                                        </p:attrNameLst>
                                      </p:cBhvr>
                                      <p:to>
                                        <p:strVal val="visible"/>
                                      </p:to>
                                    </p:set>
                                    <p:anim calcmode="lin" valueType="num">
                                      <p:cBhvr>
                                        <p:cTn id="35" dur="2000" fill="hold"/>
                                        <p:tgtEl>
                                          <p:spTgt spid="165"/>
                                        </p:tgtEl>
                                        <p:attrNameLst>
                                          <p:attrName>ppt_w</p:attrName>
                                        </p:attrNameLst>
                                      </p:cBhvr>
                                      <p:tavLst>
                                        <p:tav tm="0">
                                          <p:val>
                                            <p:fltVal val="0"/>
                                          </p:val>
                                        </p:tav>
                                        <p:tav tm="100000">
                                          <p:val>
                                            <p:strVal val="#ppt_w"/>
                                          </p:val>
                                        </p:tav>
                                      </p:tavLst>
                                    </p:anim>
                                    <p:anim calcmode="lin" valueType="num">
                                      <p:cBhvr>
                                        <p:cTn id="36" dur="2000" fill="hold"/>
                                        <p:tgtEl>
                                          <p:spTgt spid="165"/>
                                        </p:tgtEl>
                                        <p:attrNameLst>
                                          <p:attrName>ppt_h</p:attrName>
                                        </p:attrNameLst>
                                      </p:cBhvr>
                                      <p:tavLst>
                                        <p:tav tm="0">
                                          <p:val>
                                            <p:fltVal val="0"/>
                                          </p:val>
                                        </p:tav>
                                        <p:tav tm="100000">
                                          <p:val>
                                            <p:strVal val="#ppt_h"/>
                                          </p:val>
                                        </p:tav>
                                      </p:tavLst>
                                    </p:anim>
                                    <p:anim calcmode="lin" valueType="num">
                                      <p:cBhvr>
                                        <p:cTn id="37" dur="2000" fill="hold"/>
                                        <p:tgtEl>
                                          <p:spTgt spid="165"/>
                                        </p:tgtEl>
                                        <p:attrNameLst>
                                          <p:attrName>ppt_x</p:attrName>
                                        </p:attrNameLst>
                                      </p:cBhvr>
                                      <p:tavLst>
                                        <p:tav tm="0" fmla="#ppt_x+(cos(-2*pi*(1-$))*-#ppt_x-sin(-2*pi*(1-$))*(1-#ppt_y))*(1-$)">
                                          <p:val>
                                            <p:fltVal val="0"/>
                                          </p:val>
                                        </p:tav>
                                        <p:tav tm="100000">
                                          <p:val>
                                            <p:fltVal val="1"/>
                                          </p:val>
                                        </p:tav>
                                      </p:tavLst>
                                    </p:anim>
                                    <p:anim calcmode="lin" valueType="num">
                                      <p:cBhvr>
                                        <p:cTn id="38" dur="2000" fill="hold"/>
                                        <p:tgtEl>
                                          <p:spTgt spid="16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9" fill="hold">
                      <p:stCondLst>
                        <p:cond delay="indefinite"/>
                      </p:stCondLst>
                      <p:childTnLst>
                        <p:par>
                          <p:cTn id="40" fill="hold">
                            <p:stCondLst>
                              <p:cond delay="0"/>
                            </p:stCondLst>
                            <p:childTnLst>
                              <p:par>
                                <p:cTn id="41" presetID="23" presetClass="entr" presetSubtype="16" fill="hold" grpId="0" nodeType="clickEffect">
                                  <p:stCondLst>
                                    <p:cond delay="0"/>
                                  </p:stCondLst>
                                  <p:iterate>
                                    <p:tmAbs val="0"/>
                                  </p:iterate>
                                  <p:childTnLst>
                                    <p:set>
                                      <p:cBhvr>
                                        <p:cTn id="42" fill="hold"/>
                                        <p:tgtEl>
                                          <p:spTgt spid="167"/>
                                        </p:tgtEl>
                                        <p:attrNameLst>
                                          <p:attrName>style.visibility</p:attrName>
                                        </p:attrNameLst>
                                      </p:cBhvr>
                                      <p:to>
                                        <p:strVal val="visible"/>
                                      </p:to>
                                    </p:set>
                                    <p:anim calcmode="lin" valueType="num">
                                      <p:cBhvr>
                                        <p:cTn id="43" dur="500" fill="hold"/>
                                        <p:tgtEl>
                                          <p:spTgt spid="167"/>
                                        </p:tgtEl>
                                        <p:attrNameLst>
                                          <p:attrName>ppt_w</p:attrName>
                                        </p:attrNameLst>
                                      </p:cBhvr>
                                      <p:tavLst>
                                        <p:tav tm="0">
                                          <p:val>
                                            <p:fltVal val="0"/>
                                          </p:val>
                                        </p:tav>
                                        <p:tav tm="100000">
                                          <p:val>
                                            <p:strVal val="#ppt_w"/>
                                          </p:val>
                                        </p:tav>
                                      </p:tavLst>
                                    </p:anim>
                                    <p:anim calcmode="lin" valueType="num">
                                      <p:cBhvr>
                                        <p:cTn id="44" dur="500" fill="hold"/>
                                        <p:tgtEl>
                                          <p:spTgt spid="167"/>
                                        </p:tgtEl>
                                        <p:attrNameLst>
                                          <p:attrName>ppt_h</p:attrName>
                                        </p:attrNameLst>
                                      </p:cBhvr>
                                      <p:tavLst>
                                        <p:tav tm="0">
                                          <p:val>
                                            <p:fltVal val="0"/>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9" presetClass="entr" fill="hold" grpId="0" nodeType="clickEffect">
                                  <p:stCondLst>
                                    <p:cond delay="0"/>
                                  </p:stCondLst>
                                  <p:iterate>
                                    <p:tmAbs val="0"/>
                                  </p:iterate>
                                  <p:childTnLst>
                                    <p:set>
                                      <p:cBhvr>
                                        <p:cTn id="48" fill="hold"/>
                                        <p:tgtEl>
                                          <p:spTgt spid="164"/>
                                        </p:tgtEl>
                                        <p:attrNameLst>
                                          <p:attrName>style.visibility</p:attrName>
                                        </p:attrNameLst>
                                      </p:cBhvr>
                                      <p:to>
                                        <p:strVal val="visible"/>
                                      </p:to>
                                    </p:set>
                                    <p:animEffect transition="in" filter="dissolve">
                                      <p:cBhvr>
                                        <p:cTn id="49" dur="500"/>
                                        <p:tgtEl>
                                          <p:spTgt spid="164"/>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grpId="0" nodeType="clickEffect">
                                  <p:stCondLst>
                                    <p:cond delay="0"/>
                                  </p:stCondLst>
                                  <p:iterate>
                                    <p:tmAbs val="0"/>
                                  </p:iterate>
                                  <p:childTnLst>
                                    <p:set>
                                      <p:cBhvr>
                                        <p:cTn id="53" fill="hold"/>
                                        <p:tgtEl>
                                          <p:spTgt spid="169"/>
                                        </p:tgtEl>
                                        <p:attrNameLst>
                                          <p:attrName>style.visibility</p:attrName>
                                        </p:attrNameLst>
                                      </p:cBhvr>
                                      <p:to>
                                        <p:strVal val="visible"/>
                                      </p:to>
                                    </p:set>
                                    <p:anim calcmode="lin" valueType="num">
                                      <p:cBhvr>
                                        <p:cTn id="54" dur="500" fill="hold"/>
                                        <p:tgtEl>
                                          <p:spTgt spid="169"/>
                                        </p:tgtEl>
                                        <p:attrNameLst>
                                          <p:attrName>ppt_x</p:attrName>
                                        </p:attrNameLst>
                                      </p:cBhvr>
                                      <p:tavLst>
                                        <p:tav tm="0">
                                          <p:val>
                                            <p:strVal val="0-#ppt_w/2"/>
                                          </p:val>
                                        </p:tav>
                                        <p:tav tm="100000">
                                          <p:val>
                                            <p:strVal val="#ppt_x"/>
                                          </p:val>
                                        </p:tav>
                                      </p:tavLst>
                                    </p:anim>
                                    <p:anim calcmode="lin" valueType="num">
                                      <p:cBhvr>
                                        <p:cTn id="55" dur="500" fill="hold"/>
                                        <p:tgtEl>
                                          <p:spTgt spid="169"/>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iterate>
                                    <p:tmAbs val="0"/>
                                  </p:iterate>
                                  <p:childTnLst>
                                    <p:set>
                                      <p:cBhvr>
                                        <p:cTn id="59" fill="hold"/>
                                        <p:tgtEl>
                                          <p:spTgt spid="163"/>
                                        </p:tgtEl>
                                        <p:attrNameLst>
                                          <p:attrName>style.visibility</p:attrName>
                                        </p:attrNameLst>
                                      </p:cBhvr>
                                      <p:to>
                                        <p:strVal val="visible"/>
                                      </p:to>
                                    </p:set>
                                    <p:anim calcmode="lin" valueType="num">
                                      <p:cBhvr>
                                        <p:cTn id="60" dur="1000" fill="hold"/>
                                        <p:tgtEl>
                                          <p:spTgt spid="163"/>
                                        </p:tgtEl>
                                        <p:attrNameLst>
                                          <p:attrName>ppt_x</p:attrName>
                                        </p:attrNameLst>
                                      </p:cBhvr>
                                      <p:tavLst>
                                        <p:tav tm="0">
                                          <p:val>
                                            <p:strVal val="#ppt_x"/>
                                          </p:val>
                                        </p:tav>
                                        <p:tav tm="100000">
                                          <p:val>
                                            <p:strVal val="#ppt_x"/>
                                          </p:val>
                                        </p:tav>
                                      </p:tavLst>
                                    </p:anim>
                                    <p:anim calcmode="lin" valueType="num">
                                      <p:cBhvr>
                                        <p:cTn id="61" dur="1000" fill="hold"/>
                                        <p:tgtEl>
                                          <p:spTgt spid="163"/>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3" presetClass="entr" presetSubtype="16" fill="hold" grpId="0" nodeType="clickEffect">
                                  <p:stCondLst>
                                    <p:cond delay="0"/>
                                  </p:stCondLst>
                                  <p:iterate type="lt">
                                    <p:tmAbs val="0"/>
                                  </p:iterate>
                                  <p:childTnLst>
                                    <p:set>
                                      <p:cBhvr>
                                        <p:cTn id="65" fill="hold"/>
                                        <p:tgtEl>
                                          <p:spTgt spid="171"/>
                                        </p:tgtEl>
                                        <p:attrNameLst>
                                          <p:attrName>style.visibility</p:attrName>
                                        </p:attrNameLst>
                                      </p:cBhvr>
                                      <p:to>
                                        <p:strVal val="visible"/>
                                      </p:to>
                                    </p:set>
                                    <p:anim calcmode="lin" valueType="num">
                                      <p:cBhvr>
                                        <p:cTn id="66" dur="500" fill="hold"/>
                                        <p:tgtEl>
                                          <p:spTgt spid="171"/>
                                        </p:tgtEl>
                                        <p:attrNameLst>
                                          <p:attrName>ppt_w</p:attrName>
                                        </p:attrNameLst>
                                      </p:cBhvr>
                                      <p:tavLst>
                                        <p:tav tm="0">
                                          <p:val>
                                            <p:fltVal val="0"/>
                                          </p:val>
                                        </p:tav>
                                        <p:tav tm="100000">
                                          <p:val>
                                            <p:strVal val="#ppt_w"/>
                                          </p:val>
                                        </p:tav>
                                      </p:tavLst>
                                    </p:anim>
                                    <p:anim calcmode="lin" valueType="num">
                                      <p:cBhvr>
                                        <p:cTn id="67" dur="500" fill="hold"/>
                                        <p:tgtEl>
                                          <p:spTgt spid="17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 grpId="0" animBg="1" advAuto="0"/>
      <p:bldP spid="164" grpId="0" animBg="1" advAuto="0"/>
      <p:bldP spid="165" grpId="0" animBg="1" advAuto="0"/>
      <p:bldP spid="166" grpId="0" animBg="1" advAuto="0"/>
      <p:bldP spid="167" grpId="0" animBg="1" advAuto="0"/>
      <p:bldP spid="168" grpId="0" animBg="1" advAuto="0"/>
      <p:bldP spid="169" grpId="0" animBg="1" advAuto="0"/>
      <p:bldP spid="170" grpId="0" animBg="1" advAuto="0"/>
      <p:bldP spid="171" grpId="0" animBg="1" advAuto="0"/>
      <p:bldP spid="173" grpId="0" animBg="1" advAuto="0"/>
      <p:bldP spid="174" grpId="0"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Ligne"/>
          <p:cNvSpPr/>
          <p:nvPr/>
        </p:nvSpPr>
        <p:spPr>
          <a:xfrm>
            <a:off x="457200" y="6353175"/>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90"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sp>
        <p:nvSpPr>
          <p:cNvPr id="191" name="Quels sont les signaux d’alerte d’une personne en « sur-stress » ?"/>
          <p:cNvSpPr txBox="1">
            <a:spLocks noGrp="1"/>
          </p:cNvSpPr>
          <p:nvPr>
            <p:ph type="title" idx="4294967295"/>
          </p:nvPr>
        </p:nvSpPr>
        <p:spPr>
          <a:xfrm>
            <a:off x="420687" y="184150"/>
            <a:ext cx="8356601" cy="1244600"/>
          </a:xfrm>
          <a:prstGeom prst="rect">
            <a:avLst/>
          </a:prstGeom>
        </p:spPr>
        <p:txBody>
          <a:bodyPr/>
          <a:lstStyle>
            <a:lvl1pPr algn="ctr">
              <a:defRPr sz="3870"/>
            </a:lvl1pPr>
          </a:lstStyle>
          <a:p>
            <a:r>
              <a:t>Quels sont les signaux d’alerte d’une personne en « sur-stress » ?</a:t>
            </a:r>
          </a:p>
        </p:txBody>
      </p:sp>
      <p:graphicFrame>
        <p:nvGraphicFramePr>
          <p:cNvPr id="192" name="Tableau"/>
          <p:cNvGraphicFramePr/>
          <p:nvPr/>
        </p:nvGraphicFramePr>
        <p:xfrm>
          <a:off x="323850" y="1773238"/>
          <a:ext cx="8569325" cy="4452136"/>
        </p:xfrm>
        <a:graphic>
          <a:graphicData uri="http://schemas.openxmlformats.org/drawingml/2006/table">
            <a:tbl>
              <a:tblPr bandRow="1">
                <a:tableStyleId>{8F44A2F1-9E1F-4B54-A3A2-5F16C0AD49E2}</a:tableStyleId>
              </a:tblPr>
              <a:tblGrid>
                <a:gridCol w="2855913">
                  <a:extLst>
                    <a:ext uri="{9D8B030D-6E8A-4147-A177-3AD203B41FA5}">
                      <a16:colId xmlns:a16="http://schemas.microsoft.com/office/drawing/2014/main" val="20000"/>
                    </a:ext>
                  </a:extLst>
                </a:gridCol>
                <a:gridCol w="2857500">
                  <a:extLst>
                    <a:ext uri="{9D8B030D-6E8A-4147-A177-3AD203B41FA5}">
                      <a16:colId xmlns:a16="http://schemas.microsoft.com/office/drawing/2014/main" val="20001"/>
                    </a:ext>
                  </a:extLst>
                </a:gridCol>
                <a:gridCol w="2855912">
                  <a:extLst>
                    <a:ext uri="{9D8B030D-6E8A-4147-A177-3AD203B41FA5}">
                      <a16:colId xmlns:a16="http://schemas.microsoft.com/office/drawing/2014/main" val="20002"/>
                    </a:ext>
                  </a:extLst>
                </a:gridCol>
              </a:tblGrid>
              <a:tr h="1084096">
                <a:tc>
                  <a:txBody>
                    <a:bodyPr/>
                    <a:lstStyle/>
                    <a:p>
                      <a:pPr algn="ctr" defTabSz="914400">
                        <a:spcBef>
                          <a:spcPts val="300"/>
                        </a:spcBef>
                        <a:tabLst>
                          <a:tab pos="914400" algn="l"/>
                        </a:tabLst>
                        <a:defRPr sz="1800"/>
                      </a:pPr>
                      <a:endParaRPr/>
                    </a:p>
                    <a:p>
                      <a:pPr algn="ctr" defTabSz="914400">
                        <a:spcBef>
                          <a:spcPts val="300"/>
                        </a:spcBef>
                        <a:tabLst>
                          <a:tab pos="914400" algn="l"/>
                        </a:tabLst>
                        <a:defRPr sz="1800"/>
                      </a:pPr>
                      <a:r>
                        <a:rPr sz="1400" b="1">
                          <a:latin typeface="Arial"/>
                          <a:ea typeface="Arial"/>
                          <a:cs typeface="Arial"/>
                          <a:sym typeface="Arial"/>
                        </a:rPr>
                        <a:t>Signes physiques</a:t>
                      </a:r>
                    </a:p>
                  </a:txBody>
                  <a:tcPr marL="38100" marR="38100" marT="38100" marB="38100" horzOverflow="overflow">
                    <a:lnL w="28575">
                      <a:solidFill>
                        <a:srgbClr val="000000"/>
                      </a:solidFill>
                    </a:lnL>
                    <a:lnR w="12700">
                      <a:solidFill>
                        <a:srgbClr val="000000"/>
                      </a:solidFill>
                    </a:lnR>
                    <a:lnT w="28575">
                      <a:solidFill>
                        <a:srgbClr val="000000"/>
                      </a:solidFill>
                    </a:lnT>
                    <a:lnB w="12700">
                      <a:solidFill>
                        <a:srgbClr val="000000"/>
                      </a:solidFill>
                    </a:lnB>
                    <a:solidFill>
                      <a:srgbClr val="D5F0FF"/>
                    </a:solidFill>
                  </a:tcPr>
                </a:tc>
                <a:tc>
                  <a:txBody>
                    <a:bodyPr/>
                    <a:lstStyle/>
                    <a:p>
                      <a:pPr algn="ctr" defTabSz="914400">
                        <a:spcBef>
                          <a:spcPts val="300"/>
                        </a:spcBef>
                        <a:buClr>
                          <a:srgbClr val="E3EDF0"/>
                        </a:buClr>
                        <a:buFont typeface="Arial"/>
                        <a:tabLst>
                          <a:tab pos="914400" algn="l"/>
                        </a:tabLst>
                        <a:defRPr sz="1800"/>
                      </a:pPr>
                      <a:endParaRPr/>
                    </a:p>
                    <a:p>
                      <a:pPr algn="ctr" defTabSz="914400">
                        <a:spcBef>
                          <a:spcPts val="300"/>
                        </a:spcBef>
                        <a:buClr>
                          <a:srgbClr val="E3EDF0"/>
                        </a:buClr>
                        <a:buFont typeface="Arial"/>
                        <a:tabLst>
                          <a:tab pos="914400" algn="l"/>
                        </a:tabLst>
                        <a:defRPr sz="1800"/>
                      </a:pPr>
                      <a:r>
                        <a:rPr sz="1400" b="1">
                          <a:latin typeface="Arial"/>
                          <a:ea typeface="Arial"/>
                          <a:cs typeface="Arial"/>
                          <a:sym typeface="Arial"/>
                        </a:rPr>
                        <a:t>Signes</a:t>
                      </a:r>
                      <a:r>
                        <a:rPr sz="1400">
                          <a:latin typeface="Arial"/>
                          <a:ea typeface="Arial"/>
                          <a:cs typeface="Arial"/>
                          <a:sym typeface="Arial"/>
                        </a:rPr>
                        <a:t> </a:t>
                      </a:r>
                    </a:p>
                    <a:p>
                      <a:pPr algn="ctr" defTabSz="914400">
                        <a:spcBef>
                          <a:spcPts val="300"/>
                        </a:spcBef>
                        <a:buClr>
                          <a:srgbClr val="E3EDF0"/>
                        </a:buClr>
                        <a:buFont typeface="Arial"/>
                        <a:tabLst>
                          <a:tab pos="914400" algn="l"/>
                        </a:tabLst>
                        <a:defRPr sz="1800"/>
                      </a:pPr>
                      <a:r>
                        <a:rPr sz="1400" b="1">
                          <a:latin typeface="Arial"/>
                          <a:ea typeface="Arial"/>
                          <a:cs typeface="Arial"/>
                          <a:sym typeface="Arial"/>
                        </a:rPr>
                        <a:t>psychologiques</a:t>
                      </a:r>
                    </a:p>
                  </a:txBody>
                  <a:tcPr marL="38100" marR="38100" marT="38100" marB="38100" horzOverflow="overflow">
                    <a:lnL w="12700">
                      <a:solidFill>
                        <a:srgbClr val="000000"/>
                      </a:solidFill>
                    </a:lnL>
                    <a:lnR w="12700">
                      <a:solidFill>
                        <a:srgbClr val="000000"/>
                      </a:solidFill>
                    </a:lnR>
                    <a:lnT w="28575">
                      <a:solidFill>
                        <a:srgbClr val="000000"/>
                      </a:solidFill>
                    </a:lnT>
                    <a:lnB w="12700">
                      <a:solidFill>
                        <a:srgbClr val="000000"/>
                      </a:solidFill>
                    </a:lnB>
                    <a:solidFill>
                      <a:srgbClr val="D5F0FF"/>
                    </a:solidFill>
                  </a:tcPr>
                </a:tc>
                <a:tc>
                  <a:txBody>
                    <a:bodyPr/>
                    <a:lstStyle/>
                    <a:p>
                      <a:pPr algn="ctr" defTabSz="914400">
                        <a:spcBef>
                          <a:spcPts val="300"/>
                        </a:spcBef>
                        <a:buClr>
                          <a:srgbClr val="E3EDF0"/>
                        </a:buClr>
                        <a:buFont typeface="Arial"/>
                        <a:tabLst>
                          <a:tab pos="914400" algn="l"/>
                        </a:tabLst>
                        <a:defRPr sz="1800"/>
                      </a:pPr>
                      <a:endParaRPr/>
                    </a:p>
                    <a:p>
                      <a:pPr algn="ctr" defTabSz="914400">
                        <a:spcBef>
                          <a:spcPts val="300"/>
                        </a:spcBef>
                        <a:buClr>
                          <a:srgbClr val="E3EDF0"/>
                        </a:buClr>
                        <a:buFont typeface="Arial"/>
                        <a:tabLst>
                          <a:tab pos="914400" algn="l"/>
                        </a:tabLst>
                        <a:defRPr sz="1800"/>
                      </a:pPr>
                      <a:r>
                        <a:rPr sz="1400" b="1">
                          <a:latin typeface="Arial"/>
                          <a:ea typeface="Arial"/>
                          <a:cs typeface="Arial"/>
                          <a:sym typeface="Arial"/>
                        </a:rPr>
                        <a:t>Réactions </a:t>
                      </a:r>
                    </a:p>
                    <a:p>
                      <a:pPr algn="ctr" defTabSz="914400">
                        <a:spcBef>
                          <a:spcPts val="300"/>
                        </a:spcBef>
                        <a:buClr>
                          <a:srgbClr val="E3EDF0"/>
                        </a:buClr>
                        <a:buFont typeface="Arial"/>
                        <a:tabLst>
                          <a:tab pos="914400" algn="l"/>
                        </a:tabLst>
                        <a:defRPr sz="1800"/>
                      </a:pPr>
                      <a:r>
                        <a:rPr sz="1400" b="1">
                          <a:latin typeface="Arial"/>
                          <a:ea typeface="Arial"/>
                          <a:cs typeface="Arial"/>
                          <a:sym typeface="Arial"/>
                        </a:rPr>
                        <a:t>comportementales</a:t>
                      </a:r>
                      <a:r>
                        <a:rPr sz="1400">
                          <a:latin typeface="Arial"/>
                          <a:ea typeface="Arial"/>
                          <a:cs typeface="Arial"/>
                          <a:sym typeface="Arial"/>
                        </a:rPr>
                        <a:t> </a:t>
                      </a:r>
                    </a:p>
                  </a:txBody>
                  <a:tcPr marL="38100" marR="38100" marT="38100" marB="38100" horzOverflow="overflow">
                    <a:lnL w="12700">
                      <a:solidFill>
                        <a:srgbClr val="000000"/>
                      </a:solidFill>
                    </a:lnL>
                    <a:lnR w="28575">
                      <a:solidFill>
                        <a:srgbClr val="000000"/>
                      </a:solidFill>
                    </a:lnR>
                    <a:lnT w="28575">
                      <a:solidFill>
                        <a:srgbClr val="000000"/>
                      </a:solidFill>
                    </a:lnT>
                    <a:lnB w="12700">
                      <a:solidFill>
                        <a:srgbClr val="000000"/>
                      </a:solidFill>
                    </a:lnB>
                    <a:solidFill>
                      <a:srgbClr val="D5F0FF"/>
                    </a:solidFill>
                  </a:tcPr>
                </a:tc>
                <a:extLst>
                  <a:ext uri="{0D108BD9-81ED-4DB2-BD59-A6C34878D82A}">
                    <a16:rowId xmlns:a16="http://schemas.microsoft.com/office/drawing/2014/main" val="10000"/>
                  </a:ext>
                </a:extLst>
              </a:tr>
              <a:tr h="3056484">
                <a:tc>
                  <a:txBody>
                    <a:bodyPr/>
                    <a:lstStyle/>
                    <a:p>
                      <a:pPr algn="l" defTabSz="914400">
                        <a:spcBef>
                          <a:spcPts val="300"/>
                        </a:spcBef>
                        <a:buClr>
                          <a:srgbClr val="E3EDF0"/>
                        </a:buClr>
                        <a:buFont typeface="Arial"/>
                        <a:tabLst>
                          <a:tab pos="914400" algn="l"/>
                        </a:tabLst>
                        <a:defRPr sz="1400">
                          <a:latin typeface="Arial"/>
                          <a:ea typeface="Arial"/>
                          <a:cs typeface="Arial"/>
                          <a:sym typeface="Arial"/>
                        </a:defRPr>
                      </a:pPr>
                      <a:endParaRPr/>
                    </a:p>
                    <a:p>
                      <a:pPr algn="l" defTabSz="914400">
                        <a:spcBef>
                          <a:spcPts val="300"/>
                        </a:spcBef>
                        <a:buClr>
                          <a:srgbClr val="E3EDF0"/>
                        </a:buClr>
                        <a:buFont typeface="Arial"/>
                        <a:tabLst>
                          <a:tab pos="914400" algn="l"/>
                        </a:tabLst>
                        <a:defRPr sz="1800"/>
                      </a:pPr>
                      <a:r>
                        <a:rPr sz="1400">
                          <a:latin typeface="Arial"/>
                          <a:ea typeface="Arial"/>
                          <a:cs typeface="Arial"/>
                          <a:sym typeface="Arial"/>
                        </a:rPr>
                        <a:t>Tensions musculaires.</a:t>
                      </a:r>
                    </a:p>
                    <a:p>
                      <a:pPr algn="l" defTabSz="914400">
                        <a:spcBef>
                          <a:spcPts val="300"/>
                        </a:spcBef>
                        <a:buClr>
                          <a:srgbClr val="E3EDF0"/>
                        </a:buClr>
                        <a:buFont typeface="Arial"/>
                        <a:tabLst>
                          <a:tab pos="914400" algn="l"/>
                        </a:tabLst>
                        <a:defRPr sz="1800"/>
                      </a:pPr>
                      <a:r>
                        <a:rPr sz="1400">
                          <a:latin typeface="Arial"/>
                          <a:ea typeface="Arial"/>
                          <a:cs typeface="Arial"/>
                          <a:sym typeface="Arial"/>
                        </a:rPr>
                        <a:t>Douleurs lombaires.</a:t>
                      </a:r>
                    </a:p>
                    <a:p>
                      <a:pPr algn="l" defTabSz="914400">
                        <a:spcBef>
                          <a:spcPts val="300"/>
                        </a:spcBef>
                        <a:buClr>
                          <a:srgbClr val="E3EDF0"/>
                        </a:buClr>
                        <a:buFont typeface="Arial"/>
                        <a:tabLst>
                          <a:tab pos="914400" algn="l"/>
                        </a:tabLst>
                        <a:defRPr sz="1800"/>
                      </a:pPr>
                      <a:r>
                        <a:rPr sz="1400">
                          <a:latin typeface="Arial"/>
                          <a:ea typeface="Arial"/>
                          <a:cs typeface="Arial"/>
                          <a:sym typeface="Arial"/>
                        </a:rPr>
                        <a:t>Désordres gastro-intestinaux.</a:t>
                      </a:r>
                    </a:p>
                    <a:p>
                      <a:pPr algn="l" defTabSz="914400">
                        <a:spcBef>
                          <a:spcPts val="300"/>
                        </a:spcBef>
                        <a:buClr>
                          <a:srgbClr val="E3EDF0"/>
                        </a:buClr>
                        <a:buFont typeface="Arial"/>
                        <a:tabLst>
                          <a:tab pos="914400" algn="l"/>
                        </a:tabLst>
                        <a:defRPr sz="1800"/>
                      </a:pPr>
                      <a:r>
                        <a:rPr sz="1400">
                          <a:latin typeface="Arial"/>
                          <a:ea typeface="Arial"/>
                          <a:cs typeface="Arial"/>
                          <a:sym typeface="Arial"/>
                        </a:rPr>
                        <a:t>Troubles du sommeil.</a:t>
                      </a:r>
                    </a:p>
                    <a:p>
                      <a:pPr algn="l" defTabSz="914400">
                        <a:spcBef>
                          <a:spcPts val="300"/>
                        </a:spcBef>
                        <a:buClr>
                          <a:srgbClr val="E3EDF0"/>
                        </a:buClr>
                        <a:buFont typeface="Arial"/>
                        <a:tabLst>
                          <a:tab pos="914400" algn="l"/>
                        </a:tabLst>
                        <a:defRPr sz="1800"/>
                      </a:pPr>
                      <a:r>
                        <a:rPr sz="1400">
                          <a:latin typeface="Arial"/>
                          <a:ea typeface="Arial"/>
                          <a:cs typeface="Arial"/>
                          <a:sym typeface="Arial"/>
                        </a:rPr>
                        <a:t>Affections dermatologiques.</a:t>
                      </a:r>
                    </a:p>
                    <a:p>
                      <a:pPr algn="l" defTabSz="914400">
                        <a:spcBef>
                          <a:spcPts val="300"/>
                        </a:spcBef>
                        <a:buClr>
                          <a:srgbClr val="E3EDF0"/>
                        </a:buClr>
                        <a:buFont typeface="Arial"/>
                        <a:tabLst>
                          <a:tab pos="914400" algn="l"/>
                        </a:tabLst>
                        <a:defRPr sz="1800"/>
                      </a:pPr>
                      <a:r>
                        <a:rPr sz="1400">
                          <a:latin typeface="Arial"/>
                          <a:ea typeface="Arial"/>
                          <a:cs typeface="Arial"/>
                          <a:sym typeface="Arial"/>
                        </a:rPr>
                        <a:t>Problèmes de poids.</a:t>
                      </a:r>
                    </a:p>
                    <a:p>
                      <a:pPr algn="l" defTabSz="914400">
                        <a:spcBef>
                          <a:spcPts val="300"/>
                        </a:spcBef>
                        <a:buClr>
                          <a:srgbClr val="E3EDF0"/>
                        </a:buClr>
                        <a:buFont typeface="Arial"/>
                        <a:tabLst>
                          <a:tab pos="914400" algn="l"/>
                        </a:tabLst>
                        <a:defRPr sz="1800"/>
                      </a:pPr>
                      <a:r>
                        <a:rPr sz="1400">
                          <a:latin typeface="Arial"/>
                          <a:ea typeface="Arial"/>
                          <a:cs typeface="Arial"/>
                          <a:sym typeface="Arial"/>
                        </a:rPr>
                        <a:t>Hausse de la tension artérielle.</a:t>
                      </a:r>
                    </a:p>
                    <a:p>
                      <a:pPr algn="l" defTabSz="914400">
                        <a:spcBef>
                          <a:spcPts val="300"/>
                        </a:spcBef>
                        <a:buClr>
                          <a:srgbClr val="E3EDF0"/>
                        </a:buClr>
                        <a:buFont typeface="Arial"/>
                        <a:tabLst>
                          <a:tab pos="914400" algn="l"/>
                        </a:tabLst>
                        <a:defRPr sz="1800"/>
                      </a:pPr>
                      <a:r>
                        <a:rPr sz="1400">
                          <a:latin typeface="Arial"/>
                          <a:ea typeface="Arial"/>
                          <a:cs typeface="Arial"/>
                          <a:sym typeface="Arial"/>
                        </a:rPr>
                        <a:t>Hausse du taux de cholestérol.</a:t>
                      </a:r>
                    </a:p>
                    <a:p>
                      <a:pPr algn="l" defTabSz="914400">
                        <a:spcBef>
                          <a:spcPts val="300"/>
                        </a:spcBef>
                        <a:buClr>
                          <a:srgbClr val="E3EDF0"/>
                        </a:buClr>
                        <a:buFont typeface="Arial"/>
                        <a:tabLst>
                          <a:tab pos="914400" algn="l"/>
                        </a:tabLst>
                        <a:defRPr sz="1800"/>
                      </a:pPr>
                      <a:r>
                        <a:rPr sz="1400">
                          <a:latin typeface="Arial"/>
                          <a:ea typeface="Arial"/>
                          <a:cs typeface="Arial"/>
                          <a:sym typeface="Arial"/>
                        </a:rPr>
                        <a:t>Migraines.</a:t>
                      </a:r>
                    </a:p>
                    <a:p>
                      <a:pPr algn="l" defTabSz="914400">
                        <a:spcBef>
                          <a:spcPts val="300"/>
                        </a:spcBef>
                        <a:buClr>
                          <a:srgbClr val="E3EDF0"/>
                        </a:buClr>
                        <a:buFont typeface="Arial"/>
                        <a:tabLst>
                          <a:tab pos="914400" algn="l"/>
                        </a:tabLst>
                        <a:defRPr sz="1800"/>
                      </a:pPr>
                      <a:r>
                        <a:rPr sz="1400">
                          <a:latin typeface="Arial"/>
                          <a:ea typeface="Arial"/>
                          <a:cs typeface="Arial"/>
                          <a:sym typeface="Arial"/>
                        </a:rPr>
                        <a:t>Allergies.</a:t>
                      </a:r>
                    </a:p>
                    <a:p>
                      <a:pPr algn="l" defTabSz="914400">
                        <a:spcBef>
                          <a:spcPts val="300"/>
                        </a:spcBef>
                        <a:buClr>
                          <a:srgbClr val="E3EDF0"/>
                        </a:buClr>
                        <a:buFont typeface="Arial"/>
                        <a:tabLst>
                          <a:tab pos="914400" algn="l"/>
                        </a:tabLst>
                        <a:defRPr sz="1800"/>
                      </a:pPr>
                      <a:r>
                        <a:rPr sz="1400">
                          <a:latin typeface="Arial"/>
                          <a:ea typeface="Arial"/>
                          <a:cs typeface="Arial"/>
                          <a:sym typeface="Arial"/>
                        </a:rPr>
                        <a:t>Troubles de la sexualité […]</a:t>
                      </a:r>
                    </a:p>
                  </a:txBody>
                  <a:tcPr marL="38100" marR="38100" marT="38100" marB="38100" horzOverflow="overflow">
                    <a:lnL w="28575">
                      <a:solidFill>
                        <a:srgbClr val="000000"/>
                      </a:solidFill>
                    </a:lnL>
                    <a:lnR w="12700">
                      <a:solidFill>
                        <a:srgbClr val="000000"/>
                      </a:solidFill>
                    </a:lnR>
                    <a:lnT w="12700">
                      <a:solidFill>
                        <a:srgbClr val="000000"/>
                      </a:solidFill>
                    </a:lnT>
                    <a:lnB w="28575">
                      <a:solidFill>
                        <a:srgbClr val="000000"/>
                      </a:solidFill>
                    </a:lnB>
                    <a:solidFill>
                      <a:srgbClr val="D5F0FF"/>
                    </a:solidFill>
                  </a:tcPr>
                </a:tc>
                <a:tc>
                  <a:txBody>
                    <a:bodyPr/>
                    <a:lstStyle/>
                    <a:p>
                      <a:pPr algn="l" defTabSz="914400">
                        <a:spcBef>
                          <a:spcPts val="300"/>
                        </a:spcBef>
                        <a:buClr>
                          <a:srgbClr val="E3EDF0"/>
                        </a:buClr>
                        <a:buFont typeface="Arial"/>
                        <a:tabLst>
                          <a:tab pos="914400" algn="l"/>
                        </a:tabLst>
                        <a:defRPr sz="1800"/>
                      </a:pPr>
                      <a:r>
                        <a:rPr sz="1400">
                          <a:latin typeface="Arial"/>
                          <a:ea typeface="Arial"/>
                          <a:cs typeface="Arial"/>
                          <a:sym typeface="Arial"/>
                        </a:rPr>
                        <a:t>Réaction de frustration, </a:t>
                      </a:r>
                    </a:p>
                    <a:p>
                      <a:pPr algn="l" defTabSz="914400">
                        <a:spcBef>
                          <a:spcPts val="300"/>
                        </a:spcBef>
                        <a:buClr>
                          <a:srgbClr val="E3EDF0"/>
                        </a:buClr>
                        <a:buFont typeface="Arial"/>
                        <a:tabLst>
                          <a:tab pos="914400" algn="l"/>
                        </a:tabLst>
                        <a:defRPr sz="1800"/>
                      </a:pPr>
                      <a:r>
                        <a:rPr sz="1400">
                          <a:latin typeface="Arial"/>
                          <a:ea typeface="Arial"/>
                          <a:cs typeface="Arial"/>
                          <a:sym typeface="Arial"/>
                        </a:rPr>
                        <a:t>d’impatience, d’anxiété ou d’irritabilité…</a:t>
                      </a:r>
                    </a:p>
                    <a:p>
                      <a:pPr algn="l" defTabSz="914400">
                        <a:spcBef>
                          <a:spcPts val="300"/>
                        </a:spcBef>
                        <a:buClr>
                          <a:srgbClr val="E3EDF0"/>
                        </a:buClr>
                        <a:buFont typeface="Arial"/>
                        <a:tabLst>
                          <a:tab pos="914400" algn="l"/>
                        </a:tabLst>
                        <a:defRPr sz="1800"/>
                      </a:pPr>
                      <a:r>
                        <a:rPr sz="1400" i="1" u="sng">
                          <a:latin typeface="Arial"/>
                          <a:ea typeface="Arial"/>
                          <a:cs typeface="Arial"/>
                          <a:sym typeface="Arial"/>
                        </a:rPr>
                        <a:t>Si non résolution </a:t>
                      </a:r>
                      <a:r>
                        <a:rPr sz="1400">
                          <a:latin typeface="Arial"/>
                          <a:ea typeface="Arial"/>
                          <a:cs typeface="Arial"/>
                          <a:sym typeface="Arial"/>
                        </a:rPr>
                        <a:t>: </a:t>
                      </a:r>
                    </a:p>
                    <a:p>
                      <a:pPr algn="l" defTabSz="914400">
                        <a:spcBef>
                          <a:spcPts val="300"/>
                        </a:spcBef>
                        <a:buClr>
                          <a:srgbClr val="E3EDF0"/>
                        </a:buClr>
                        <a:buFont typeface="Arial"/>
                        <a:tabLst>
                          <a:tab pos="914400" algn="l"/>
                        </a:tabLst>
                        <a:defRPr sz="1800"/>
                      </a:pPr>
                      <a:r>
                        <a:rPr sz="1400">
                          <a:latin typeface="Arial"/>
                          <a:ea typeface="Arial"/>
                          <a:cs typeface="Arial"/>
                          <a:sym typeface="Arial"/>
                        </a:rPr>
                        <a:t>Démotivation, </a:t>
                      </a:r>
                    </a:p>
                    <a:p>
                      <a:pPr algn="l" defTabSz="914400">
                        <a:spcBef>
                          <a:spcPts val="300"/>
                        </a:spcBef>
                        <a:buClr>
                          <a:srgbClr val="E3EDF0"/>
                        </a:buClr>
                        <a:buFont typeface="Arial"/>
                        <a:tabLst>
                          <a:tab pos="914400" algn="l"/>
                        </a:tabLst>
                        <a:defRPr sz="1800"/>
                      </a:pPr>
                      <a:r>
                        <a:rPr sz="1400">
                          <a:latin typeface="Arial"/>
                          <a:ea typeface="Arial"/>
                          <a:cs typeface="Arial"/>
                          <a:sym typeface="Arial"/>
                        </a:rPr>
                        <a:t>apathie, </a:t>
                      </a:r>
                    </a:p>
                    <a:p>
                      <a:pPr algn="l" defTabSz="914400">
                        <a:spcBef>
                          <a:spcPts val="300"/>
                        </a:spcBef>
                        <a:buClr>
                          <a:srgbClr val="E3EDF0"/>
                        </a:buClr>
                        <a:buFont typeface="Arial"/>
                        <a:tabLst>
                          <a:tab pos="914400" algn="l"/>
                        </a:tabLst>
                        <a:defRPr sz="1800"/>
                      </a:pPr>
                      <a:r>
                        <a:rPr sz="1400">
                          <a:latin typeface="Arial"/>
                          <a:ea typeface="Arial"/>
                          <a:cs typeface="Arial"/>
                          <a:sym typeface="Arial"/>
                        </a:rPr>
                        <a:t>tendances dépressives, </a:t>
                      </a:r>
                    </a:p>
                    <a:p>
                      <a:pPr algn="l" defTabSz="914400">
                        <a:spcBef>
                          <a:spcPts val="300"/>
                        </a:spcBef>
                        <a:buClr>
                          <a:srgbClr val="E3EDF0"/>
                        </a:buClr>
                        <a:buFont typeface="Arial"/>
                        <a:tabLst>
                          <a:tab pos="914400" algn="l"/>
                        </a:tabLst>
                        <a:defRPr sz="1800"/>
                      </a:pPr>
                      <a:r>
                        <a:rPr sz="1400">
                          <a:latin typeface="Arial"/>
                          <a:ea typeface="Arial"/>
                          <a:cs typeface="Arial"/>
                          <a:sym typeface="Arial"/>
                        </a:rPr>
                        <a:t>perte d’enthousiasme.</a:t>
                      </a:r>
                    </a:p>
                    <a:p>
                      <a:pPr algn="l" defTabSz="914400">
                        <a:spcBef>
                          <a:spcPts val="300"/>
                        </a:spcBef>
                        <a:buClr>
                          <a:srgbClr val="E3EDF0"/>
                        </a:buClr>
                        <a:buFont typeface="Arial"/>
                        <a:tabLst>
                          <a:tab pos="914400" algn="l"/>
                        </a:tabLst>
                        <a:defRPr sz="1800"/>
                      </a:pPr>
                      <a:r>
                        <a:rPr sz="1400">
                          <a:latin typeface="Arial"/>
                          <a:ea typeface="Arial"/>
                          <a:cs typeface="Arial"/>
                          <a:sym typeface="Arial"/>
                        </a:rPr>
                        <a:t>Pertes de mémoires, confusion, rumination, déconcentration…</a:t>
                      </a:r>
                    </a:p>
                    <a:p>
                      <a:pPr algn="l" defTabSz="914400">
                        <a:spcBef>
                          <a:spcPts val="300"/>
                        </a:spcBef>
                        <a:buClr>
                          <a:srgbClr val="E3EDF0"/>
                        </a:buClr>
                        <a:buFont typeface="Arial"/>
                        <a:tabLst>
                          <a:tab pos="914400" algn="l"/>
                        </a:tabLst>
                        <a:defRPr sz="1800"/>
                      </a:pPr>
                      <a:r>
                        <a:rPr sz="1400">
                          <a:latin typeface="Arial"/>
                          <a:ea typeface="Arial"/>
                          <a:cs typeface="Arial"/>
                          <a:sym typeface="Arial"/>
                        </a:rPr>
                        <a:t>Vue négative de soi, des autres, de l’environnement, de l’avenir. Catastrophisme ou Pessimisme. […]</a:t>
                      </a:r>
                    </a:p>
                  </a:txBody>
                  <a:tcPr marL="38100" marR="38100" marT="38100" marB="38100" horzOverflow="overflow">
                    <a:lnL w="12700">
                      <a:solidFill>
                        <a:srgbClr val="000000"/>
                      </a:solidFill>
                    </a:lnL>
                    <a:lnR w="12700">
                      <a:solidFill>
                        <a:srgbClr val="000000"/>
                      </a:solidFill>
                    </a:lnR>
                    <a:lnT w="12700">
                      <a:solidFill>
                        <a:srgbClr val="000000"/>
                      </a:solidFill>
                    </a:lnT>
                    <a:lnB w="28575">
                      <a:solidFill>
                        <a:srgbClr val="000000"/>
                      </a:solidFill>
                    </a:lnB>
                    <a:solidFill>
                      <a:srgbClr val="D5F0FF"/>
                    </a:solidFill>
                  </a:tcPr>
                </a:tc>
                <a:tc>
                  <a:txBody>
                    <a:bodyPr/>
                    <a:lstStyle/>
                    <a:p>
                      <a:pPr algn="l" defTabSz="914400">
                        <a:spcBef>
                          <a:spcPts val="300"/>
                        </a:spcBef>
                        <a:buClr>
                          <a:srgbClr val="E3EDF0"/>
                        </a:buClr>
                        <a:buFont typeface="Arial"/>
                        <a:tabLst>
                          <a:tab pos="914400" algn="l"/>
                        </a:tabLst>
                        <a:defRPr sz="1800"/>
                      </a:pPr>
                      <a:r>
                        <a:rPr sz="1400">
                          <a:latin typeface="Arial"/>
                          <a:ea typeface="Arial"/>
                          <a:cs typeface="Arial"/>
                          <a:sym typeface="Arial"/>
                        </a:rPr>
                        <a:t>Absentéisme.</a:t>
                      </a:r>
                    </a:p>
                    <a:p>
                      <a:pPr algn="l" defTabSz="914400">
                        <a:spcBef>
                          <a:spcPts val="300"/>
                        </a:spcBef>
                        <a:buClr>
                          <a:srgbClr val="E3EDF0"/>
                        </a:buClr>
                        <a:buFont typeface="Arial"/>
                        <a:tabLst>
                          <a:tab pos="914400" algn="l"/>
                        </a:tabLst>
                        <a:defRPr sz="1800"/>
                      </a:pPr>
                      <a:r>
                        <a:rPr sz="1400">
                          <a:latin typeface="Arial"/>
                          <a:ea typeface="Arial"/>
                          <a:cs typeface="Arial"/>
                          <a:sym typeface="Arial"/>
                        </a:rPr>
                        <a:t> conduites addictives : Augmentation de la consommation d’alcool, de tabac,de médicaments ou de drogue.</a:t>
                      </a:r>
                    </a:p>
                    <a:p>
                      <a:pPr algn="l" defTabSz="914400">
                        <a:spcBef>
                          <a:spcPts val="300"/>
                        </a:spcBef>
                        <a:buClr>
                          <a:srgbClr val="E3EDF0"/>
                        </a:buClr>
                        <a:buFont typeface="Arial"/>
                        <a:tabLst>
                          <a:tab pos="914400" algn="l"/>
                        </a:tabLst>
                        <a:defRPr sz="1800"/>
                      </a:pPr>
                      <a:r>
                        <a:rPr sz="1400">
                          <a:latin typeface="Arial"/>
                          <a:ea typeface="Arial"/>
                          <a:cs typeface="Arial"/>
                          <a:sym typeface="Arial"/>
                        </a:rPr>
                        <a:t>Baisse de la productivité.</a:t>
                      </a:r>
                    </a:p>
                    <a:p>
                      <a:pPr algn="l" defTabSz="914400">
                        <a:spcBef>
                          <a:spcPts val="300"/>
                        </a:spcBef>
                        <a:buClr>
                          <a:srgbClr val="E3EDF0"/>
                        </a:buClr>
                        <a:buFont typeface="Arial"/>
                        <a:tabLst>
                          <a:tab pos="914400" algn="l"/>
                        </a:tabLst>
                        <a:defRPr sz="1800"/>
                      </a:pPr>
                      <a:r>
                        <a:rPr sz="1400">
                          <a:latin typeface="Arial"/>
                          <a:ea typeface="Arial"/>
                          <a:cs typeface="Arial"/>
                          <a:sym typeface="Arial"/>
                        </a:rPr>
                        <a:t>Départ de l’entreprise.</a:t>
                      </a:r>
                    </a:p>
                    <a:p>
                      <a:pPr algn="l" defTabSz="914400">
                        <a:spcBef>
                          <a:spcPts val="300"/>
                        </a:spcBef>
                        <a:buClr>
                          <a:srgbClr val="E3EDF0"/>
                        </a:buClr>
                        <a:buFont typeface="Arial"/>
                        <a:tabLst>
                          <a:tab pos="914400" algn="l"/>
                        </a:tabLst>
                        <a:defRPr sz="1800"/>
                      </a:pPr>
                      <a:r>
                        <a:rPr sz="1400">
                          <a:latin typeface="Arial"/>
                          <a:ea typeface="Arial"/>
                          <a:cs typeface="Arial"/>
                          <a:sym typeface="Arial"/>
                        </a:rPr>
                        <a:t>Agressivité, impatience, </a:t>
                      </a:r>
                    </a:p>
                    <a:p>
                      <a:pPr algn="l" defTabSz="914400">
                        <a:spcBef>
                          <a:spcPts val="300"/>
                        </a:spcBef>
                        <a:buClr>
                          <a:srgbClr val="E3EDF0"/>
                        </a:buClr>
                        <a:buFont typeface="Arial"/>
                        <a:tabLst>
                          <a:tab pos="914400" algn="l"/>
                        </a:tabLst>
                        <a:defRPr sz="1800"/>
                      </a:pPr>
                      <a:r>
                        <a:rPr sz="1400">
                          <a:latin typeface="Arial"/>
                          <a:ea typeface="Arial"/>
                          <a:cs typeface="Arial"/>
                          <a:sym typeface="Arial"/>
                        </a:rPr>
                        <a:t>Pb relationnels : sautes d’humeur fréquentes.</a:t>
                      </a:r>
                    </a:p>
                    <a:p>
                      <a:pPr algn="l" defTabSz="914400">
                        <a:spcBef>
                          <a:spcPts val="300"/>
                        </a:spcBef>
                        <a:buClr>
                          <a:srgbClr val="E3EDF0"/>
                        </a:buClr>
                        <a:buFont typeface="Arial"/>
                        <a:tabLst>
                          <a:tab pos="914400" algn="l"/>
                        </a:tabLst>
                        <a:defRPr sz="1800"/>
                      </a:pPr>
                      <a:r>
                        <a:rPr sz="1400">
                          <a:latin typeface="Arial"/>
                          <a:ea typeface="Arial"/>
                          <a:cs typeface="Arial"/>
                          <a:sym typeface="Arial"/>
                        </a:rPr>
                        <a:t>Baisse de créativité et d’initiative.</a:t>
                      </a:r>
                    </a:p>
                    <a:p>
                      <a:pPr algn="l" defTabSz="914400">
                        <a:spcBef>
                          <a:spcPts val="300"/>
                        </a:spcBef>
                        <a:buClr>
                          <a:srgbClr val="E3EDF0"/>
                        </a:buClr>
                        <a:buFont typeface="Arial"/>
                        <a:tabLst>
                          <a:tab pos="914400" algn="l"/>
                        </a:tabLst>
                        <a:defRPr sz="1800"/>
                      </a:pPr>
                      <a:r>
                        <a:rPr sz="1400">
                          <a:latin typeface="Arial"/>
                          <a:ea typeface="Arial"/>
                          <a:cs typeface="Arial"/>
                          <a:sym typeface="Arial"/>
                        </a:rPr>
                        <a:t>Isolement, contacts superficiels, désintérêt.</a:t>
                      </a:r>
                    </a:p>
                  </a:txBody>
                  <a:tcPr marL="38100" marR="38100" marT="38100" marB="38100" horzOverflow="overflow">
                    <a:lnL w="12700">
                      <a:solidFill>
                        <a:srgbClr val="000000"/>
                      </a:solidFill>
                    </a:lnL>
                    <a:lnR w="28575">
                      <a:solidFill>
                        <a:srgbClr val="000000"/>
                      </a:solidFill>
                    </a:lnR>
                    <a:lnT w="12700">
                      <a:solidFill>
                        <a:srgbClr val="000000"/>
                      </a:solidFill>
                    </a:lnT>
                    <a:lnB w="28575">
                      <a:solidFill>
                        <a:srgbClr val="000000"/>
                      </a:solidFill>
                    </a:lnB>
                    <a:solidFill>
                      <a:srgbClr val="D5F0FF"/>
                    </a:solidFill>
                  </a:tcPr>
                </a:tc>
                <a:extLst>
                  <a:ext uri="{0D108BD9-81ED-4DB2-BD59-A6C34878D82A}">
                    <a16:rowId xmlns:a16="http://schemas.microsoft.com/office/drawing/2014/main" val="10001"/>
                  </a:ext>
                </a:extLst>
              </a:tr>
            </a:tbl>
          </a:graphicData>
        </a:graphic>
      </p:graphicFrame>
      <p:sp>
        <p:nvSpPr>
          <p:cNvPr id="193" name="Numéro de diapositive"/>
          <p:cNvSpPr txBox="1">
            <a:spLocks noGrp="1"/>
          </p:cNvSpPr>
          <p:nvPr>
            <p:ph type="sldNum" sz="quarter" idx="2"/>
          </p:nvPr>
        </p:nvSpPr>
        <p:spPr>
          <a:xfrm>
            <a:off x="8485472" y="6429375"/>
            <a:ext cx="201328" cy="292100"/>
          </a:xfrm>
          <a:prstGeom prst="rect">
            <a:avLst/>
          </a:prstGeom>
          <a:ln>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defRPr sz="1400"/>
            </a:lvl1pPr>
          </a:lstStyle>
          <a:p>
            <a:fld id="{86CB4B4D-7CA3-9044-876B-883B54F8677D}" type="slidenum">
              <a:rPr/>
              <a:t>24</a:t>
            </a:fld>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iterate>
                                    <p:tmAbs val="0"/>
                                  </p:iterate>
                                  <p:childTnLst>
                                    <p:set>
                                      <p:cBhvr>
                                        <p:cTn id="6" fill="hold"/>
                                        <p:tgtEl>
                                          <p:spTgt spid="192"/>
                                        </p:tgtEl>
                                        <p:attrNameLst>
                                          <p:attrName>style.visibility</p:attrName>
                                        </p:attrNameLst>
                                      </p:cBhvr>
                                      <p:to>
                                        <p:strVal val="visible"/>
                                      </p:to>
                                    </p:set>
                                    <p:animEffect transition="in" filter="box(in)">
                                      <p:cBhvr>
                                        <p:cTn id="7" dur="2000"/>
                                        <p:tgtEl>
                                          <p:spTgt spid="1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 grpId="0" animBg="1" advAuto="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Ligne"/>
          <p:cNvSpPr/>
          <p:nvPr/>
        </p:nvSpPr>
        <p:spPr>
          <a:xfrm>
            <a:off x="457200" y="6353175"/>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96"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197" name="image4.png" descr="image4.png"/>
          <p:cNvPicPr>
            <a:picLocks noChangeAspect="1"/>
          </p:cNvPicPr>
          <p:nvPr/>
        </p:nvPicPr>
        <p:blipFill>
          <a:blip r:embed="rId2"/>
          <a:stretch>
            <a:fillRect/>
          </a:stretch>
        </p:blipFill>
        <p:spPr>
          <a:xfrm>
            <a:off x="2295046" y="142875"/>
            <a:ext cx="4270832" cy="2997017"/>
          </a:xfrm>
          <a:prstGeom prst="rect">
            <a:avLst/>
          </a:prstGeom>
          <a:ln w="12700">
            <a:miter lim="400000"/>
          </a:ln>
        </p:spPr>
      </p:pic>
      <p:pic>
        <p:nvPicPr>
          <p:cNvPr id="198" name="Image" descr="Image"/>
          <p:cNvPicPr>
            <a:picLocks noChangeAspect="1"/>
          </p:cNvPicPr>
          <p:nvPr/>
        </p:nvPicPr>
        <p:blipFill>
          <a:blip r:embed="rId3"/>
          <a:stretch>
            <a:fillRect/>
          </a:stretch>
        </p:blipFill>
        <p:spPr>
          <a:xfrm>
            <a:off x="1270000" y="3102864"/>
            <a:ext cx="6477000" cy="3505201"/>
          </a:xfrm>
          <a:prstGeom prst="rect">
            <a:avLst/>
          </a:prstGeom>
          <a:ln w="12700">
            <a:miter lim="400000"/>
          </a:ln>
        </p:spPr>
      </p:pic>
      <p:sp>
        <p:nvSpPr>
          <p:cNvPr id="199" name="Evolution de la réaction en situation de stress"/>
          <p:cNvSpPr>
            <a:spLocks noGrp="1"/>
          </p:cNvSpPr>
          <p:nvPr>
            <p:ph type="title" idx="4294967295"/>
          </p:nvPr>
        </p:nvSpPr>
        <p:spPr>
          <a:xfrm>
            <a:off x="457200" y="-12700"/>
            <a:ext cx="8426996" cy="567036"/>
          </a:xfrm>
          <a:prstGeom prst="rect">
            <a:avLst/>
          </a:prstGeom>
          <a:blipFill>
            <a:blip r:embed="rId4"/>
          </a:blipFill>
          <a:ln>
            <a:miter lim="400000"/>
          </a:ln>
          <a:effectLst>
            <a:outerShdw blurRad="50800" dist="12700" rotWithShape="0">
              <a:srgbClr val="000000">
                <a:alpha val="50000"/>
              </a:srgbClr>
            </a:outerShdw>
          </a:effectLst>
        </p:spPr>
        <p:txBody>
          <a:bodyPr/>
          <a:lstStyle>
            <a:lvl1pPr algn="ctr" defTabSz="584200">
              <a:buClr>
                <a:srgbClr val="000000"/>
              </a:buClr>
              <a:buFont typeface="Gill Sans MT"/>
              <a:defRPr sz="3100" b="0">
                <a:solidFill>
                  <a:srgbClr val="FFFFFF"/>
                </a:solidFill>
                <a:effectLst>
                  <a:outerShdw blurRad="38100" dist="12700" dir="5400000" rotWithShape="0">
                    <a:srgbClr val="000000">
                      <a:alpha val="50000"/>
                    </a:srgbClr>
                  </a:outerShdw>
                </a:effectLst>
                <a:uFillTx/>
                <a:latin typeface="Gill Sans MT"/>
                <a:ea typeface="Gill Sans MT"/>
                <a:cs typeface="Gill Sans MT"/>
                <a:sym typeface="Gill Sans MT"/>
              </a:defRPr>
            </a:lvl1pPr>
          </a:lstStyle>
          <a:p>
            <a:r>
              <a:t>Evolution de la réaction en situation de stress</a:t>
            </a:r>
          </a:p>
        </p:txBody>
      </p:sp>
      <p:sp>
        <p:nvSpPr>
          <p:cNvPr id="200" name="Numéro de diapositive"/>
          <p:cNvSpPr txBox="1">
            <a:spLocks noGrp="1"/>
          </p:cNvSpPr>
          <p:nvPr>
            <p:ph type="sldNum" sz="quarter" idx="2"/>
          </p:nvPr>
        </p:nvSpPr>
        <p:spPr>
          <a:xfrm>
            <a:off x="1318567" y="6455411"/>
            <a:ext cx="281633" cy="2667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25</a:t>
            </a:fld>
            <a:endParaRP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203"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204"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205" name="image2.jpg" descr="image2.jpg"/>
          <p:cNvPicPr>
            <a:picLocks noChangeAspect="1"/>
          </p:cNvPicPr>
          <p:nvPr/>
        </p:nvPicPr>
        <p:blipFill>
          <a:blip r:embed="rId3"/>
          <a:stretch>
            <a:fillRect/>
          </a:stretch>
        </p:blipFill>
        <p:spPr>
          <a:xfrm>
            <a:off x="8366759" y="6230772"/>
            <a:ext cx="640081" cy="491338"/>
          </a:xfrm>
          <a:prstGeom prst="rect">
            <a:avLst/>
          </a:prstGeom>
          <a:ln w="12700"/>
        </p:spPr>
      </p:pic>
      <p:sp>
        <p:nvSpPr>
          <p:cNvPr id="206" name="Texte"/>
          <p:cNvSpPr txBox="1"/>
          <p:nvPr/>
        </p:nvSpPr>
        <p:spPr>
          <a:xfrm>
            <a:off x="609600" y="6339840"/>
            <a:ext cx="1000253" cy="3683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buClr>
                <a:srgbClr val="585866"/>
              </a:buClr>
              <a:defRPr sz="1400">
                <a:solidFill>
                  <a:srgbClr val="585866"/>
                </a:solidFill>
                <a:uFill>
                  <a:solidFill>
                    <a:srgbClr val="585866"/>
                  </a:solidFill>
                </a:uFill>
              </a:defRPr>
            </a:lvl1pPr>
          </a:lstStyle>
          <a:p>
            <a:r>
              <a:t> </a:t>
            </a:r>
          </a:p>
        </p:txBody>
      </p:sp>
      <p:sp>
        <p:nvSpPr>
          <p:cNvPr id="207"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208"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209" name="Ainsi,"/>
          <p:cNvSpPr txBox="1">
            <a:spLocks noGrp="1"/>
          </p:cNvSpPr>
          <p:nvPr>
            <p:ph type="title"/>
          </p:nvPr>
        </p:nvSpPr>
        <p:spPr>
          <a:prstGeom prst="rect">
            <a:avLst/>
          </a:prstGeom>
        </p:spPr>
        <p:txBody>
          <a:bodyPr/>
          <a:lstStyle/>
          <a:p>
            <a:r>
              <a:t>Ainsi, </a:t>
            </a:r>
          </a:p>
        </p:txBody>
      </p:sp>
      <p:sp>
        <p:nvSpPr>
          <p:cNvPr id="210" name="Le stress est un moyen  pour chacun de s’adapter à une situation.…"/>
          <p:cNvSpPr txBox="1">
            <a:spLocks noGrp="1"/>
          </p:cNvSpPr>
          <p:nvPr>
            <p:ph type="body" idx="1"/>
          </p:nvPr>
        </p:nvSpPr>
        <p:spPr>
          <a:xfrm>
            <a:off x="457200" y="1219200"/>
            <a:ext cx="8229600" cy="5181600"/>
          </a:xfrm>
          <a:prstGeom prst="rect">
            <a:avLst/>
          </a:prstGeom>
        </p:spPr>
        <p:txBody>
          <a:bodyPr/>
          <a:lstStyle/>
          <a:p>
            <a:r>
              <a:t>Le stress est un moyen  </a:t>
            </a:r>
            <a:r>
              <a:rPr b="1">
                <a:solidFill>
                  <a:srgbClr val="775141"/>
                </a:solidFill>
                <a:uFill>
                  <a:solidFill>
                    <a:srgbClr val="775141"/>
                  </a:solidFill>
                </a:uFill>
              </a:rPr>
              <a:t>pour chacun de s’adapter à une situation.</a:t>
            </a:r>
          </a:p>
          <a:p>
            <a:r>
              <a:t>La difficulté consiste dans la </a:t>
            </a:r>
            <a:r>
              <a:rPr b="1">
                <a:solidFill>
                  <a:srgbClr val="775141"/>
                </a:solidFill>
                <a:uFill>
                  <a:solidFill>
                    <a:srgbClr val="775141"/>
                  </a:solidFill>
                </a:uFill>
              </a:rPr>
              <a:t>chronicité des situations stressantes qui ne permettent pas de se « récupérer</a:t>
            </a:r>
            <a:r>
              <a:t> »</a:t>
            </a:r>
          </a:p>
          <a:p>
            <a:r>
              <a:t>La </a:t>
            </a:r>
            <a:r>
              <a:rPr b="1">
                <a:solidFill>
                  <a:srgbClr val="775141"/>
                </a:solidFill>
                <a:uFill>
                  <a:solidFill>
                    <a:srgbClr val="775141"/>
                  </a:solidFill>
                </a:uFill>
              </a:rPr>
              <a:t>santé psychique </a:t>
            </a:r>
            <a:r>
              <a:t>n’est pas qu’une dynamique individuelle. Elle </a:t>
            </a:r>
            <a:r>
              <a:rPr b="1">
                <a:solidFill>
                  <a:srgbClr val="775141"/>
                </a:solidFill>
                <a:uFill>
                  <a:solidFill>
                    <a:srgbClr val="775141"/>
                  </a:solidFill>
                </a:uFill>
              </a:rPr>
              <a:t>se construit </a:t>
            </a:r>
            <a:r>
              <a:t>aussi : </a:t>
            </a:r>
          </a:p>
          <a:p>
            <a:pPr marL="822959" lvl="2" indent="-228599">
              <a:defRPr sz="2300"/>
            </a:pPr>
            <a:r>
              <a:rPr b="1">
                <a:solidFill>
                  <a:srgbClr val="775141"/>
                </a:solidFill>
                <a:uFill>
                  <a:solidFill>
                    <a:srgbClr val="775141"/>
                  </a:solidFill>
                </a:uFill>
              </a:rPr>
              <a:t>dans la relation aux autres </a:t>
            </a:r>
            <a:r>
              <a:t>: par le regard porté par l’autre, par la reconnaissance, par la possibilité d’échange et de coopération, </a:t>
            </a:r>
          </a:p>
          <a:p>
            <a:pPr marL="822959" lvl="2" indent="-228599">
              <a:defRPr sz="2300"/>
            </a:pPr>
            <a:r>
              <a:rPr b="1">
                <a:solidFill>
                  <a:srgbClr val="775141"/>
                </a:solidFill>
                <a:uFill>
                  <a:solidFill>
                    <a:srgbClr val="775141"/>
                  </a:solidFill>
                </a:uFill>
              </a:rPr>
              <a:t>Avec le soutien  des collègues et de la hiérarchie</a:t>
            </a:r>
          </a:p>
        </p:txBody>
      </p:sp>
      <p:sp>
        <p:nvSpPr>
          <p:cNvPr id="211" name="Numéro de diapositive"/>
          <p:cNvSpPr txBox="1">
            <a:spLocks noGrp="1"/>
          </p:cNvSpPr>
          <p:nvPr>
            <p:ph type="sldNum" sz="quarter" idx="2"/>
          </p:nvPr>
        </p:nvSpPr>
        <p:spPr>
          <a:xfrm>
            <a:off x="1318567" y="6455411"/>
            <a:ext cx="281633" cy="2667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26</a:t>
            </a:fld>
            <a:endParaRP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216"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217"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218" name="image2.jpg" descr="image2.jpg"/>
          <p:cNvPicPr>
            <a:picLocks noChangeAspect="1"/>
          </p:cNvPicPr>
          <p:nvPr/>
        </p:nvPicPr>
        <p:blipFill>
          <a:blip r:embed="rId3"/>
          <a:stretch>
            <a:fillRect/>
          </a:stretch>
        </p:blipFill>
        <p:spPr>
          <a:xfrm>
            <a:off x="8366759" y="6230772"/>
            <a:ext cx="640081" cy="491338"/>
          </a:xfrm>
          <a:prstGeom prst="rect">
            <a:avLst/>
          </a:prstGeom>
          <a:ln w="12700"/>
        </p:spPr>
      </p:pic>
      <p:sp>
        <p:nvSpPr>
          <p:cNvPr id="219" name="Texte"/>
          <p:cNvSpPr txBox="1"/>
          <p:nvPr/>
        </p:nvSpPr>
        <p:spPr>
          <a:xfrm>
            <a:off x="609600" y="6339840"/>
            <a:ext cx="1000253" cy="3683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buClr>
                <a:srgbClr val="585866"/>
              </a:buClr>
              <a:defRPr sz="1400">
                <a:solidFill>
                  <a:srgbClr val="585866"/>
                </a:solidFill>
                <a:uFill>
                  <a:solidFill>
                    <a:srgbClr val="585866"/>
                  </a:solidFill>
                </a:uFill>
              </a:defRPr>
            </a:lvl1pPr>
          </a:lstStyle>
          <a:p>
            <a:r>
              <a:t> </a:t>
            </a:r>
          </a:p>
        </p:txBody>
      </p:sp>
      <p:sp>
        <p:nvSpPr>
          <p:cNvPr id="220"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221"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222" name="Stress &amp; Système neurovégétatif"/>
          <p:cNvSpPr txBox="1">
            <a:spLocks noGrp="1"/>
          </p:cNvSpPr>
          <p:nvPr>
            <p:ph type="title"/>
          </p:nvPr>
        </p:nvSpPr>
        <p:spPr>
          <a:xfrm>
            <a:off x="900112" y="301625"/>
            <a:ext cx="8135938" cy="823913"/>
          </a:xfrm>
          <a:prstGeom prst="rect">
            <a:avLst/>
          </a:prstGeom>
          <a:ln w="9525"/>
        </p:spPr>
        <p:txBody>
          <a:bodyPr anchor="b"/>
          <a:lstStyle>
            <a:lvl1pPr>
              <a:defRPr sz="3870"/>
            </a:lvl1pPr>
          </a:lstStyle>
          <a:p>
            <a:r>
              <a:t>Stress &amp; Système neurovégétatif</a:t>
            </a:r>
          </a:p>
        </p:txBody>
      </p:sp>
      <p:sp>
        <p:nvSpPr>
          <p:cNvPr id="223" name="Inhibition réciproque…"/>
          <p:cNvSpPr txBox="1">
            <a:spLocks noGrp="1"/>
          </p:cNvSpPr>
          <p:nvPr>
            <p:ph type="body" sz="half" idx="1"/>
          </p:nvPr>
        </p:nvSpPr>
        <p:spPr>
          <a:xfrm>
            <a:off x="1328737" y="2753830"/>
            <a:ext cx="7264401" cy="2150485"/>
          </a:xfrm>
          <a:prstGeom prst="rect">
            <a:avLst/>
          </a:prstGeom>
          <a:solidFill>
            <a:schemeClr val="accent1">
              <a:lumMod val="40000"/>
              <a:lumOff val="60000"/>
            </a:schemeClr>
          </a:solidFill>
          <a:ln w="9525"/>
        </p:spPr>
        <p:txBody>
          <a:bodyPr/>
          <a:lstStyle/>
          <a:p>
            <a:pPr algn="ctr">
              <a:lnSpc>
                <a:spcPct val="80000"/>
              </a:lnSpc>
              <a:buSzTx/>
              <a:buFont typeface="Wingdings 3"/>
              <a:buNone/>
              <a:defRPr sz="2405"/>
            </a:pPr>
            <a:endParaRPr lang="fr-FR" sz="2127" b="1">
              <a:solidFill>
                <a:srgbClr val="FFFF00"/>
              </a:solidFill>
              <a:uFill>
                <a:solidFill>
                  <a:srgbClr val="FF4C00"/>
                </a:solidFill>
              </a:uFill>
            </a:endParaRPr>
          </a:p>
          <a:p>
            <a:pPr algn="ctr">
              <a:lnSpc>
                <a:spcPct val="80000"/>
              </a:lnSpc>
              <a:buSzTx/>
              <a:buFont typeface="Wingdings 3"/>
              <a:buNone/>
              <a:defRPr sz="2405"/>
            </a:pPr>
            <a:r>
              <a:rPr lang="fr-FR" sz="2127" b="1">
                <a:solidFill>
                  <a:srgbClr val="FFFF00"/>
                </a:solidFill>
                <a:uFill>
                  <a:solidFill>
                    <a:srgbClr val="FF4C00"/>
                  </a:solidFill>
                </a:uFill>
              </a:rPr>
              <a:t>Inhibition réciproque</a:t>
            </a:r>
            <a:endParaRPr lang="fr-FR" sz="2127" b="1">
              <a:solidFill>
                <a:srgbClr val="FF4C00"/>
              </a:solidFill>
              <a:uFill>
                <a:solidFill>
                  <a:srgbClr val="FF4C00"/>
                </a:solidFill>
              </a:uFill>
            </a:endParaRPr>
          </a:p>
          <a:p>
            <a:pPr marL="516987" lvl="1" indent="-242667">
              <a:lnSpc>
                <a:spcPct val="80000"/>
              </a:lnSpc>
              <a:defRPr sz="2405"/>
            </a:pPr>
            <a:r>
              <a:rPr lang="fr-FR" sz="2127" b="1"/>
              <a:t>Système nerveux 			Système nerveux</a:t>
            </a:r>
            <a:r>
              <a:rPr lang="fr-FR"/>
              <a:t> </a:t>
            </a:r>
            <a:r>
              <a:rPr lang="fr-FR" sz="2127" b="1"/>
              <a:t>sympathique</a:t>
            </a:r>
            <a:r>
              <a:rPr lang="fr-FR" sz="2127"/>
              <a:t>			</a:t>
            </a:r>
            <a:r>
              <a:rPr lang="fr-FR" sz="2127" b="1"/>
              <a:t>parasympathique</a:t>
            </a:r>
          </a:p>
          <a:p>
            <a:pPr>
              <a:lnSpc>
                <a:spcPct val="80000"/>
              </a:lnSpc>
              <a:buSzTx/>
              <a:buFont typeface="Wingdings 3"/>
              <a:buNone/>
              <a:defRPr sz="2127" b="1"/>
            </a:pPr>
            <a:endParaRPr lang="fr-FR" sz="2127" b="1"/>
          </a:p>
          <a:p>
            <a:pPr>
              <a:lnSpc>
                <a:spcPct val="80000"/>
              </a:lnSpc>
              <a:buSzTx/>
              <a:buFont typeface="Wingdings 3"/>
              <a:buNone/>
              <a:defRPr sz="2405"/>
            </a:pPr>
            <a:r>
              <a:rPr lang="fr-FR" sz="2127"/>
              <a:t>*Accélération générale	           * Ralentissement général</a:t>
            </a:r>
            <a:r>
              <a:rPr lang="fr-FR" sz="3145"/>
              <a:t>	     		                                          </a:t>
            </a:r>
          </a:p>
        </p:txBody>
      </p:sp>
      <p:sp>
        <p:nvSpPr>
          <p:cNvPr id="224" name="Cercle"/>
          <p:cNvSpPr/>
          <p:nvPr/>
        </p:nvSpPr>
        <p:spPr>
          <a:xfrm>
            <a:off x="4402137" y="3474555"/>
            <a:ext cx="914401" cy="914401"/>
          </a:xfrm>
          <a:prstGeom prst="ellipse">
            <a:avLst/>
          </a:prstGeom>
          <a:solidFill>
            <a:srgbClr val="8590B2"/>
          </a:solidFill>
          <a:ln>
            <a:solidFill>
              <a:srgbClr val="000000"/>
            </a:solidFill>
          </a:ln>
        </p:spPr>
        <p:txBody>
          <a:bodyPr lIns="0" tIns="0" rIns="0" bIns="0"/>
          <a:lstStyle/>
          <a:p>
            <a:pPr>
              <a:buClrTx/>
              <a:buFontTx/>
              <a:defRPr sz="1200">
                <a:uFillTx/>
                <a:latin typeface="Helvetica"/>
                <a:ea typeface="Helvetica"/>
                <a:cs typeface="Helvetica"/>
                <a:sym typeface="Helvetica"/>
              </a:defRPr>
            </a:pPr>
            <a:endParaRPr/>
          </a:p>
        </p:txBody>
      </p:sp>
      <p:sp>
        <p:nvSpPr>
          <p:cNvPr id="225" name="Figure"/>
          <p:cNvSpPr/>
          <p:nvPr/>
        </p:nvSpPr>
        <p:spPr>
          <a:xfrm>
            <a:off x="4572000" y="3619017"/>
            <a:ext cx="608014" cy="59531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6480" y="6171"/>
                </a:lnTo>
                <a:lnTo>
                  <a:pt x="8640" y="6171"/>
                </a:lnTo>
                <a:lnTo>
                  <a:pt x="8640" y="12343"/>
                </a:lnTo>
                <a:lnTo>
                  <a:pt x="4320" y="12343"/>
                </a:lnTo>
                <a:lnTo>
                  <a:pt x="4320" y="9257"/>
                </a:lnTo>
                <a:lnTo>
                  <a:pt x="0" y="15429"/>
                </a:lnTo>
                <a:lnTo>
                  <a:pt x="4320" y="21600"/>
                </a:lnTo>
                <a:lnTo>
                  <a:pt x="4320" y="18514"/>
                </a:lnTo>
                <a:lnTo>
                  <a:pt x="17280" y="18514"/>
                </a:lnTo>
                <a:lnTo>
                  <a:pt x="17280" y="21600"/>
                </a:lnTo>
                <a:lnTo>
                  <a:pt x="21600" y="15429"/>
                </a:lnTo>
                <a:lnTo>
                  <a:pt x="17280" y="9257"/>
                </a:lnTo>
                <a:lnTo>
                  <a:pt x="17280" y="12343"/>
                </a:lnTo>
                <a:lnTo>
                  <a:pt x="12960" y="12343"/>
                </a:lnTo>
                <a:lnTo>
                  <a:pt x="12960" y="6171"/>
                </a:lnTo>
                <a:lnTo>
                  <a:pt x="15120" y="6171"/>
                </a:lnTo>
                <a:lnTo>
                  <a:pt x="10800" y="0"/>
                </a:lnTo>
                <a:close/>
              </a:path>
            </a:pathLst>
          </a:custGeom>
          <a:solidFill>
            <a:srgbClr val="FFFFFF"/>
          </a:solidFill>
          <a:ln>
            <a:solidFill>
              <a:srgbClr val="000000"/>
            </a:solidFill>
            <a:miter lim="400000"/>
          </a:ln>
        </p:spPr>
        <p:txBody>
          <a:bodyPr lIns="0" tIns="0" rIns="0" bIns="0"/>
          <a:lstStyle/>
          <a:p>
            <a:pPr>
              <a:buClrTx/>
              <a:buFontTx/>
              <a:defRPr sz="1200">
                <a:uFillTx/>
                <a:latin typeface="Helvetica"/>
                <a:ea typeface="Helvetica"/>
                <a:cs typeface="Helvetica"/>
                <a:sym typeface="Helvetica"/>
              </a:defRPr>
            </a:pPr>
            <a:endParaRPr/>
          </a:p>
        </p:txBody>
      </p:sp>
      <p:sp>
        <p:nvSpPr>
          <p:cNvPr id="226" name="Le système nerveux neurovégétatif règle tous les automatismes de notre corps (le rythme cardiaque, la digestion, la respiration) sans que nous ayons besoin d’y penser. Il comporte deux parties :"/>
          <p:cNvSpPr/>
          <p:nvPr/>
        </p:nvSpPr>
        <p:spPr>
          <a:xfrm>
            <a:off x="1328737" y="1262632"/>
            <a:ext cx="7264401" cy="1524637"/>
          </a:xfrm>
          <a:prstGeom prst="rect">
            <a:avLst/>
          </a:prstGeom>
          <a:solidFill>
            <a:schemeClr val="accent1">
              <a:lumMod val="40000"/>
              <a:lumOff val="60000"/>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lstStyle>
            <a:lvl1pPr marL="197167" indent="-197167" algn="ctr" defTabSz="584200">
              <a:spcBef>
                <a:spcPts val="500"/>
              </a:spcBef>
              <a:buClr>
                <a:srgbClr val="E3EDF0"/>
              </a:buClr>
              <a:buSzPct val="75000"/>
              <a:buChar char="•"/>
              <a:defRPr sz="2300">
                <a:solidFill>
                  <a:srgbClr val="FFFFFF"/>
                </a:solidFill>
                <a:effectLst>
                  <a:outerShdw blurRad="38100" dist="12700" dir="5400000" rotWithShape="0">
                    <a:srgbClr val="000000">
                      <a:alpha val="50000"/>
                    </a:srgbClr>
                  </a:outerShdw>
                </a:effectLst>
                <a:uFillTx/>
              </a:defRPr>
            </a:lvl1pPr>
          </a:lstStyle>
          <a:p>
            <a:pPr>
              <a:defRPr sz="4000"/>
            </a:pPr>
            <a:r>
              <a:rPr lang="fr-FR" sz="2300">
                <a:solidFill>
                  <a:srgbClr val="FF0000"/>
                </a:solidFill>
              </a:rPr>
              <a:t>Le système nerveux neurovégétatif </a:t>
            </a:r>
            <a:r>
              <a:rPr lang="fr-FR" sz="2300">
                <a:solidFill>
                  <a:schemeClr val="bg1"/>
                </a:solidFill>
              </a:rPr>
              <a:t>règle tous les automatismes de notre corps comme le rythme cardiaque, la digestion, la respiration sans que nous ayons besoin d’y penser. Il comporte deux parties :</a:t>
            </a:r>
          </a:p>
        </p:txBody>
      </p:sp>
      <p:sp>
        <p:nvSpPr>
          <p:cNvPr id="227" name="Numéro de diapositive"/>
          <p:cNvSpPr txBox="1">
            <a:spLocks noGrp="1"/>
          </p:cNvSpPr>
          <p:nvPr>
            <p:ph type="sldNum" sz="quarter" idx="2"/>
          </p:nvPr>
        </p:nvSpPr>
        <p:spPr>
          <a:xfrm>
            <a:off x="8405167" y="6438900"/>
            <a:ext cx="281633" cy="2667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27</a:t>
            </a:fld>
            <a:endParaRPr/>
          </a:p>
        </p:txBody>
      </p:sp>
      <p:sp>
        <p:nvSpPr>
          <p:cNvPr id="2" name="ZoneTexte 1">
            <a:extLst>
              <a:ext uri="{FF2B5EF4-FFF2-40B4-BE49-F238E27FC236}">
                <a16:creationId xmlns:a16="http://schemas.microsoft.com/office/drawing/2014/main" id="{C87D7D18-BB7E-69BB-956A-FD266D324775}"/>
              </a:ext>
            </a:extLst>
          </p:cNvPr>
          <p:cNvSpPr txBox="1"/>
          <p:nvPr/>
        </p:nvSpPr>
        <p:spPr>
          <a:xfrm>
            <a:off x="599190" y="4998864"/>
            <a:ext cx="8492315" cy="17645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lvl="0"/>
            <a:r>
              <a:rPr lang="fr-FR" b="1" u="sng"/>
              <a:t>Le stress aigu est mobilisateur </a:t>
            </a:r>
            <a:r>
              <a:rPr lang="fr-FR" b="1"/>
              <a:t>:</a:t>
            </a:r>
            <a:r>
              <a:rPr lang="fr-FR"/>
              <a:t> l’attention est focalisée sur l’agent stressant, les sens sont en alerte, les hormones sont produites pour gérer la situation plus ou moins vite.</a:t>
            </a:r>
          </a:p>
          <a:p>
            <a:pPr lvl="0"/>
            <a:r>
              <a:rPr lang="fr-FR" b="1" u="sng"/>
              <a:t>Le stress chronique est affaiblissant </a:t>
            </a:r>
            <a:r>
              <a:rPr lang="fr-FR" b="1"/>
              <a:t>:</a:t>
            </a:r>
            <a:r>
              <a:rPr lang="fr-FR"/>
              <a:t> l’exposition prolongée et répétée avec l’agent stressant favorise un mode « alerte » activé en continu. Les hormones sont sécrétées en continu, sans repos du corps et peut donc mener à l’épuisement de l’organisme.</a:t>
            </a:r>
          </a:p>
          <a:p>
            <a:pPr marL="0" marR="0" indent="0" algn="l" defTabSz="457200" rtl="0" fontAlgn="auto" latinLnBrk="0" hangingPunct="0">
              <a:lnSpc>
                <a:spcPct val="100000"/>
              </a:lnSpc>
              <a:spcBef>
                <a:spcPts val="0"/>
              </a:spcBef>
              <a:spcAft>
                <a:spcPts val="0"/>
              </a:spcAft>
              <a:buClr>
                <a:srgbClr val="000000"/>
              </a:buClr>
              <a:buSzTx/>
              <a:buFont typeface="Gill Sans MT"/>
              <a:buNone/>
              <a:tabLst/>
            </a:pPr>
            <a:endParaRPr kumimoji="0" lang="fr-FR" sz="1800" b="0" i="0" u="none" strike="noStrike" cap="none" spc="0" normalizeH="0" baseline="0">
              <a:ln>
                <a:noFill/>
              </a:ln>
              <a:solidFill>
                <a:srgbClr val="000000"/>
              </a:solidFill>
              <a:effectLst/>
              <a:uFill>
                <a:solidFill>
                  <a:srgbClr val="000000"/>
                </a:solidFill>
              </a:uFill>
              <a:latin typeface="Gill Sans MT"/>
              <a:ea typeface="Gill Sans MT"/>
              <a:cs typeface="Gill Sans MT"/>
              <a:sym typeface="Gill Sans MT"/>
            </a:endParaRP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216"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217"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sp>
        <p:nvSpPr>
          <p:cNvPr id="219" name="Texte"/>
          <p:cNvSpPr txBox="1"/>
          <p:nvPr/>
        </p:nvSpPr>
        <p:spPr>
          <a:xfrm>
            <a:off x="609600" y="6339840"/>
            <a:ext cx="1000253" cy="3683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buClr>
                <a:srgbClr val="585866"/>
              </a:buClr>
              <a:defRPr sz="1400">
                <a:solidFill>
                  <a:srgbClr val="585866"/>
                </a:solidFill>
                <a:uFill>
                  <a:solidFill>
                    <a:srgbClr val="585866"/>
                  </a:solidFill>
                </a:uFill>
              </a:defRPr>
            </a:lvl1pPr>
          </a:lstStyle>
          <a:p>
            <a:r>
              <a:t> </a:t>
            </a:r>
          </a:p>
        </p:txBody>
      </p:sp>
      <p:sp>
        <p:nvSpPr>
          <p:cNvPr id="220"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221"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222" name="Stress &amp; Système neurovégétatif"/>
          <p:cNvSpPr txBox="1">
            <a:spLocks noGrp="1"/>
          </p:cNvSpPr>
          <p:nvPr>
            <p:ph type="title"/>
          </p:nvPr>
        </p:nvSpPr>
        <p:spPr>
          <a:xfrm>
            <a:off x="514525" y="1292861"/>
            <a:ext cx="2296408" cy="3040592"/>
          </a:xfrm>
          <a:prstGeom prst="rect">
            <a:avLst/>
          </a:prstGeom>
          <a:ln w="9525"/>
        </p:spPr>
        <p:txBody>
          <a:bodyPr anchor="b"/>
          <a:lstStyle>
            <a:lvl1pPr>
              <a:defRPr sz="3870"/>
            </a:lvl1pPr>
          </a:lstStyle>
          <a:p>
            <a:pPr algn="ctr"/>
            <a:r>
              <a:rPr sz="2800"/>
              <a:t>Stress &amp; </a:t>
            </a:r>
            <a:r>
              <a:rPr sz="2800" err="1"/>
              <a:t>Système</a:t>
            </a:r>
            <a:r>
              <a:rPr sz="2800"/>
              <a:t> neuro</a:t>
            </a:r>
            <a:r>
              <a:rPr lang="fr-FR" sz="2800"/>
              <a:t>-</a:t>
            </a:r>
            <a:r>
              <a:rPr sz="2800" err="1"/>
              <a:t>végétatif</a:t>
            </a:r>
            <a:endParaRPr sz="2800"/>
          </a:p>
        </p:txBody>
      </p:sp>
      <p:pic>
        <p:nvPicPr>
          <p:cNvPr id="5" name="Image 4" descr="Une image contenant texte, carte&#10;&#10;Description générée automatiquement">
            <a:extLst>
              <a:ext uri="{FF2B5EF4-FFF2-40B4-BE49-F238E27FC236}">
                <a16:creationId xmlns:a16="http://schemas.microsoft.com/office/drawing/2014/main" id="{CD2F6736-CE0E-2D48-B3E5-6942324022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0933" y="0"/>
            <a:ext cx="5276851" cy="6858000"/>
          </a:xfrm>
          <a:prstGeom prst="rect">
            <a:avLst/>
          </a:prstGeom>
        </p:spPr>
      </p:pic>
    </p:spTree>
    <p:extLst>
      <p:ext uri="{BB962C8B-B14F-4D97-AF65-F5344CB8AC3E}">
        <p14:creationId xmlns:p14="http://schemas.microsoft.com/office/powerpoint/2010/main" val="1904476601"/>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230"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231"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232" name="image2.jpg" descr="image2.jpg"/>
          <p:cNvPicPr>
            <a:picLocks noChangeAspect="1"/>
          </p:cNvPicPr>
          <p:nvPr/>
        </p:nvPicPr>
        <p:blipFill>
          <a:blip r:embed="rId2"/>
          <a:stretch>
            <a:fillRect/>
          </a:stretch>
        </p:blipFill>
        <p:spPr>
          <a:xfrm>
            <a:off x="8366759" y="6230772"/>
            <a:ext cx="640081" cy="491338"/>
          </a:xfrm>
          <a:prstGeom prst="rect">
            <a:avLst/>
          </a:prstGeom>
          <a:ln w="12700"/>
        </p:spPr>
      </p:pic>
      <p:sp>
        <p:nvSpPr>
          <p:cNvPr id="233" name="Texte"/>
          <p:cNvSpPr txBox="1"/>
          <p:nvPr/>
        </p:nvSpPr>
        <p:spPr>
          <a:xfrm>
            <a:off x="609600" y="6339840"/>
            <a:ext cx="1000253" cy="3683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buClr>
                <a:srgbClr val="585866"/>
              </a:buClr>
              <a:defRPr sz="1400">
                <a:solidFill>
                  <a:srgbClr val="585866"/>
                </a:solidFill>
                <a:uFill>
                  <a:solidFill>
                    <a:srgbClr val="585866"/>
                  </a:solidFill>
                </a:uFill>
              </a:defRPr>
            </a:lvl1pPr>
          </a:lstStyle>
          <a:p>
            <a:r>
              <a:t> </a:t>
            </a:r>
          </a:p>
        </p:txBody>
      </p:sp>
      <p:sp>
        <p:nvSpPr>
          <p:cNvPr id="234"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235"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grpSp>
        <p:nvGrpSpPr>
          <p:cNvPr id="243" name="Groupe"/>
          <p:cNvGrpSpPr/>
          <p:nvPr/>
        </p:nvGrpSpPr>
        <p:grpSpPr>
          <a:xfrm>
            <a:off x="2329933" y="1589127"/>
            <a:ext cx="5565898" cy="5639127"/>
            <a:chOff x="0" y="0"/>
            <a:chExt cx="5565897" cy="5639126"/>
          </a:xfrm>
        </p:grpSpPr>
        <p:sp>
          <p:nvSpPr>
            <p:cNvPr id="237" name="Figure"/>
            <p:cNvSpPr/>
            <p:nvPr/>
          </p:nvSpPr>
          <p:spPr>
            <a:xfrm>
              <a:off x="1520284" y="0"/>
              <a:ext cx="2524985" cy="1007510"/>
            </a:xfrm>
            <a:custGeom>
              <a:avLst/>
              <a:gdLst/>
              <a:ahLst/>
              <a:cxnLst>
                <a:cxn ang="0">
                  <a:pos x="wd2" y="hd2"/>
                </a:cxn>
                <a:cxn ang="5400000">
                  <a:pos x="wd2" y="hd2"/>
                </a:cxn>
                <a:cxn ang="10800000">
                  <a:pos x="wd2" y="hd2"/>
                </a:cxn>
                <a:cxn ang="16200000">
                  <a:pos x="wd2" y="hd2"/>
                </a:cxn>
              </a:cxnLst>
              <a:rect l="0" t="0" r="r" b="b"/>
              <a:pathLst>
                <a:path w="21600" h="21600" extrusionOk="0">
                  <a:moveTo>
                    <a:pt x="3600" y="21600"/>
                  </a:moveTo>
                  <a:cubicBezTo>
                    <a:pt x="5789" y="18610"/>
                    <a:pt x="8273" y="17039"/>
                    <a:pt x="10799" y="17039"/>
                  </a:cubicBezTo>
                  <a:cubicBezTo>
                    <a:pt x="13327" y="17039"/>
                    <a:pt x="15811" y="18610"/>
                    <a:pt x="18000" y="21600"/>
                  </a:cubicBezTo>
                  <a:lnTo>
                    <a:pt x="21600" y="6847"/>
                  </a:lnTo>
                  <a:cubicBezTo>
                    <a:pt x="18318" y="2366"/>
                    <a:pt x="14591" y="0"/>
                    <a:pt x="10801" y="0"/>
                  </a:cubicBezTo>
                  <a:cubicBezTo>
                    <a:pt x="7009" y="0"/>
                    <a:pt x="3282" y="2366"/>
                    <a:pt x="0" y="6847"/>
                  </a:cubicBezTo>
                  <a:lnTo>
                    <a:pt x="3600" y="21600"/>
                  </a:lnTo>
                  <a:close/>
                </a:path>
              </a:pathLst>
            </a:custGeom>
            <a:solidFill>
              <a:srgbClr val="8590B2"/>
            </a:solidFill>
            <a:ln w="9525" cap="flat">
              <a:solidFill>
                <a:srgbClr val="000000"/>
              </a:solidFill>
              <a:prstDash val="solid"/>
              <a:miter lim="400000"/>
            </a:ln>
            <a:effectLst/>
          </p:spPr>
          <p:txBody>
            <a:bodyPr wrap="square" lIns="0" tIns="0" rIns="0" bIns="0" numCol="1" anchor="t">
              <a:noAutofit/>
            </a:bodyPr>
            <a:lstStyle/>
            <a:p>
              <a:pPr>
                <a:buClrTx/>
                <a:buFontTx/>
                <a:defRPr sz="1200">
                  <a:uFillTx/>
                  <a:latin typeface="Helvetica"/>
                  <a:ea typeface="Helvetica"/>
                  <a:cs typeface="Helvetica"/>
                  <a:sym typeface="Helvetica"/>
                </a:defRPr>
              </a:pPr>
              <a:endParaRPr/>
            </a:p>
          </p:txBody>
        </p:sp>
        <p:sp>
          <p:nvSpPr>
            <p:cNvPr id="238" name="Figure"/>
            <p:cNvSpPr/>
            <p:nvPr/>
          </p:nvSpPr>
          <p:spPr>
            <a:xfrm rot="7200000">
              <a:off x="3316182" y="2845915"/>
              <a:ext cx="2383374" cy="1067373"/>
            </a:xfrm>
            <a:custGeom>
              <a:avLst/>
              <a:gdLst/>
              <a:ahLst/>
              <a:cxnLst>
                <a:cxn ang="0">
                  <a:pos x="wd2" y="hd2"/>
                </a:cxn>
                <a:cxn ang="5400000">
                  <a:pos x="wd2" y="hd2"/>
                </a:cxn>
                <a:cxn ang="10800000">
                  <a:pos x="wd2" y="hd2"/>
                </a:cxn>
                <a:cxn ang="16200000">
                  <a:pos x="wd2" y="hd2"/>
                </a:cxn>
              </a:cxnLst>
              <a:rect l="0" t="0" r="r" b="b"/>
              <a:pathLst>
                <a:path w="21600" h="21600" extrusionOk="0">
                  <a:moveTo>
                    <a:pt x="3600" y="21600"/>
                  </a:moveTo>
                  <a:cubicBezTo>
                    <a:pt x="5789" y="18610"/>
                    <a:pt x="8273" y="17039"/>
                    <a:pt x="10799" y="17039"/>
                  </a:cubicBezTo>
                  <a:cubicBezTo>
                    <a:pt x="13327" y="17039"/>
                    <a:pt x="15811" y="18610"/>
                    <a:pt x="18000" y="21600"/>
                  </a:cubicBezTo>
                  <a:lnTo>
                    <a:pt x="21600" y="6847"/>
                  </a:lnTo>
                  <a:cubicBezTo>
                    <a:pt x="18318" y="2366"/>
                    <a:pt x="14591" y="0"/>
                    <a:pt x="10801" y="0"/>
                  </a:cubicBezTo>
                  <a:cubicBezTo>
                    <a:pt x="7009" y="0"/>
                    <a:pt x="3282" y="2366"/>
                    <a:pt x="0" y="6847"/>
                  </a:cubicBezTo>
                  <a:lnTo>
                    <a:pt x="3600" y="21600"/>
                  </a:lnTo>
                  <a:close/>
                </a:path>
              </a:pathLst>
            </a:custGeom>
            <a:solidFill>
              <a:srgbClr val="8590B2"/>
            </a:solidFill>
            <a:ln w="9525" cap="flat">
              <a:solidFill>
                <a:srgbClr val="000000"/>
              </a:solidFill>
              <a:prstDash val="solid"/>
              <a:miter lim="400000"/>
            </a:ln>
            <a:effectLst/>
          </p:spPr>
          <p:txBody>
            <a:bodyPr wrap="square" lIns="0" tIns="0" rIns="0" bIns="0" numCol="1" anchor="t">
              <a:noAutofit/>
            </a:bodyPr>
            <a:lstStyle/>
            <a:p>
              <a:pPr>
                <a:buClrTx/>
                <a:buFontTx/>
                <a:defRPr sz="1200">
                  <a:uFillTx/>
                  <a:latin typeface="Helvetica"/>
                  <a:ea typeface="Helvetica"/>
                  <a:cs typeface="Helvetica"/>
                  <a:sym typeface="Helvetica"/>
                </a:defRPr>
              </a:pPr>
              <a:endParaRPr/>
            </a:p>
          </p:txBody>
        </p:sp>
        <p:sp>
          <p:nvSpPr>
            <p:cNvPr id="239" name="Figure"/>
            <p:cNvSpPr/>
            <p:nvPr/>
          </p:nvSpPr>
          <p:spPr>
            <a:xfrm rot="14400000">
              <a:off x="-133658" y="2846105"/>
              <a:ext cx="2383374" cy="1067373"/>
            </a:xfrm>
            <a:custGeom>
              <a:avLst/>
              <a:gdLst/>
              <a:ahLst/>
              <a:cxnLst>
                <a:cxn ang="0">
                  <a:pos x="wd2" y="hd2"/>
                </a:cxn>
                <a:cxn ang="5400000">
                  <a:pos x="wd2" y="hd2"/>
                </a:cxn>
                <a:cxn ang="10800000">
                  <a:pos x="wd2" y="hd2"/>
                </a:cxn>
                <a:cxn ang="16200000">
                  <a:pos x="wd2" y="hd2"/>
                </a:cxn>
              </a:cxnLst>
              <a:rect l="0" t="0" r="r" b="b"/>
              <a:pathLst>
                <a:path w="21600" h="21600" extrusionOk="0">
                  <a:moveTo>
                    <a:pt x="3600" y="21600"/>
                  </a:moveTo>
                  <a:cubicBezTo>
                    <a:pt x="5789" y="18610"/>
                    <a:pt x="8273" y="17039"/>
                    <a:pt x="10799" y="17039"/>
                  </a:cubicBezTo>
                  <a:cubicBezTo>
                    <a:pt x="13327" y="17039"/>
                    <a:pt x="15811" y="18610"/>
                    <a:pt x="18000" y="21600"/>
                  </a:cubicBezTo>
                  <a:lnTo>
                    <a:pt x="21600" y="6847"/>
                  </a:lnTo>
                  <a:cubicBezTo>
                    <a:pt x="18318" y="2366"/>
                    <a:pt x="14591" y="0"/>
                    <a:pt x="10801" y="0"/>
                  </a:cubicBezTo>
                  <a:cubicBezTo>
                    <a:pt x="7009" y="0"/>
                    <a:pt x="3282" y="2366"/>
                    <a:pt x="0" y="6847"/>
                  </a:cubicBezTo>
                  <a:lnTo>
                    <a:pt x="3600" y="21600"/>
                  </a:lnTo>
                  <a:close/>
                </a:path>
              </a:pathLst>
            </a:custGeom>
            <a:solidFill>
              <a:srgbClr val="8590B2"/>
            </a:solidFill>
            <a:ln w="9525" cap="flat">
              <a:solidFill>
                <a:srgbClr val="000000"/>
              </a:solidFill>
              <a:prstDash val="solid"/>
              <a:miter lim="400000"/>
            </a:ln>
            <a:effectLst/>
          </p:spPr>
          <p:txBody>
            <a:bodyPr wrap="square" lIns="0" tIns="0" rIns="0" bIns="0" numCol="1" anchor="t">
              <a:noAutofit/>
            </a:bodyPr>
            <a:lstStyle/>
            <a:p>
              <a:pPr>
                <a:buClrTx/>
                <a:buFontTx/>
                <a:defRPr sz="1200">
                  <a:uFillTx/>
                  <a:latin typeface="Helvetica"/>
                  <a:ea typeface="Helvetica"/>
                  <a:cs typeface="Helvetica"/>
                  <a:sym typeface="Helvetica"/>
                </a:defRPr>
              </a:pPr>
              <a:endParaRPr/>
            </a:p>
          </p:txBody>
        </p:sp>
        <p:sp>
          <p:nvSpPr>
            <p:cNvPr id="240" name="Le cercle vicieux de…"/>
            <p:cNvSpPr/>
            <p:nvPr/>
          </p:nvSpPr>
          <p:spPr>
            <a:xfrm>
              <a:off x="3833452" y="1390142"/>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numCol="1" anchor="ctr">
              <a:spAutoFit/>
            </a:bodyPr>
            <a:lstStyle/>
            <a:p>
              <a:r>
                <a:rPr sz="1900"/>
                <a:t>Le cercle vicieux de</a:t>
              </a:r>
            </a:p>
            <a:p>
              <a:r>
                <a:rPr sz="1900"/>
                <a:t> </a:t>
              </a:r>
              <a:r>
                <a:rPr sz="1900" b="1"/>
                <a:t>l’Hyperventilation</a:t>
              </a:r>
              <a:r>
                <a:rPr sz="1900"/>
                <a:t> :</a:t>
              </a:r>
            </a:p>
            <a:p>
              <a:r>
                <a:rPr sz="1900"/>
                <a:t>Plus je respire, </a:t>
              </a:r>
            </a:p>
            <a:p>
              <a:r>
                <a:rPr sz="1900"/>
                <a:t>plus j’accélère</a:t>
              </a:r>
            </a:p>
            <a:p>
              <a:r>
                <a:rPr sz="1900"/>
                <a:t> les émotions,</a:t>
              </a:r>
            </a:p>
            <a:p>
              <a:r>
                <a:rPr sz="1900"/>
                <a:t> plus je respire</a:t>
              </a:r>
            </a:p>
          </p:txBody>
        </p:sp>
        <p:sp>
          <p:nvSpPr>
            <p:cNvPr id="241" name="Augmentation…"/>
            <p:cNvSpPr/>
            <p:nvPr/>
          </p:nvSpPr>
          <p:spPr>
            <a:xfrm>
              <a:off x="2789243" y="4369126"/>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numCol="1" anchor="ctr">
              <a:spAutoFit/>
            </a:bodyPr>
            <a:lstStyle/>
            <a:p>
              <a:pPr algn="ctr"/>
              <a:r>
                <a:rPr sz="2100"/>
                <a:t>Augmentation</a:t>
              </a:r>
            </a:p>
            <a:p>
              <a:pPr algn="ctr"/>
              <a:r>
                <a:rPr sz="2100"/>
                <a:t>de la réaction </a:t>
              </a:r>
            </a:p>
            <a:p>
              <a:pPr algn="ctr"/>
              <a:r>
                <a:rPr sz="2100"/>
                <a:t>émotionnelle</a:t>
              </a:r>
            </a:p>
          </p:txBody>
        </p:sp>
        <p:sp>
          <p:nvSpPr>
            <p:cNvPr id="242" name="Situation…"/>
            <p:cNvSpPr/>
            <p:nvPr/>
          </p:nvSpPr>
          <p:spPr>
            <a:xfrm>
              <a:off x="965833" y="1390142"/>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numCol="1" anchor="ctr">
              <a:spAutoFit/>
            </a:bodyPr>
            <a:lstStyle/>
            <a:p>
              <a:pPr algn="ctr"/>
              <a:r>
                <a:rPr sz="2600"/>
                <a:t>Situation</a:t>
              </a:r>
            </a:p>
            <a:p>
              <a:pPr algn="ctr"/>
              <a:r>
                <a:rPr sz="2600"/>
                <a:t>Stressante</a:t>
              </a:r>
            </a:p>
          </p:txBody>
        </p:sp>
      </p:grpSp>
      <p:sp>
        <p:nvSpPr>
          <p:cNvPr id="244" name="Emotivité par…"/>
          <p:cNvSpPr/>
          <p:nvPr/>
        </p:nvSpPr>
        <p:spPr>
          <a:xfrm>
            <a:off x="4118496" y="3500437"/>
            <a:ext cx="1772196" cy="1295401"/>
          </a:xfrm>
          <a:prstGeom prst="rect">
            <a:avLst/>
          </a:prstGeom>
          <a:solidFill>
            <a:srgbClr val="008CB4"/>
          </a:solidFill>
          <a:ln>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nchor="ctr">
            <a:spAutoFit/>
          </a:bodyPr>
          <a:lstStyle/>
          <a:p>
            <a:pPr algn="ctr" defTabSz="584200">
              <a:buFont typeface="Verdana"/>
              <a:defRPr sz="4000" b="1">
                <a:solidFill>
                  <a:srgbClr val="FFFFFF"/>
                </a:solidFill>
                <a:effectLst>
                  <a:outerShdw blurRad="38100" dist="12700" dir="5400000" rotWithShape="0">
                    <a:srgbClr val="000000">
                      <a:alpha val="50000"/>
                    </a:srgbClr>
                  </a:outerShdw>
                </a:effectLst>
                <a:uFillTx/>
              </a:defRPr>
            </a:pPr>
            <a:r>
              <a:rPr sz="1600">
                <a:latin typeface="Verdana"/>
                <a:ea typeface="Verdana"/>
                <a:cs typeface="Verdana"/>
                <a:sym typeface="Verdana"/>
              </a:rPr>
              <a:t>Emotivité par</a:t>
            </a:r>
          </a:p>
          <a:p>
            <a:pPr algn="ctr" defTabSz="584200">
              <a:buFont typeface="Verdana"/>
              <a:defRPr sz="4000" b="1">
                <a:solidFill>
                  <a:srgbClr val="FFFFFF"/>
                </a:solidFill>
                <a:effectLst>
                  <a:outerShdw blurRad="38100" dist="12700" dir="5400000" rotWithShape="0">
                    <a:srgbClr val="000000">
                      <a:alpha val="50000"/>
                    </a:srgbClr>
                  </a:outerShdw>
                </a:effectLst>
                <a:uFillTx/>
              </a:defRPr>
            </a:pPr>
            <a:r>
              <a:rPr sz="1600">
                <a:latin typeface="Verdana"/>
                <a:ea typeface="Verdana"/>
                <a:cs typeface="Verdana"/>
                <a:sym typeface="Verdana"/>
              </a:rPr>
              <a:t> activation</a:t>
            </a:r>
          </a:p>
          <a:p>
            <a:pPr algn="ctr" defTabSz="584200">
              <a:buFont typeface="Verdana"/>
              <a:defRPr sz="4000" b="1">
                <a:solidFill>
                  <a:srgbClr val="FFFFFF"/>
                </a:solidFill>
                <a:effectLst>
                  <a:outerShdw blurRad="38100" dist="12700" dir="5400000" rotWithShape="0">
                    <a:srgbClr val="000000">
                      <a:alpha val="50000"/>
                    </a:srgbClr>
                  </a:outerShdw>
                </a:effectLst>
                <a:uFillTx/>
              </a:defRPr>
            </a:pPr>
            <a:r>
              <a:rPr sz="1600">
                <a:latin typeface="Verdana"/>
                <a:ea typeface="Verdana"/>
                <a:cs typeface="Verdana"/>
                <a:sym typeface="Verdana"/>
              </a:rPr>
              <a:t> du système</a:t>
            </a:r>
          </a:p>
          <a:p>
            <a:pPr algn="ctr" defTabSz="584200">
              <a:buFont typeface="Verdana"/>
              <a:defRPr sz="4000" b="1">
                <a:solidFill>
                  <a:srgbClr val="FFFFFF"/>
                </a:solidFill>
                <a:effectLst>
                  <a:outerShdw blurRad="38100" dist="12700" dir="5400000" rotWithShape="0">
                    <a:srgbClr val="000000">
                      <a:alpha val="50000"/>
                    </a:srgbClr>
                  </a:outerShdw>
                </a:effectLst>
                <a:uFillTx/>
              </a:defRPr>
            </a:pPr>
            <a:r>
              <a:rPr sz="1600">
                <a:latin typeface="Verdana"/>
                <a:ea typeface="Verdana"/>
                <a:cs typeface="Verdana"/>
                <a:sym typeface="Verdana"/>
              </a:rPr>
              <a:t> nerveux</a:t>
            </a:r>
          </a:p>
          <a:p>
            <a:pPr algn="ctr" defTabSz="584200">
              <a:buFont typeface="Verdana"/>
              <a:defRPr sz="4000" b="1">
                <a:solidFill>
                  <a:srgbClr val="FFFFFF"/>
                </a:solidFill>
                <a:effectLst>
                  <a:outerShdw blurRad="38100" dist="12700" dir="5400000" rotWithShape="0">
                    <a:srgbClr val="000000">
                      <a:alpha val="50000"/>
                    </a:srgbClr>
                  </a:outerShdw>
                </a:effectLst>
                <a:uFillTx/>
              </a:defRPr>
            </a:pPr>
            <a:r>
              <a:rPr sz="1600">
                <a:latin typeface="Verdana"/>
                <a:ea typeface="Verdana"/>
                <a:cs typeface="Verdana"/>
                <a:sym typeface="Verdana"/>
              </a:rPr>
              <a:t> sympathique</a:t>
            </a:r>
          </a:p>
        </p:txBody>
      </p:sp>
      <p:grpSp>
        <p:nvGrpSpPr>
          <p:cNvPr id="248" name="Groupe"/>
          <p:cNvGrpSpPr/>
          <p:nvPr/>
        </p:nvGrpSpPr>
        <p:grpSpPr>
          <a:xfrm rot="19320000">
            <a:off x="3487039" y="3359113"/>
            <a:ext cx="360459" cy="1059450"/>
            <a:chOff x="0" y="0"/>
            <a:chExt cx="360457" cy="1059448"/>
          </a:xfrm>
        </p:grpSpPr>
        <p:sp>
          <p:nvSpPr>
            <p:cNvPr id="245" name="Figure"/>
            <p:cNvSpPr/>
            <p:nvPr/>
          </p:nvSpPr>
          <p:spPr>
            <a:xfrm>
              <a:off x="-1" y="0"/>
              <a:ext cx="360459" cy="1059448"/>
            </a:xfrm>
            <a:custGeom>
              <a:avLst/>
              <a:gdLst/>
              <a:ahLst/>
              <a:cxnLst>
                <a:cxn ang="0">
                  <a:pos x="wd2" y="hd2"/>
                </a:cxn>
                <a:cxn ang="5400000">
                  <a:pos x="wd2" y="hd2"/>
                </a:cxn>
                <a:cxn ang="10800000">
                  <a:pos x="wd2" y="hd2"/>
                </a:cxn>
                <a:cxn ang="16200000">
                  <a:pos x="wd2" y="hd2"/>
                </a:cxn>
              </a:cxnLst>
              <a:rect l="0" t="0" r="r" b="b"/>
              <a:pathLst>
                <a:path w="19358" h="21600" extrusionOk="0">
                  <a:moveTo>
                    <a:pt x="5" y="7714"/>
                  </a:moveTo>
                  <a:cubicBezTo>
                    <a:pt x="5" y="10984"/>
                    <a:pt x="5175" y="13898"/>
                    <a:pt x="12907" y="14988"/>
                  </a:cubicBezTo>
                  <a:lnTo>
                    <a:pt x="12907" y="12784"/>
                  </a:lnTo>
                  <a:lnTo>
                    <a:pt x="19358" y="17633"/>
                  </a:lnTo>
                  <a:lnTo>
                    <a:pt x="12907" y="21600"/>
                  </a:lnTo>
                  <a:lnTo>
                    <a:pt x="12907" y="19396"/>
                  </a:lnTo>
                  <a:cubicBezTo>
                    <a:pt x="5175" y="18306"/>
                    <a:pt x="5" y="15392"/>
                    <a:pt x="5" y="12123"/>
                  </a:cubicBezTo>
                  <a:close/>
                  <a:moveTo>
                    <a:pt x="19358" y="4408"/>
                  </a:moveTo>
                  <a:cubicBezTo>
                    <a:pt x="10799" y="4408"/>
                    <a:pt x="3257" y="6649"/>
                    <a:pt x="812" y="9919"/>
                  </a:cubicBezTo>
                  <a:cubicBezTo>
                    <a:pt x="-2242" y="5836"/>
                    <a:pt x="3586" y="1539"/>
                    <a:pt x="13829" y="322"/>
                  </a:cubicBezTo>
                  <a:cubicBezTo>
                    <a:pt x="15623" y="108"/>
                    <a:pt x="17486" y="0"/>
                    <a:pt x="19358" y="0"/>
                  </a:cubicBezTo>
                  <a:close/>
                </a:path>
              </a:pathLst>
            </a:custGeom>
            <a:solidFill>
              <a:srgbClr val="8590B2"/>
            </a:solidFill>
            <a:ln w="12700" cap="flat">
              <a:noFill/>
              <a:miter lim="400000"/>
            </a:ln>
            <a:effectLst/>
          </p:spPr>
          <p:txBody>
            <a:bodyPr wrap="square" lIns="38100" tIns="38100" rIns="38100" bIns="38100" numCol="1" anchor="ctr">
              <a:noAutofit/>
            </a:bodyPr>
            <a:lstStyle/>
            <a:p>
              <a:pPr algn="ctr" defTabSz="584200">
                <a:defRPr sz="4000">
                  <a:solidFill>
                    <a:srgbClr val="FFFFFF"/>
                  </a:solidFill>
                  <a:effectLst>
                    <a:outerShdw blurRad="38100" dist="12700" dir="5400000" rotWithShape="0">
                      <a:srgbClr val="000000">
                        <a:alpha val="50000"/>
                      </a:srgbClr>
                    </a:outerShdw>
                  </a:effectLst>
                  <a:uFillTx/>
                </a:defRPr>
              </a:pPr>
              <a:endParaRPr/>
            </a:p>
          </p:txBody>
        </p:sp>
        <p:sp>
          <p:nvSpPr>
            <p:cNvPr id="246" name="Figure"/>
            <p:cNvSpPr/>
            <p:nvPr/>
          </p:nvSpPr>
          <p:spPr>
            <a:xfrm>
              <a:off x="0" y="0"/>
              <a:ext cx="360458" cy="486489"/>
            </a:xfrm>
            <a:custGeom>
              <a:avLst/>
              <a:gdLst/>
              <a:ahLst/>
              <a:cxnLst>
                <a:cxn ang="0">
                  <a:pos x="wd2" y="hd2"/>
                </a:cxn>
                <a:cxn ang="5400000">
                  <a:pos x="wd2" y="hd2"/>
                </a:cxn>
                <a:cxn ang="10800000">
                  <a:pos x="wd2" y="hd2"/>
                </a:cxn>
                <a:cxn ang="16200000">
                  <a:pos x="wd2" y="hd2"/>
                </a:cxn>
              </a:cxnLst>
              <a:rect l="0" t="0" r="r" b="b"/>
              <a:pathLst>
                <a:path w="19358" h="21600" extrusionOk="0">
                  <a:moveTo>
                    <a:pt x="19358" y="9600"/>
                  </a:moveTo>
                  <a:cubicBezTo>
                    <a:pt x="10799" y="9600"/>
                    <a:pt x="3257" y="14480"/>
                    <a:pt x="812" y="21600"/>
                  </a:cubicBezTo>
                  <a:cubicBezTo>
                    <a:pt x="-2242" y="12708"/>
                    <a:pt x="3586" y="3351"/>
                    <a:pt x="13829" y="700"/>
                  </a:cubicBezTo>
                  <a:cubicBezTo>
                    <a:pt x="15623" y="236"/>
                    <a:pt x="17486" y="0"/>
                    <a:pt x="19358" y="0"/>
                  </a:cubicBezTo>
                  <a:close/>
                </a:path>
              </a:pathLst>
            </a:custGeom>
            <a:solidFill>
              <a:srgbClr val="000000">
                <a:alpha val="20000"/>
              </a:srgbClr>
            </a:solidFill>
            <a:ln w="12700" cap="flat">
              <a:noFill/>
              <a:miter lim="400000"/>
            </a:ln>
            <a:effectLst/>
          </p:spPr>
          <p:txBody>
            <a:bodyPr wrap="square" lIns="38100" tIns="38100" rIns="38100" bIns="38100" numCol="1" anchor="ctr">
              <a:noAutofit/>
            </a:bodyPr>
            <a:lstStyle/>
            <a:p>
              <a:pPr algn="ctr" defTabSz="584200">
                <a:defRPr sz="4000">
                  <a:solidFill>
                    <a:srgbClr val="FFFFFF"/>
                  </a:solidFill>
                  <a:effectLst>
                    <a:outerShdw blurRad="38100" dist="12700" dir="5400000" rotWithShape="0">
                      <a:srgbClr val="000000">
                        <a:alpha val="50000"/>
                      </a:srgbClr>
                    </a:outerShdw>
                  </a:effectLst>
                  <a:uFillTx/>
                </a:defRPr>
              </a:pPr>
              <a:endParaRPr/>
            </a:p>
          </p:txBody>
        </p:sp>
        <p:sp>
          <p:nvSpPr>
            <p:cNvPr id="247" name="Ligne"/>
            <p:cNvSpPr/>
            <p:nvPr/>
          </p:nvSpPr>
          <p:spPr>
            <a:xfrm>
              <a:off x="94" y="0"/>
              <a:ext cx="360364" cy="1059449"/>
            </a:xfrm>
            <a:custGeom>
              <a:avLst/>
              <a:gdLst/>
              <a:ahLst/>
              <a:cxnLst>
                <a:cxn ang="0">
                  <a:pos x="wd2" y="hd2"/>
                </a:cxn>
                <a:cxn ang="5400000">
                  <a:pos x="wd2" y="hd2"/>
                </a:cxn>
                <a:cxn ang="10800000">
                  <a:pos x="wd2" y="hd2"/>
                </a:cxn>
                <a:cxn ang="16200000">
                  <a:pos x="wd2" y="hd2"/>
                </a:cxn>
              </a:cxnLst>
              <a:rect l="0" t="0" r="r" b="b"/>
              <a:pathLst>
                <a:path w="21600" h="21600" extrusionOk="0">
                  <a:moveTo>
                    <a:pt x="0" y="7714"/>
                  </a:moveTo>
                  <a:cubicBezTo>
                    <a:pt x="0" y="10984"/>
                    <a:pt x="5770" y="13898"/>
                    <a:pt x="14400" y="14988"/>
                  </a:cubicBezTo>
                  <a:lnTo>
                    <a:pt x="14400" y="12784"/>
                  </a:lnTo>
                  <a:lnTo>
                    <a:pt x="21600" y="17633"/>
                  </a:lnTo>
                  <a:lnTo>
                    <a:pt x="14400" y="21600"/>
                  </a:lnTo>
                  <a:lnTo>
                    <a:pt x="14400" y="19396"/>
                  </a:lnTo>
                  <a:cubicBezTo>
                    <a:pt x="5770" y="18306"/>
                    <a:pt x="0" y="15392"/>
                    <a:pt x="0" y="12123"/>
                  </a:cubicBezTo>
                  <a:lnTo>
                    <a:pt x="0" y="7714"/>
                  </a:lnTo>
                  <a:cubicBezTo>
                    <a:pt x="0" y="3454"/>
                    <a:pt x="9671" y="0"/>
                    <a:pt x="21600" y="0"/>
                  </a:cubicBezTo>
                  <a:lnTo>
                    <a:pt x="21600" y="4408"/>
                  </a:lnTo>
                  <a:cubicBezTo>
                    <a:pt x="12048" y="4408"/>
                    <a:pt x="3630" y="6649"/>
                    <a:pt x="900" y="9919"/>
                  </a:cubicBezTo>
                </a:path>
              </a:pathLst>
            </a:custGeom>
            <a:noFill/>
            <a:ln w="9525" cap="flat">
              <a:solidFill>
                <a:srgbClr val="000000"/>
              </a:solidFill>
              <a:prstDash val="solid"/>
              <a:miter lim="400000"/>
            </a:ln>
            <a:effectLst/>
          </p:spPr>
          <p:txBody>
            <a:bodyPr wrap="square" lIns="38100" tIns="38100" rIns="38100" bIns="38100" numCol="1" anchor="ctr">
              <a:noAutofit/>
            </a:bodyPr>
            <a:lstStyle/>
            <a:p>
              <a:pPr algn="ctr" defTabSz="584200">
                <a:defRPr sz="4000">
                  <a:solidFill>
                    <a:srgbClr val="FFFFFF"/>
                  </a:solidFill>
                  <a:effectLst>
                    <a:outerShdw blurRad="38100" dist="12700" dir="5400000" rotWithShape="0">
                      <a:srgbClr val="000000">
                        <a:alpha val="50000"/>
                      </a:srgbClr>
                    </a:outerShdw>
                  </a:effectLst>
                  <a:uFillTx/>
                </a:defRPr>
              </a:pPr>
              <a:endParaRPr/>
            </a:p>
          </p:txBody>
        </p:sp>
      </p:grpSp>
      <p:sp>
        <p:nvSpPr>
          <p:cNvPr id="249" name="Stress &amp; Système neurovégétatif"/>
          <p:cNvSpPr txBox="1"/>
          <p:nvPr/>
        </p:nvSpPr>
        <p:spPr>
          <a:xfrm>
            <a:off x="900112" y="421970"/>
            <a:ext cx="8135938" cy="61648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lstStyle>
            <a:lvl1pPr defTabSz="914400">
              <a:buClrTx/>
              <a:buFontTx/>
              <a:defRPr sz="3870" b="1">
                <a:solidFill>
                  <a:srgbClr val="8590B2"/>
                </a:solidFill>
                <a:uFill>
                  <a:solidFill>
                    <a:srgbClr val="8590B2"/>
                  </a:solidFill>
                </a:uFill>
                <a:latin typeface="+mn-lt"/>
                <a:ea typeface="+mn-ea"/>
                <a:cs typeface="+mn-cs"/>
                <a:sym typeface="Eurostile"/>
              </a:defRPr>
            </a:lvl1pPr>
          </a:lstStyle>
          <a:p>
            <a:r>
              <a:t>Stress &amp; Syst</a:t>
            </a:r>
            <a:r>
              <a:rPr lang="fr-FR" err="1"/>
              <a:t>è</a:t>
            </a:r>
            <a:r>
              <a:t>me </a:t>
            </a:r>
            <a:r>
              <a:rPr err="1"/>
              <a:t>neurov</a:t>
            </a:r>
            <a:r>
              <a:rPr lang="fr-FR" err="1"/>
              <a:t>é</a:t>
            </a:r>
            <a:r>
              <a:t>g</a:t>
            </a:r>
            <a:r>
              <a:rPr lang="fr-FR" err="1"/>
              <a:t>é</a:t>
            </a:r>
            <a:r>
              <a:rPr err="1"/>
              <a:t>tatif</a:t>
            </a:r>
            <a:endParaRPr/>
          </a:p>
        </p:txBody>
      </p:sp>
      <p:sp>
        <p:nvSpPr>
          <p:cNvPr id="250" name="Numéro de diapositive"/>
          <p:cNvSpPr txBox="1">
            <a:spLocks noGrp="1"/>
          </p:cNvSpPr>
          <p:nvPr>
            <p:ph type="sldNum" sz="quarter" idx="2"/>
          </p:nvPr>
        </p:nvSpPr>
        <p:spPr>
          <a:xfrm>
            <a:off x="1318567" y="6455411"/>
            <a:ext cx="281633" cy="2667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29</a:t>
            </a:fld>
            <a:endParaRP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0B182EFD-795E-F841-A69C-0BE2CE33ECA2}"/>
              </a:ext>
            </a:extLst>
          </p:cNvPr>
          <p:cNvSpPr>
            <a:spLocks noGrp="1"/>
          </p:cNvSpPr>
          <p:nvPr>
            <p:ph type="body" sz="half" idx="13"/>
          </p:nvPr>
        </p:nvSpPr>
        <p:spPr>
          <a:xfrm>
            <a:off x="594911" y="1216152"/>
            <a:ext cx="8078935" cy="4862915"/>
          </a:xfrm>
        </p:spPr>
        <p:txBody>
          <a:bodyPr/>
          <a:lstStyle/>
          <a:p>
            <a:pPr algn="ctr" fontAlgn="base"/>
            <a:r>
              <a:rPr lang="fr-FR" sz="2400" b="1"/>
              <a:t>Les hormones du stress</a:t>
            </a:r>
          </a:p>
          <a:p>
            <a:pPr lvl="0"/>
            <a:r>
              <a:rPr lang="fr-FR" sz="2000"/>
              <a:t>La </a:t>
            </a:r>
            <a:r>
              <a:rPr lang="fr-FR" sz="2000" b="1"/>
              <a:t>noradrénaline</a:t>
            </a:r>
            <a:r>
              <a:rPr lang="fr-FR" sz="2000"/>
              <a:t>, précurseur de </a:t>
            </a:r>
            <a:r>
              <a:rPr lang="fr-FR" sz="2000" b="1"/>
              <a:t>l’adrénaline</a:t>
            </a:r>
            <a:r>
              <a:rPr lang="fr-FR" sz="2000"/>
              <a:t>, est libérée par les glandes surrénales dans la circulation sanguine. Elle favorise la contraction des vaisseaux sanguins et contribue donc à augmenter la pression artérielle et la fréquence cardiaque ;</a:t>
            </a:r>
          </a:p>
          <a:p>
            <a:pPr lvl="0"/>
            <a:endParaRPr lang="fr-FR" sz="900" b="1"/>
          </a:p>
          <a:p>
            <a:pPr fontAlgn="base"/>
            <a:r>
              <a:rPr lang="fr-FR" sz="2000" b="1"/>
              <a:t>Le cortisol est une hormone fabriquée par les glandes surrénales. </a:t>
            </a:r>
            <a:br>
              <a:rPr lang="fr-FR" sz="2000" b="1"/>
            </a:br>
            <a:r>
              <a:rPr lang="fr-FR" sz="2000"/>
              <a:t>Elle joue un rôle essentiel dans l’équilibre du </a:t>
            </a:r>
            <a:r>
              <a:rPr lang="fr-FR" sz="2000" b="1"/>
              <a:t>glucose sanguin </a:t>
            </a:r>
            <a:r>
              <a:rPr lang="fr-FR" sz="2000"/>
              <a:t>et la libération de </a:t>
            </a:r>
            <a:r>
              <a:rPr lang="fr-FR" sz="2000" u="sng">
                <a:hlinkClick r:id="rId2"/>
              </a:rPr>
              <a:t>sucre </a:t>
            </a:r>
            <a:r>
              <a:rPr lang="fr-FR" sz="2000"/>
              <a:t>à partir des réserves de l’organisme en réponse à une demande accentuée en énergie. Le cortisol intervient aussi dans le métabolisme des graisses et des </a:t>
            </a:r>
            <a:r>
              <a:rPr lang="fr-FR" sz="2000" u="sng">
                <a:hlinkClick r:id="rId3"/>
              </a:rPr>
              <a:t>protéines</a:t>
            </a:r>
            <a:r>
              <a:rPr lang="fr-FR" sz="2000"/>
              <a:t>. Il joue un rôle d’anti-inflammatoire et participe à la régulation du sommeil. </a:t>
            </a:r>
          </a:p>
          <a:p>
            <a:pPr fontAlgn="base"/>
            <a:r>
              <a:rPr lang="fr-FR" sz="2000"/>
              <a:t>La sécrétion de cortisol suit un rythme fixe : elle est maximale entre </a:t>
            </a:r>
            <a:r>
              <a:rPr lang="fr-FR" sz="2000" b="1"/>
              <a:t>6 h et 8 h du matin</a:t>
            </a:r>
            <a:r>
              <a:rPr lang="fr-FR" sz="2000"/>
              <a:t>, puis décroît jusqu’au soir où elle est minimale.</a:t>
            </a:r>
          </a:p>
          <a:p>
            <a:endParaRPr lang="fr-FR" sz="1800"/>
          </a:p>
        </p:txBody>
      </p:sp>
      <p:sp>
        <p:nvSpPr>
          <p:cNvPr id="5" name="Titre 2">
            <a:extLst>
              <a:ext uri="{FF2B5EF4-FFF2-40B4-BE49-F238E27FC236}">
                <a16:creationId xmlns:a16="http://schemas.microsoft.com/office/drawing/2014/main" id="{B69FC6EB-3303-20A1-7B7D-918D1F92EEA0}"/>
              </a:ext>
            </a:extLst>
          </p:cNvPr>
          <p:cNvSpPr>
            <a:spLocks noGrp="1"/>
          </p:cNvSpPr>
          <p:nvPr>
            <p:ph type="title"/>
          </p:nvPr>
        </p:nvSpPr>
        <p:spPr>
          <a:xfrm>
            <a:off x="457200" y="228600"/>
            <a:ext cx="8229600" cy="914400"/>
          </a:xfrm>
        </p:spPr>
        <p:txBody>
          <a:bodyPr/>
          <a:lstStyle/>
          <a:p>
            <a:pPr algn="ctr"/>
            <a:r>
              <a:rPr lang="fr-FR"/>
              <a:t>Les hormones du stress</a:t>
            </a:r>
          </a:p>
        </p:txBody>
      </p:sp>
    </p:spTree>
    <p:extLst>
      <p:ext uri="{BB962C8B-B14F-4D97-AF65-F5344CB8AC3E}">
        <p14:creationId xmlns:p14="http://schemas.microsoft.com/office/powerpoint/2010/main" val="88831567"/>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A3A647DA-E37E-4AE3-B2F1-C66C988C113B}"/>
              </a:ext>
            </a:extLst>
          </p:cNvPr>
          <p:cNvSpPr>
            <a:spLocks noGrp="1"/>
          </p:cNvSpPr>
          <p:nvPr>
            <p:ph type="dt" sz="half" idx="10"/>
          </p:nvPr>
        </p:nvSpPr>
        <p:spPr/>
        <p:txBody>
          <a:bodyPr/>
          <a:lstStyle/>
          <a:p>
            <a:endParaRPr lang="fr-FR"/>
          </a:p>
        </p:txBody>
      </p:sp>
      <p:sp>
        <p:nvSpPr>
          <p:cNvPr id="6" name="Espace réservé du numéro de diapositive 5">
            <a:extLst>
              <a:ext uri="{FF2B5EF4-FFF2-40B4-BE49-F238E27FC236}">
                <a16:creationId xmlns:a16="http://schemas.microsoft.com/office/drawing/2014/main" id="{23A0135D-5433-4056-BDB6-2CFBFB65CE54}"/>
              </a:ext>
            </a:extLst>
          </p:cNvPr>
          <p:cNvSpPr>
            <a:spLocks noGrp="1"/>
          </p:cNvSpPr>
          <p:nvPr>
            <p:ph type="sldNum" sz="quarter" idx="12"/>
          </p:nvPr>
        </p:nvSpPr>
        <p:spPr>
          <a:xfrm>
            <a:off x="1369369" y="6455411"/>
            <a:ext cx="230832" cy="261610"/>
          </a:xfrm>
        </p:spPr>
        <p:txBody>
          <a:bodyPr/>
          <a:lstStyle/>
          <a:p>
            <a:fld id="{574AFD5F-6DEF-4A2F-817E-E096C8435209}" type="slidenum">
              <a:rPr lang="fr-FR" smtClean="0"/>
              <a:t>31</a:t>
            </a:fld>
            <a:endParaRPr lang="fr-FR"/>
          </a:p>
        </p:txBody>
      </p:sp>
      <p:sp>
        <p:nvSpPr>
          <p:cNvPr id="7" name="Espace réservé du texte 5">
            <a:extLst>
              <a:ext uri="{FF2B5EF4-FFF2-40B4-BE49-F238E27FC236}">
                <a16:creationId xmlns:a16="http://schemas.microsoft.com/office/drawing/2014/main" id="{C73C381F-4F5C-5E44-92DB-1084927A84B9}"/>
              </a:ext>
            </a:extLst>
          </p:cNvPr>
          <p:cNvSpPr>
            <a:spLocks noGrp="1"/>
          </p:cNvSpPr>
          <p:nvPr>
            <p:ph type="body" sz="quarter" idx="13"/>
          </p:nvPr>
        </p:nvSpPr>
        <p:spPr>
          <a:xfrm>
            <a:off x="602032" y="1144202"/>
            <a:ext cx="8424737" cy="4797948"/>
          </a:xfrm>
        </p:spPr>
        <p:txBody>
          <a:bodyPr/>
          <a:lstStyle/>
          <a:p>
            <a:r>
              <a:rPr lang="fr-FR">
                <a:solidFill>
                  <a:schemeClr val="tx1"/>
                </a:solidFill>
              </a:rPr>
              <a:t>Les hormones dites “du bonheur” :</a:t>
            </a:r>
          </a:p>
          <a:p>
            <a:r>
              <a:rPr lang="fr-FR">
                <a:solidFill>
                  <a:schemeClr val="tx1"/>
                </a:solidFill>
              </a:rPr>
              <a:t>Parce qu’elles sont accompagnées de sensations et d’émotions agréables. </a:t>
            </a:r>
          </a:p>
          <a:p>
            <a:endParaRPr lang="fr-FR">
              <a:solidFill>
                <a:schemeClr val="tx1"/>
              </a:solidFill>
            </a:endParaRPr>
          </a:p>
          <a:p>
            <a:endParaRPr lang="fr-FR">
              <a:solidFill>
                <a:schemeClr val="tx1"/>
              </a:solidFill>
            </a:endParaRPr>
          </a:p>
          <a:p>
            <a:pPr lvl="1"/>
            <a:r>
              <a:rPr lang="fr-FR" b="1"/>
              <a:t>la dopamine</a:t>
            </a:r>
            <a:endParaRPr lang="fr-FR"/>
          </a:p>
          <a:p>
            <a:pPr lvl="1"/>
            <a:r>
              <a:rPr lang="fr-FR" b="1"/>
              <a:t>les endorphines</a:t>
            </a:r>
            <a:endParaRPr lang="fr-FR"/>
          </a:p>
          <a:p>
            <a:pPr lvl="1"/>
            <a:r>
              <a:rPr lang="fr-FR" b="1"/>
              <a:t>l’ocytocine</a:t>
            </a:r>
            <a:endParaRPr lang="fr-FR"/>
          </a:p>
          <a:p>
            <a:pPr lvl="1"/>
            <a:r>
              <a:rPr lang="fr-FR" b="1"/>
              <a:t>la sérotonine</a:t>
            </a:r>
          </a:p>
          <a:p>
            <a:pPr marL="274320" lvl="1" indent="0">
              <a:buNone/>
            </a:pPr>
            <a:endParaRPr lang="fr-FR" sz="1600">
              <a:solidFill>
                <a:schemeClr val="tx1"/>
              </a:solidFill>
            </a:endParaRPr>
          </a:p>
          <a:p>
            <a:r>
              <a:rPr lang="fr-FR" sz="1600">
                <a:solidFill>
                  <a:schemeClr val="tx1"/>
                </a:solidFill>
              </a:rPr>
              <a:t>« Vos sentiments sont uniques, mais les molécules qui les véhiculent sont les mêmes chez tout le monde. Votre expérience de vie est unique. Cependant, il existe un point commun à toutes les expériences de vie : chaque cerveau a pour but sa propre survie. » – Loretta </a:t>
            </a:r>
            <a:r>
              <a:rPr lang="fr-FR" sz="1600" err="1">
                <a:solidFill>
                  <a:schemeClr val="tx1"/>
                </a:solidFill>
              </a:rPr>
              <a:t>Breuning</a:t>
            </a:r>
            <a:endParaRPr lang="fr-FR" sz="1600">
              <a:solidFill>
                <a:schemeClr val="tx1"/>
              </a:solidFill>
            </a:endParaRPr>
          </a:p>
        </p:txBody>
      </p:sp>
      <p:pic>
        <p:nvPicPr>
          <p:cNvPr id="9" name="Image 8">
            <a:extLst>
              <a:ext uri="{FF2B5EF4-FFF2-40B4-BE49-F238E27FC236}">
                <a16:creationId xmlns:a16="http://schemas.microsoft.com/office/drawing/2014/main" id="{C9AC5B65-CEFC-AE37-3DFF-1A8B1EC69B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1230" y="2356338"/>
            <a:ext cx="4622802" cy="2917373"/>
          </a:xfrm>
          <a:prstGeom prst="rect">
            <a:avLst/>
          </a:prstGeom>
        </p:spPr>
      </p:pic>
      <p:sp>
        <p:nvSpPr>
          <p:cNvPr id="8" name="Titre 2">
            <a:extLst>
              <a:ext uri="{FF2B5EF4-FFF2-40B4-BE49-F238E27FC236}">
                <a16:creationId xmlns:a16="http://schemas.microsoft.com/office/drawing/2014/main" id="{633721E0-3F76-154D-8D9D-498BB5E5AE6D}"/>
              </a:ext>
            </a:extLst>
          </p:cNvPr>
          <p:cNvSpPr>
            <a:spLocks noGrp="1"/>
          </p:cNvSpPr>
          <p:nvPr>
            <p:ph type="title"/>
          </p:nvPr>
        </p:nvSpPr>
        <p:spPr>
          <a:xfrm>
            <a:off x="457200" y="228600"/>
            <a:ext cx="8229600" cy="914400"/>
          </a:xfrm>
        </p:spPr>
        <p:txBody>
          <a:bodyPr/>
          <a:lstStyle/>
          <a:p>
            <a:pPr algn="ctr"/>
            <a:r>
              <a:rPr lang="fr-FR"/>
              <a:t>Les hormones du plaisir</a:t>
            </a:r>
          </a:p>
        </p:txBody>
      </p:sp>
    </p:spTree>
    <p:extLst>
      <p:ext uri="{BB962C8B-B14F-4D97-AF65-F5344CB8AC3E}">
        <p14:creationId xmlns:p14="http://schemas.microsoft.com/office/powerpoint/2010/main" val="1269111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dissolv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dissolve">
                                      <p:cBhvr>
                                        <p:cTn id="12" dur="500"/>
                                        <p:tgtEl>
                                          <p:spTgt spid="7">
                                            <p:txEl>
                                              <p:pRg st="1" end="1"/>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animEffect transition="in" filter="dissolve">
                                      <p:cBhvr>
                                        <p:cTn id="15" dur="500"/>
                                        <p:tgtEl>
                                          <p:spTgt spid="7">
                                            <p:txEl>
                                              <p:pRg st="4" end="4"/>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7">
                                            <p:txEl>
                                              <p:pRg st="5" end="5"/>
                                            </p:txEl>
                                          </p:spTgt>
                                        </p:tgtEl>
                                        <p:attrNameLst>
                                          <p:attrName>style.visibility</p:attrName>
                                        </p:attrNameLst>
                                      </p:cBhvr>
                                      <p:to>
                                        <p:strVal val="visible"/>
                                      </p:to>
                                    </p:set>
                                    <p:animEffect transition="in" filter="dissolve">
                                      <p:cBhvr>
                                        <p:cTn id="18" dur="500"/>
                                        <p:tgtEl>
                                          <p:spTgt spid="7">
                                            <p:txEl>
                                              <p:pRg st="5" end="5"/>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7">
                                            <p:txEl>
                                              <p:pRg st="6" end="6"/>
                                            </p:txEl>
                                          </p:spTgt>
                                        </p:tgtEl>
                                        <p:attrNameLst>
                                          <p:attrName>style.visibility</p:attrName>
                                        </p:attrNameLst>
                                      </p:cBhvr>
                                      <p:to>
                                        <p:strVal val="visible"/>
                                      </p:to>
                                    </p:set>
                                    <p:animEffect transition="in" filter="dissolve">
                                      <p:cBhvr>
                                        <p:cTn id="21" dur="500"/>
                                        <p:tgtEl>
                                          <p:spTgt spid="7">
                                            <p:txEl>
                                              <p:pRg st="6" end="6"/>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7">
                                            <p:txEl>
                                              <p:pRg st="7" end="7"/>
                                            </p:txEl>
                                          </p:spTgt>
                                        </p:tgtEl>
                                        <p:attrNameLst>
                                          <p:attrName>style.visibility</p:attrName>
                                        </p:attrNameLst>
                                      </p:cBhvr>
                                      <p:to>
                                        <p:strVal val="visible"/>
                                      </p:to>
                                    </p:set>
                                    <p:animEffect transition="in" filter="dissolve">
                                      <p:cBhvr>
                                        <p:cTn id="24" dur="500"/>
                                        <p:tgtEl>
                                          <p:spTgt spid="7">
                                            <p:txEl>
                                              <p:pRg st="7" end="7"/>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7">
                                            <p:txEl>
                                              <p:pRg st="9" end="9"/>
                                            </p:txEl>
                                          </p:spTgt>
                                        </p:tgtEl>
                                        <p:attrNameLst>
                                          <p:attrName>style.visibility</p:attrName>
                                        </p:attrNameLst>
                                      </p:cBhvr>
                                      <p:to>
                                        <p:strVal val="visible"/>
                                      </p:to>
                                    </p:set>
                                    <p:animEffect transition="in" filter="dissolve">
                                      <p:cBhvr>
                                        <p:cTn id="29" dur="500"/>
                                        <p:tgtEl>
                                          <p:spTgt spid="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79"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80"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181" name="image2.jpg" descr="image2.jpg"/>
          <p:cNvPicPr>
            <a:picLocks noChangeAspect="1"/>
          </p:cNvPicPr>
          <p:nvPr/>
        </p:nvPicPr>
        <p:blipFill>
          <a:blip r:embed="rId2"/>
          <a:stretch>
            <a:fillRect/>
          </a:stretch>
        </p:blipFill>
        <p:spPr>
          <a:xfrm>
            <a:off x="8366759" y="6230772"/>
            <a:ext cx="640081" cy="491338"/>
          </a:xfrm>
          <a:prstGeom prst="rect">
            <a:avLst/>
          </a:prstGeom>
          <a:ln w="12700"/>
        </p:spPr>
      </p:pic>
      <p:sp>
        <p:nvSpPr>
          <p:cNvPr id="182" name="Texte"/>
          <p:cNvSpPr txBox="1"/>
          <p:nvPr/>
        </p:nvSpPr>
        <p:spPr>
          <a:xfrm>
            <a:off x="609600" y="6339840"/>
            <a:ext cx="1000253" cy="3683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buClr>
                <a:srgbClr val="585866"/>
              </a:buClr>
              <a:defRPr sz="1400">
                <a:solidFill>
                  <a:srgbClr val="585866"/>
                </a:solidFill>
                <a:uFill>
                  <a:solidFill>
                    <a:srgbClr val="585866"/>
                  </a:solidFill>
                </a:uFill>
              </a:defRPr>
            </a:lvl1pPr>
          </a:lstStyle>
          <a:p>
            <a:r>
              <a:t> </a:t>
            </a:r>
          </a:p>
        </p:txBody>
      </p:sp>
      <p:sp>
        <p:nvSpPr>
          <p:cNvPr id="183"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84"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86" name="L'abstraction sélective (ne tenir compte que de certains faits) &quot;Avec sa casquette, sa démarche,... c’est une racaille !&quot;…"/>
          <p:cNvSpPr/>
          <p:nvPr/>
        </p:nvSpPr>
        <p:spPr>
          <a:xfrm>
            <a:off x="574683" y="1395412"/>
            <a:ext cx="7904950" cy="2846933"/>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a:spAutoFit/>
          </a:bodyPr>
          <a:lstStyle/>
          <a:p>
            <a:pPr defTabSz="584200">
              <a:buFont typeface="Verdana"/>
              <a:defRPr>
                <a:solidFill>
                  <a:srgbClr val="FFFFFF"/>
                </a:solidFill>
                <a:effectLst>
                  <a:outerShdw blurRad="38100" dist="12700" dir="5400000" rotWithShape="0">
                    <a:srgbClr val="000000">
                      <a:alpha val="50000"/>
                    </a:srgbClr>
                  </a:outerShdw>
                </a:effectLst>
                <a:uFillTx/>
              </a:defRPr>
            </a:pPr>
            <a:r>
              <a:rPr lang="fr-FR">
                <a:solidFill>
                  <a:schemeClr val="tx1"/>
                </a:solidFill>
                <a:latin typeface="Verdana"/>
                <a:ea typeface="Verdana"/>
                <a:cs typeface="Verdana"/>
                <a:sym typeface="Verdana"/>
              </a:rPr>
              <a:t>Situation déjà vécue probablement :</a:t>
            </a:r>
          </a:p>
          <a:p>
            <a:pPr defTabSz="584200">
              <a:buFont typeface="Verdana"/>
              <a:defRPr>
                <a:solidFill>
                  <a:srgbClr val="FFFFFF"/>
                </a:solidFill>
                <a:effectLst>
                  <a:outerShdw blurRad="38100" dist="12700" dir="5400000" rotWithShape="0">
                    <a:srgbClr val="000000">
                      <a:alpha val="50000"/>
                    </a:srgbClr>
                  </a:outerShdw>
                </a:effectLst>
                <a:uFillTx/>
              </a:defRPr>
            </a:pPr>
            <a:endParaRPr lang="fr-FR">
              <a:solidFill>
                <a:schemeClr val="tx1"/>
              </a:solidFill>
              <a:latin typeface="Verdana"/>
              <a:ea typeface="Verdana"/>
              <a:cs typeface="Verdana"/>
              <a:sym typeface="Verdana"/>
            </a:endParaRPr>
          </a:p>
          <a:p>
            <a:pPr defTabSz="584200">
              <a:buFont typeface="Verdana"/>
              <a:defRPr>
                <a:solidFill>
                  <a:srgbClr val="FFFFFF"/>
                </a:solidFill>
                <a:effectLst>
                  <a:outerShdw blurRad="38100" dist="12700" dir="5400000" rotWithShape="0">
                    <a:srgbClr val="000000">
                      <a:alpha val="50000"/>
                    </a:srgbClr>
                  </a:outerShdw>
                </a:effectLst>
                <a:uFillTx/>
              </a:defRPr>
            </a:pPr>
            <a:r>
              <a:rPr lang="fr-FR">
                <a:solidFill>
                  <a:schemeClr val="tx1"/>
                </a:solidFill>
                <a:latin typeface="Arial" panose="020B0604020202020204" pitchFamily="34" charset="0"/>
                <a:ea typeface="Verdana"/>
                <a:cs typeface="Arial" panose="020B0604020202020204" pitchFamily="34" charset="0"/>
                <a:sym typeface="Verdana"/>
              </a:rPr>
              <a:t>Vous êtes prêt à accueillir une personne qui se présente à vous.</a:t>
            </a:r>
          </a:p>
          <a:p>
            <a:pPr defTabSz="584200">
              <a:buFont typeface="Verdana"/>
              <a:defRPr>
                <a:solidFill>
                  <a:srgbClr val="FFFFFF"/>
                </a:solidFill>
                <a:effectLst>
                  <a:outerShdw blurRad="38100" dist="12700" dir="5400000" rotWithShape="0">
                    <a:srgbClr val="000000">
                      <a:alpha val="50000"/>
                    </a:srgbClr>
                  </a:outerShdw>
                </a:effectLst>
                <a:uFillTx/>
              </a:defRPr>
            </a:pPr>
            <a:r>
              <a:rPr lang="fr-FR">
                <a:solidFill>
                  <a:schemeClr val="tx1"/>
                </a:solidFill>
                <a:latin typeface="Arial" panose="020B0604020202020204" pitchFamily="34" charset="0"/>
                <a:ea typeface="Verdana"/>
                <a:cs typeface="Arial" panose="020B0604020202020204" pitchFamily="34" charset="0"/>
                <a:sym typeface="Verdana"/>
              </a:rPr>
              <a:t>Cette même personne se met à déverser toute sa colère sur vous. </a:t>
            </a:r>
          </a:p>
          <a:p>
            <a:pPr defTabSz="584200">
              <a:buFont typeface="Verdana"/>
              <a:defRPr>
                <a:solidFill>
                  <a:srgbClr val="FFFFFF"/>
                </a:solidFill>
                <a:effectLst>
                  <a:outerShdw blurRad="38100" dist="12700" dir="5400000" rotWithShape="0">
                    <a:srgbClr val="000000">
                      <a:alpha val="50000"/>
                    </a:srgbClr>
                  </a:outerShdw>
                </a:effectLst>
                <a:uFillTx/>
              </a:defRPr>
            </a:pPr>
            <a:endParaRPr lang="fr-FR">
              <a:solidFill>
                <a:schemeClr val="tx1"/>
              </a:solidFill>
              <a:latin typeface="Arial" panose="020B0604020202020204" pitchFamily="34" charset="0"/>
              <a:ea typeface="Verdana"/>
              <a:cs typeface="Arial" panose="020B0604020202020204" pitchFamily="34" charset="0"/>
              <a:sym typeface="Verdana"/>
            </a:endParaRPr>
          </a:p>
          <a:p>
            <a:pPr defTabSz="584200">
              <a:buFont typeface="Verdana"/>
              <a:defRPr>
                <a:solidFill>
                  <a:srgbClr val="FFFFFF"/>
                </a:solidFill>
                <a:effectLst>
                  <a:outerShdw blurRad="38100" dist="12700" dir="5400000" rotWithShape="0">
                    <a:srgbClr val="000000">
                      <a:alpha val="50000"/>
                    </a:srgbClr>
                  </a:outerShdw>
                </a:effectLst>
                <a:uFillTx/>
              </a:defRPr>
            </a:pPr>
            <a:r>
              <a:rPr lang="fr-FR" i="1">
                <a:solidFill>
                  <a:schemeClr val="tx1"/>
                </a:solidFill>
                <a:latin typeface="Arial" panose="020B0604020202020204" pitchFamily="34" charset="0"/>
                <a:ea typeface="Verdana"/>
                <a:cs typeface="Arial" panose="020B0604020202020204" pitchFamily="34" charset="0"/>
                <a:sym typeface="Verdana"/>
              </a:rPr>
              <a:t>« C’est quoi ce bordel ! C’est maintenant que vous arrivez ! Y en a marre !</a:t>
            </a:r>
          </a:p>
          <a:p>
            <a:pPr defTabSz="584200">
              <a:buFont typeface="Verdana"/>
              <a:defRPr>
                <a:solidFill>
                  <a:srgbClr val="FFFFFF"/>
                </a:solidFill>
                <a:effectLst>
                  <a:outerShdw blurRad="38100" dist="12700" dir="5400000" rotWithShape="0">
                    <a:srgbClr val="000000">
                      <a:alpha val="50000"/>
                    </a:srgbClr>
                  </a:outerShdw>
                </a:effectLst>
                <a:uFillTx/>
              </a:defRPr>
            </a:pPr>
            <a:r>
              <a:rPr lang="fr-FR" i="1">
                <a:solidFill>
                  <a:schemeClr val="tx1"/>
                </a:solidFill>
                <a:latin typeface="Arial" panose="020B0604020202020204" pitchFamily="34" charset="0"/>
                <a:ea typeface="Verdana"/>
                <a:cs typeface="Arial" panose="020B0604020202020204" pitchFamily="34" charset="0"/>
                <a:sym typeface="Verdana"/>
              </a:rPr>
              <a:t>Vous êtes tout le temps en retard ! … A cause de vous ! … Je vais me plaindre à votre chef ! T’es bête ou quoi ?… Vous allez voir ce qui va se passer, </a:t>
            </a:r>
            <a:r>
              <a:rPr lang="fr-FR" i="1" err="1">
                <a:solidFill>
                  <a:schemeClr val="tx1"/>
                </a:solidFill>
                <a:latin typeface="Arial" panose="020B0604020202020204" pitchFamily="34" charset="0"/>
                <a:ea typeface="Verdana"/>
                <a:cs typeface="Arial" panose="020B0604020202020204" pitchFamily="34" charset="0"/>
                <a:sym typeface="Verdana"/>
              </a:rPr>
              <a:t>etc</a:t>
            </a:r>
            <a:r>
              <a:rPr lang="fr-FR" i="1">
                <a:solidFill>
                  <a:schemeClr val="tx1"/>
                </a:solidFill>
                <a:latin typeface="Arial" panose="020B0604020202020204" pitchFamily="34" charset="0"/>
                <a:ea typeface="Verdana"/>
                <a:cs typeface="Arial" panose="020B0604020202020204" pitchFamily="34" charset="0"/>
                <a:sym typeface="Verdana"/>
              </a:rPr>
              <a:t>, etc…» </a:t>
            </a:r>
          </a:p>
          <a:p>
            <a:pPr defTabSz="584200">
              <a:buFont typeface="Verdana"/>
              <a:defRPr>
                <a:solidFill>
                  <a:srgbClr val="FFFFFF"/>
                </a:solidFill>
                <a:effectLst>
                  <a:outerShdw blurRad="38100" dist="12700" dir="5400000" rotWithShape="0">
                    <a:srgbClr val="000000">
                      <a:alpha val="50000"/>
                    </a:srgbClr>
                  </a:outerShdw>
                </a:effectLst>
                <a:uFillTx/>
              </a:defRPr>
            </a:pPr>
            <a:endParaRPr lang="fr-FR">
              <a:solidFill>
                <a:schemeClr val="tx1"/>
              </a:solidFill>
              <a:latin typeface="Arial" panose="020B0604020202020204" pitchFamily="34" charset="0"/>
              <a:ea typeface="Verdana"/>
              <a:cs typeface="Arial" panose="020B0604020202020204" pitchFamily="34" charset="0"/>
              <a:sym typeface="Verdana"/>
            </a:endParaRPr>
          </a:p>
        </p:txBody>
      </p:sp>
      <p:sp>
        <p:nvSpPr>
          <p:cNvPr id="187" name="Numéro de diapositive"/>
          <p:cNvSpPr txBox="1">
            <a:spLocks noGrp="1"/>
          </p:cNvSpPr>
          <p:nvPr>
            <p:ph type="sldNum" sz="quarter" idx="2"/>
          </p:nvPr>
        </p:nvSpPr>
        <p:spPr>
          <a:xfrm>
            <a:off x="1318567" y="6455411"/>
            <a:ext cx="281633" cy="2667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32</a:t>
            </a:fld>
            <a:endParaRPr/>
          </a:p>
        </p:txBody>
      </p:sp>
      <p:sp>
        <p:nvSpPr>
          <p:cNvPr id="12" name="L'abstraction sélective (ne tenir compte que de certains faits) &quot;Avec sa casquette, sa démarche,... c’est une racaille !&quot;…">
            <a:extLst>
              <a:ext uri="{FF2B5EF4-FFF2-40B4-BE49-F238E27FC236}">
                <a16:creationId xmlns:a16="http://schemas.microsoft.com/office/drawing/2014/main" id="{5DD756ED-6E34-884F-8FF5-F37B8CC04565}"/>
              </a:ext>
            </a:extLst>
          </p:cNvPr>
          <p:cNvSpPr/>
          <p:nvPr/>
        </p:nvSpPr>
        <p:spPr>
          <a:xfrm>
            <a:off x="467068" y="4123345"/>
            <a:ext cx="7904950" cy="353943"/>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a:spAutoFit/>
          </a:bodyPr>
          <a:lstStyle/>
          <a:p>
            <a:pPr marL="285750" indent="-285750" defTabSz="584200">
              <a:buFontTx/>
              <a:buChar char="-"/>
              <a:defRPr>
                <a:solidFill>
                  <a:srgbClr val="FFFFFF"/>
                </a:solidFill>
                <a:effectLst>
                  <a:outerShdw blurRad="38100" dist="12700" dir="5400000" rotWithShape="0">
                    <a:srgbClr val="000000">
                      <a:alpha val="50000"/>
                    </a:srgbClr>
                  </a:outerShdw>
                </a:effectLst>
                <a:uFillTx/>
              </a:defRPr>
            </a:pPr>
            <a:r>
              <a:rPr lang="fr-FR">
                <a:solidFill>
                  <a:schemeClr val="tx1"/>
                </a:solidFill>
                <a:latin typeface="Arial" panose="020B0604020202020204" pitchFamily="34" charset="0"/>
                <a:ea typeface="Verdana"/>
                <a:cs typeface="Arial" panose="020B0604020202020204" pitchFamily="34" charset="0"/>
                <a:sym typeface="Verdana"/>
              </a:rPr>
              <a:t>Face à quelqu’un en colère que ressentez-vous ?</a:t>
            </a:r>
          </a:p>
        </p:txBody>
      </p:sp>
      <p:sp>
        <p:nvSpPr>
          <p:cNvPr id="13" name="L'abstraction sélective (ne tenir compte que de certains faits) &quot;Avec sa casquette, sa démarche,... c’est une racaille !&quot;…">
            <a:extLst>
              <a:ext uri="{FF2B5EF4-FFF2-40B4-BE49-F238E27FC236}">
                <a16:creationId xmlns:a16="http://schemas.microsoft.com/office/drawing/2014/main" id="{EAD3AE22-BDD8-3148-9DC0-F96634D22716}"/>
              </a:ext>
            </a:extLst>
          </p:cNvPr>
          <p:cNvSpPr/>
          <p:nvPr/>
        </p:nvSpPr>
        <p:spPr>
          <a:xfrm>
            <a:off x="467068" y="4878378"/>
            <a:ext cx="7904950" cy="353943"/>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a:spAutoFit/>
          </a:bodyPr>
          <a:lstStyle/>
          <a:p>
            <a:pPr marL="285750" indent="-285750" defTabSz="584200">
              <a:buFontTx/>
              <a:buChar char="-"/>
              <a:defRPr>
                <a:solidFill>
                  <a:srgbClr val="FFFFFF"/>
                </a:solidFill>
                <a:effectLst>
                  <a:outerShdw blurRad="38100" dist="12700" dir="5400000" rotWithShape="0">
                    <a:srgbClr val="000000">
                      <a:alpha val="50000"/>
                    </a:srgbClr>
                  </a:outerShdw>
                </a:effectLst>
                <a:uFillTx/>
              </a:defRPr>
            </a:pPr>
            <a:r>
              <a:rPr lang="fr-FR">
                <a:solidFill>
                  <a:schemeClr val="tx1"/>
                </a:solidFill>
                <a:latin typeface="Arial" panose="020B0604020202020204" pitchFamily="34" charset="0"/>
                <a:ea typeface="Verdana"/>
                <a:cs typeface="Arial" panose="020B0604020202020204" pitchFamily="34" charset="0"/>
                <a:sym typeface="Verdana"/>
              </a:rPr>
              <a:t>Trouvez-vous cette colère contagieuse ?</a:t>
            </a:r>
          </a:p>
        </p:txBody>
      </p:sp>
      <p:sp>
        <p:nvSpPr>
          <p:cNvPr id="14" name="L'abstraction sélective (ne tenir compte que de certains faits) &quot;Avec sa casquette, sa démarche,... c’est une racaille !&quot;…">
            <a:extLst>
              <a:ext uri="{FF2B5EF4-FFF2-40B4-BE49-F238E27FC236}">
                <a16:creationId xmlns:a16="http://schemas.microsoft.com/office/drawing/2014/main" id="{AE71806B-C7B9-6C42-9FC8-7315B9D69AC9}"/>
              </a:ext>
            </a:extLst>
          </p:cNvPr>
          <p:cNvSpPr/>
          <p:nvPr/>
        </p:nvSpPr>
        <p:spPr>
          <a:xfrm>
            <a:off x="454368" y="5632187"/>
            <a:ext cx="7904950" cy="353943"/>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a:spAutoFit/>
          </a:bodyPr>
          <a:lstStyle/>
          <a:p>
            <a:pPr marL="285750" indent="-285750" defTabSz="584200">
              <a:buFontTx/>
              <a:buChar char="-"/>
              <a:defRPr>
                <a:solidFill>
                  <a:srgbClr val="FFFFFF"/>
                </a:solidFill>
                <a:effectLst>
                  <a:outerShdw blurRad="38100" dist="12700" dir="5400000" rotWithShape="0">
                    <a:srgbClr val="000000">
                      <a:alpha val="50000"/>
                    </a:srgbClr>
                  </a:outerShdw>
                </a:effectLst>
                <a:uFillTx/>
              </a:defRPr>
            </a:pPr>
            <a:r>
              <a:rPr lang="fr-FR">
                <a:solidFill>
                  <a:schemeClr val="tx1"/>
                </a:solidFill>
                <a:latin typeface="Arial" panose="020B0604020202020204" pitchFamily="34" charset="0"/>
                <a:ea typeface="Verdana"/>
                <a:cs typeface="Arial" panose="020B0604020202020204" pitchFamily="34" charset="0"/>
                <a:sym typeface="Verdana"/>
              </a:rPr>
              <a:t>Risque t-on de perdre notre calme ?</a:t>
            </a:r>
          </a:p>
        </p:txBody>
      </p:sp>
      <p:sp>
        <p:nvSpPr>
          <p:cNvPr id="17" name="Les erreurs de logique des personnes stressées">
            <a:extLst>
              <a:ext uri="{FF2B5EF4-FFF2-40B4-BE49-F238E27FC236}">
                <a16:creationId xmlns:a16="http://schemas.microsoft.com/office/drawing/2014/main" id="{BA5670BD-2E5A-C440-BA3A-D739C11C0E1B}"/>
              </a:ext>
            </a:extLst>
          </p:cNvPr>
          <p:cNvSpPr txBox="1">
            <a:spLocks/>
          </p:cNvSpPr>
          <p:nvPr/>
        </p:nvSpPr>
        <p:spPr>
          <a:xfrm>
            <a:off x="609600" y="304800"/>
            <a:ext cx="8229600" cy="9906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lvl1pPr marL="0" marR="0" indent="0" algn="l" defTabSz="914400" latinLnBrk="0">
              <a:lnSpc>
                <a:spcPct val="100000"/>
              </a:lnSpc>
              <a:spcBef>
                <a:spcPts val="0"/>
              </a:spcBef>
              <a:spcAft>
                <a:spcPts val="0"/>
              </a:spcAft>
              <a:buClrTx/>
              <a:buSzTx/>
              <a:buFontTx/>
              <a:buNone/>
              <a:tabLst/>
              <a:defRPr sz="3600" b="1" i="0" u="none" strike="noStrike" cap="none" spc="0" baseline="0">
                <a:solidFill>
                  <a:srgbClr val="8590B2"/>
                </a:solidFill>
                <a:uFill>
                  <a:solidFill>
                    <a:srgbClr val="8590B2"/>
                  </a:solidFill>
                </a:uFill>
                <a:latin typeface="+mn-lt"/>
                <a:ea typeface="+mn-ea"/>
                <a:cs typeface="+mn-cs"/>
                <a:sym typeface="Eurostile"/>
              </a:defRPr>
            </a:lvl1pPr>
            <a:lvl2pPr marL="0" marR="0" indent="228600" algn="l" defTabSz="914400" latinLnBrk="0">
              <a:lnSpc>
                <a:spcPct val="100000"/>
              </a:lnSpc>
              <a:spcBef>
                <a:spcPts val="0"/>
              </a:spcBef>
              <a:spcAft>
                <a:spcPts val="0"/>
              </a:spcAft>
              <a:buClrTx/>
              <a:buSzTx/>
              <a:buFontTx/>
              <a:buNone/>
              <a:tabLst/>
              <a:defRPr sz="4300" b="1" i="0" u="none" strike="noStrike" cap="none" spc="0" baseline="0">
                <a:solidFill>
                  <a:srgbClr val="8590B2"/>
                </a:solidFill>
                <a:uFill>
                  <a:solidFill>
                    <a:srgbClr val="8590B2"/>
                  </a:solidFill>
                </a:uFill>
                <a:latin typeface="+mn-lt"/>
                <a:ea typeface="+mn-ea"/>
                <a:cs typeface="+mn-cs"/>
                <a:sym typeface="Eurostile"/>
              </a:defRPr>
            </a:lvl2pPr>
            <a:lvl3pPr marL="0" marR="0" indent="457200" algn="l" defTabSz="914400" latinLnBrk="0">
              <a:lnSpc>
                <a:spcPct val="100000"/>
              </a:lnSpc>
              <a:spcBef>
                <a:spcPts val="0"/>
              </a:spcBef>
              <a:spcAft>
                <a:spcPts val="0"/>
              </a:spcAft>
              <a:buClrTx/>
              <a:buSzTx/>
              <a:buFontTx/>
              <a:buNone/>
              <a:tabLst/>
              <a:defRPr sz="4300" b="1" i="0" u="none" strike="noStrike" cap="none" spc="0" baseline="0">
                <a:solidFill>
                  <a:srgbClr val="8590B2"/>
                </a:solidFill>
                <a:uFill>
                  <a:solidFill>
                    <a:srgbClr val="8590B2"/>
                  </a:solidFill>
                </a:uFill>
                <a:latin typeface="+mn-lt"/>
                <a:ea typeface="+mn-ea"/>
                <a:cs typeface="+mn-cs"/>
                <a:sym typeface="Eurostile"/>
              </a:defRPr>
            </a:lvl3pPr>
            <a:lvl4pPr marL="0" marR="0" indent="685800" algn="l" defTabSz="914400" latinLnBrk="0">
              <a:lnSpc>
                <a:spcPct val="100000"/>
              </a:lnSpc>
              <a:spcBef>
                <a:spcPts val="0"/>
              </a:spcBef>
              <a:spcAft>
                <a:spcPts val="0"/>
              </a:spcAft>
              <a:buClrTx/>
              <a:buSzTx/>
              <a:buFontTx/>
              <a:buNone/>
              <a:tabLst/>
              <a:defRPr sz="4300" b="1" i="0" u="none" strike="noStrike" cap="none" spc="0" baseline="0">
                <a:solidFill>
                  <a:srgbClr val="8590B2"/>
                </a:solidFill>
                <a:uFill>
                  <a:solidFill>
                    <a:srgbClr val="8590B2"/>
                  </a:solidFill>
                </a:uFill>
                <a:latin typeface="+mn-lt"/>
                <a:ea typeface="+mn-ea"/>
                <a:cs typeface="+mn-cs"/>
                <a:sym typeface="Eurostile"/>
              </a:defRPr>
            </a:lvl4pPr>
            <a:lvl5pPr marL="0" marR="0" indent="914400" algn="l" defTabSz="914400" latinLnBrk="0">
              <a:lnSpc>
                <a:spcPct val="100000"/>
              </a:lnSpc>
              <a:spcBef>
                <a:spcPts val="0"/>
              </a:spcBef>
              <a:spcAft>
                <a:spcPts val="0"/>
              </a:spcAft>
              <a:buClrTx/>
              <a:buSzTx/>
              <a:buFontTx/>
              <a:buNone/>
              <a:tabLst/>
              <a:defRPr sz="4300" b="1" i="0" u="none" strike="noStrike" cap="none" spc="0" baseline="0">
                <a:solidFill>
                  <a:srgbClr val="8590B2"/>
                </a:solidFill>
                <a:uFill>
                  <a:solidFill>
                    <a:srgbClr val="8590B2"/>
                  </a:solidFill>
                </a:uFill>
                <a:latin typeface="+mn-lt"/>
                <a:ea typeface="+mn-ea"/>
                <a:cs typeface="+mn-cs"/>
                <a:sym typeface="Eurostile"/>
              </a:defRPr>
            </a:lvl5pPr>
            <a:lvl6pPr marL="0" marR="0" indent="1143000" algn="l" defTabSz="914400" latinLnBrk="0">
              <a:lnSpc>
                <a:spcPct val="100000"/>
              </a:lnSpc>
              <a:spcBef>
                <a:spcPts val="0"/>
              </a:spcBef>
              <a:spcAft>
                <a:spcPts val="0"/>
              </a:spcAft>
              <a:buClrTx/>
              <a:buSzTx/>
              <a:buFontTx/>
              <a:buNone/>
              <a:tabLst/>
              <a:defRPr sz="4300" b="1" i="0" u="none" strike="noStrike" cap="none" spc="0" baseline="0">
                <a:solidFill>
                  <a:srgbClr val="8590B2"/>
                </a:solidFill>
                <a:uFill>
                  <a:solidFill>
                    <a:srgbClr val="8590B2"/>
                  </a:solidFill>
                </a:uFill>
                <a:latin typeface="+mn-lt"/>
                <a:ea typeface="+mn-ea"/>
                <a:cs typeface="+mn-cs"/>
                <a:sym typeface="Eurostile"/>
              </a:defRPr>
            </a:lvl6pPr>
            <a:lvl7pPr marL="0" marR="0" indent="1371600" algn="l" defTabSz="914400" latinLnBrk="0">
              <a:lnSpc>
                <a:spcPct val="100000"/>
              </a:lnSpc>
              <a:spcBef>
                <a:spcPts val="0"/>
              </a:spcBef>
              <a:spcAft>
                <a:spcPts val="0"/>
              </a:spcAft>
              <a:buClrTx/>
              <a:buSzTx/>
              <a:buFontTx/>
              <a:buNone/>
              <a:tabLst/>
              <a:defRPr sz="4300" b="1" i="0" u="none" strike="noStrike" cap="none" spc="0" baseline="0">
                <a:solidFill>
                  <a:srgbClr val="8590B2"/>
                </a:solidFill>
                <a:uFill>
                  <a:solidFill>
                    <a:srgbClr val="8590B2"/>
                  </a:solidFill>
                </a:uFill>
                <a:latin typeface="+mn-lt"/>
                <a:ea typeface="+mn-ea"/>
                <a:cs typeface="+mn-cs"/>
                <a:sym typeface="Eurostile"/>
              </a:defRPr>
            </a:lvl7pPr>
            <a:lvl8pPr marL="0" marR="0" indent="1600200" algn="l" defTabSz="914400" latinLnBrk="0">
              <a:lnSpc>
                <a:spcPct val="100000"/>
              </a:lnSpc>
              <a:spcBef>
                <a:spcPts val="0"/>
              </a:spcBef>
              <a:spcAft>
                <a:spcPts val="0"/>
              </a:spcAft>
              <a:buClrTx/>
              <a:buSzTx/>
              <a:buFontTx/>
              <a:buNone/>
              <a:tabLst/>
              <a:defRPr sz="4300" b="1" i="0" u="none" strike="noStrike" cap="none" spc="0" baseline="0">
                <a:solidFill>
                  <a:srgbClr val="8590B2"/>
                </a:solidFill>
                <a:uFill>
                  <a:solidFill>
                    <a:srgbClr val="8590B2"/>
                  </a:solidFill>
                </a:uFill>
                <a:latin typeface="+mn-lt"/>
                <a:ea typeface="+mn-ea"/>
                <a:cs typeface="+mn-cs"/>
                <a:sym typeface="Eurostile"/>
              </a:defRPr>
            </a:lvl8pPr>
            <a:lvl9pPr marL="0" marR="0" indent="1828800" algn="l" defTabSz="914400" latinLnBrk="0">
              <a:lnSpc>
                <a:spcPct val="100000"/>
              </a:lnSpc>
              <a:spcBef>
                <a:spcPts val="0"/>
              </a:spcBef>
              <a:spcAft>
                <a:spcPts val="0"/>
              </a:spcAft>
              <a:buClrTx/>
              <a:buSzTx/>
              <a:buFontTx/>
              <a:buNone/>
              <a:tabLst/>
              <a:defRPr sz="4300" b="1" i="0" u="none" strike="noStrike" cap="none" spc="0" baseline="0">
                <a:solidFill>
                  <a:srgbClr val="8590B2"/>
                </a:solidFill>
                <a:uFill>
                  <a:solidFill>
                    <a:srgbClr val="8590B2"/>
                  </a:solidFill>
                </a:uFill>
                <a:latin typeface="+mn-lt"/>
                <a:ea typeface="+mn-ea"/>
                <a:cs typeface="+mn-cs"/>
                <a:sym typeface="Eurostile"/>
              </a:defRPr>
            </a:lvl9pPr>
          </a:lstStyle>
          <a:p>
            <a:pPr algn="ctr" hangingPunct="1">
              <a:defRPr sz="3870"/>
            </a:pPr>
            <a:r>
              <a:rPr lang="fr-FR"/>
              <a:t>Un exemple de gestion des émotions</a:t>
            </a:r>
            <a:br>
              <a:rPr lang="fr-FR"/>
            </a:br>
            <a:r>
              <a:rPr lang="fr-FR"/>
              <a:t>par le recadrage de la pensée</a:t>
            </a:r>
          </a:p>
        </p:txBody>
      </p:sp>
    </p:spTree>
    <p:extLst>
      <p:ext uri="{BB962C8B-B14F-4D97-AF65-F5344CB8AC3E}">
        <p14:creationId xmlns:p14="http://schemas.microsoft.com/office/powerpoint/2010/main" val="6100880"/>
      </p:ext>
    </p:extLst>
  </p:cSld>
  <p:clrMapOvr>
    <a:masterClrMapping/>
  </p:clrMapOvr>
  <p:transition spd="med" advClick="0"/>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186">
                                            <p:bg/>
                                          </p:spTgt>
                                        </p:tgtEl>
                                        <p:attrNameLst>
                                          <p:attrName>style.visibility</p:attrName>
                                        </p:attrNameLst>
                                      </p:cBhvr>
                                      <p:to>
                                        <p:strVal val="visible"/>
                                      </p:to>
                                    </p:set>
                                    <p:animEffect transition="in" filter="wipe(left)">
                                      <p:cBhvr>
                                        <p:cTn id="7" dur="500"/>
                                        <p:tgtEl>
                                          <p:spTgt spid="186">
                                            <p:bg/>
                                          </p:spTgt>
                                        </p:tgtEl>
                                      </p:cBhvr>
                                    </p:animEffect>
                                  </p:childTnLst>
                                </p:cTn>
                              </p:par>
                              <p:par>
                                <p:cTn id="8" presetID="22" presetClass="entr" presetSubtype="8" fill="hold" grpId="0" nodeType="withEffect">
                                  <p:stCondLst>
                                    <p:cond delay="0"/>
                                  </p:stCondLst>
                                  <p:iterate>
                                    <p:tmAbs val="0"/>
                                  </p:iterate>
                                  <p:childTnLst>
                                    <p:set>
                                      <p:cBhvr>
                                        <p:cTn id="9" fill="hold"/>
                                        <p:tgtEl>
                                          <p:spTgt spid="186">
                                            <p:txEl>
                                              <p:pRg st="0" end="0"/>
                                            </p:txEl>
                                          </p:spTgt>
                                        </p:tgtEl>
                                        <p:attrNameLst>
                                          <p:attrName>style.visibility</p:attrName>
                                        </p:attrNameLst>
                                      </p:cBhvr>
                                      <p:to>
                                        <p:strVal val="visible"/>
                                      </p:to>
                                    </p:set>
                                    <p:animEffect transition="in" filter="wipe(left)">
                                      <p:cBhvr>
                                        <p:cTn id="10" dur="500"/>
                                        <p:tgtEl>
                                          <p:spTgt spid="186">
                                            <p:txEl>
                                              <p:pRg st="0" end="0"/>
                                            </p:txEl>
                                          </p:spTgt>
                                        </p:tgtEl>
                                      </p:cBhvr>
                                    </p:animEffect>
                                  </p:childTnLst>
                                </p:cTn>
                              </p:par>
                            </p:childTnLst>
                          </p:cTn>
                        </p:par>
                        <p:par>
                          <p:cTn id="11" fill="hold">
                            <p:stCondLst>
                              <p:cond delay="500"/>
                            </p:stCondLst>
                            <p:childTnLst>
                              <p:par>
                                <p:cTn id="12" presetID="22" presetClass="entr" presetSubtype="8" fill="hold" grpId="0" nodeType="afterEffect">
                                  <p:stCondLst>
                                    <p:cond delay="0"/>
                                  </p:stCondLst>
                                  <p:iterate>
                                    <p:tmAbs val="0"/>
                                  </p:iterate>
                                  <p:childTnLst>
                                    <p:set>
                                      <p:cBhvr>
                                        <p:cTn id="13" fill="hold"/>
                                        <p:tgtEl>
                                          <p:spTgt spid="186">
                                            <p:txEl>
                                              <p:pRg st="2" end="2"/>
                                            </p:txEl>
                                          </p:spTgt>
                                        </p:tgtEl>
                                        <p:attrNameLst>
                                          <p:attrName>style.visibility</p:attrName>
                                        </p:attrNameLst>
                                      </p:cBhvr>
                                      <p:to>
                                        <p:strVal val="visible"/>
                                      </p:to>
                                    </p:set>
                                    <p:animEffect transition="in" filter="wipe(left)">
                                      <p:cBhvr>
                                        <p:cTn id="14" dur="500"/>
                                        <p:tgtEl>
                                          <p:spTgt spid="186">
                                            <p:txEl>
                                              <p:pRg st="2" end="2"/>
                                            </p:txEl>
                                          </p:spTgt>
                                        </p:tgtEl>
                                      </p:cBhvr>
                                    </p:animEffect>
                                  </p:childTnLst>
                                </p:cTn>
                              </p:par>
                            </p:childTnLst>
                          </p:cTn>
                        </p:par>
                        <p:par>
                          <p:cTn id="15" fill="hold">
                            <p:stCondLst>
                              <p:cond delay="1000"/>
                            </p:stCondLst>
                            <p:childTnLst>
                              <p:par>
                                <p:cTn id="16" presetID="22" presetClass="entr" presetSubtype="8" fill="hold" grpId="0" nodeType="afterEffect">
                                  <p:stCondLst>
                                    <p:cond delay="0"/>
                                  </p:stCondLst>
                                  <p:iterate>
                                    <p:tmAbs val="0"/>
                                  </p:iterate>
                                  <p:childTnLst>
                                    <p:set>
                                      <p:cBhvr>
                                        <p:cTn id="17" fill="hold"/>
                                        <p:tgtEl>
                                          <p:spTgt spid="186">
                                            <p:txEl>
                                              <p:pRg st="3" end="3"/>
                                            </p:txEl>
                                          </p:spTgt>
                                        </p:tgtEl>
                                        <p:attrNameLst>
                                          <p:attrName>style.visibility</p:attrName>
                                        </p:attrNameLst>
                                      </p:cBhvr>
                                      <p:to>
                                        <p:strVal val="visible"/>
                                      </p:to>
                                    </p:set>
                                    <p:animEffect transition="in" filter="wipe(left)">
                                      <p:cBhvr>
                                        <p:cTn id="18" dur="500"/>
                                        <p:tgtEl>
                                          <p:spTgt spid="186">
                                            <p:txEl>
                                              <p:pRg st="3" end="3"/>
                                            </p:txEl>
                                          </p:spTgt>
                                        </p:tgtEl>
                                      </p:cBhvr>
                                    </p:animEffect>
                                  </p:childTnLst>
                                </p:cTn>
                              </p:par>
                            </p:childTnLst>
                          </p:cTn>
                        </p:par>
                        <p:par>
                          <p:cTn id="19" fill="hold">
                            <p:stCondLst>
                              <p:cond delay="1500"/>
                            </p:stCondLst>
                            <p:childTnLst>
                              <p:par>
                                <p:cTn id="20" presetID="22" presetClass="entr" presetSubtype="8" fill="hold" grpId="0" nodeType="afterEffect">
                                  <p:stCondLst>
                                    <p:cond delay="0"/>
                                  </p:stCondLst>
                                  <p:iterate>
                                    <p:tmAbs val="0"/>
                                  </p:iterate>
                                  <p:childTnLst>
                                    <p:set>
                                      <p:cBhvr>
                                        <p:cTn id="21" fill="hold"/>
                                        <p:tgtEl>
                                          <p:spTgt spid="186">
                                            <p:txEl>
                                              <p:pRg st="5" end="5"/>
                                            </p:txEl>
                                          </p:spTgt>
                                        </p:tgtEl>
                                        <p:attrNameLst>
                                          <p:attrName>style.visibility</p:attrName>
                                        </p:attrNameLst>
                                      </p:cBhvr>
                                      <p:to>
                                        <p:strVal val="visible"/>
                                      </p:to>
                                    </p:set>
                                    <p:animEffect transition="in" filter="wipe(left)">
                                      <p:cBhvr>
                                        <p:cTn id="22" dur="500"/>
                                        <p:tgtEl>
                                          <p:spTgt spid="186">
                                            <p:txEl>
                                              <p:pRg st="5" end="5"/>
                                            </p:txEl>
                                          </p:spTgt>
                                        </p:tgtEl>
                                      </p:cBhvr>
                                    </p:animEffect>
                                  </p:childTnLst>
                                </p:cTn>
                              </p:par>
                            </p:childTnLst>
                          </p:cTn>
                        </p:par>
                        <p:par>
                          <p:cTn id="23" fill="hold">
                            <p:stCondLst>
                              <p:cond delay="2000"/>
                            </p:stCondLst>
                            <p:childTnLst>
                              <p:par>
                                <p:cTn id="24" presetID="22" presetClass="entr" presetSubtype="8" fill="hold" grpId="0" nodeType="afterEffect">
                                  <p:stCondLst>
                                    <p:cond delay="0"/>
                                  </p:stCondLst>
                                  <p:iterate>
                                    <p:tmAbs val="0"/>
                                  </p:iterate>
                                  <p:childTnLst>
                                    <p:set>
                                      <p:cBhvr>
                                        <p:cTn id="25" fill="hold"/>
                                        <p:tgtEl>
                                          <p:spTgt spid="186">
                                            <p:txEl>
                                              <p:pRg st="6" end="6"/>
                                            </p:txEl>
                                          </p:spTgt>
                                        </p:tgtEl>
                                        <p:attrNameLst>
                                          <p:attrName>style.visibility</p:attrName>
                                        </p:attrNameLst>
                                      </p:cBhvr>
                                      <p:to>
                                        <p:strVal val="visible"/>
                                      </p:to>
                                    </p:set>
                                    <p:animEffect transition="in" filter="wipe(left)">
                                      <p:cBhvr>
                                        <p:cTn id="26" dur="500"/>
                                        <p:tgtEl>
                                          <p:spTgt spid="186">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iterate>
                                    <p:tmAbs val="0"/>
                                  </p:iterate>
                                  <p:childTnLst>
                                    <p:set>
                                      <p:cBhvr>
                                        <p:cTn id="30" fill="hold"/>
                                        <p:tgtEl>
                                          <p:spTgt spid="12">
                                            <p:bg/>
                                          </p:spTgt>
                                        </p:tgtEl>
                                        <p:attrNameLst>
                                          <p:attrName>style.visibility</p:attrName>
                                        </p:attrNameLst>
                                      </p:cBhvr>
                                      <p:to>
                                        <p:strVal val="visible"/>
                                      </p:to>
                                    </p:set>
                                    <p:animEffect transition="in" filter="wipe(left)">
                                      <p:cBhvr>
                                        <p:cTn id="31" dur="500"/>
                                        <p:tgtEl>
                                          <p:spTgt spid="12">
                                            <p:bg/>
                                          </p:spTgt>
                                        </p:tgtEl>
                                      </p:cBhvr>
                                    </p:animEffect>
                                  </p:childTnLst>
                                </p:cTn>
                              </p:par>
                            </p:childTnLst>
                          </p:cTn>
                        </p:par>
                        <p:par>
                          <p:cTn id="32" fill="hold">
                            <p:stCondLst>
                              <p:cond delay="500"/>
                            </p:stCondLst>
                            <p:childTnLst>
                              <p:par>
                                <p:cTn id="33" presetID="22" presetClass="entr" presetSubtype="8" fill="hold" grpId="0" nodeType="afterEffect">
                                  <p:stCondLst>
                                    <p:cond delay="0"/>
                                  </p:stCondLst>
                                  <p:iterate>
                                    <p:tmAbs val="0"/>
                                  </p:iterate>
                                  <p:childTnLst>
                                    <p:set>
                                      <p:cBhvr>
                                        <p:cTn id="34" fill="hold"/>
                                        <p:tgtEl>
                                          <p:spTgt spid="12">
                                            <p:txEl>
                                              <p:pRg st="0" end="0"/>
                                            </p:txEl>
                                          </p:spTgt>
                                        </p:tgtEl>
                                        <p:attrNameLst>
                                          <p:attrName>style.visibility</p:attrName>
                                        </p:attrNameLst>
                                      </p:cBhvr>
                                      <p:to>
                                        <p:strVal val="visible"/>
                                      </p:to>
                                    </p:set>
                                    <p:animEffect transition="in" filter="wipe(left)">
                                      <p:cBhvr>
                                        <p:cTn id="35" dur="500"/>
                                        <p:tgtEl>
                                          <p:spTgt spid="12">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iterate>
                                    <p:tmAbs val="0"/>
                                  </p:iterate>
                                  <p:childTnLst>
                                    <p:set>
                                      <p:cBhvr>
                                        <p:cTn id="39" fill="hold"/>
                                        <p:tgtEl>
                                          <p:spTgt spid="13">
                                            <p:bg/>
                                          </p:spTgt>
                                        </p:tgtEl>
                                        <p:attrNameLst>
                                          <p:attrName>style.visibility</p:attrName>
                                        </p:attrNameLst>
                                      </p:cBhvr>
                                      <p:to>
                                        <p:strVal val="visible"/>
                                      </p:to>
                                    </p:set>
                                    <p:animEffect transition="in" filter="wipe(left)">
                                      <p:cBhvr>
                                        <p:cTn id="40" dur="500"/>
                                        <p:tgtEl>
                                          <p:spTgt spid="13">
                                            <p:bg/>
                                          </p:spTgt>
                                        </p:tgtEl>
                                      </p:cBhvr>
                                    </p:animEffect>
                                  </p:childTnLst>
                                </p:cTn>
                              </p:par>
                              <p:par>
                                <p:cTn id="41" presetID="22" presetClass="entr" presetSubtype="8" fill="hold" grpId="0" nodeType="withEffect">
                                  <p:stCondLst>
                                    <p:cond delay="0"/>
                                  </p:stCondLst>
                                  <p:iterate>
                                    <p:tmAbs val="0"/>
                                  </p:iterate>
                                  <p:childTnLst>
                                    <p:set>
                                      <p:cBhvr>
                                        <p:cTn id="42" fill="hold"/>
                                        <p:tgtEl>
                                          <p:spTgt spid="13">
                                            <p:txEl>
                                              <p:pRg st="0" end="0"/>
                                            </p:txEl>
                                          </p:spTgt>
                                        </p:tgtEl>
                                        <p:attrNameLst>
                                          <p:attrName>style.visibility</p:attrName>
                                        </p:attrNameLst>
                                      </p:cBhvr>
                                      <p:to>
                                        <p:strVal val="visible"/>
                                      </p:to>
                                    </p:set>
                                    <p:animEffect transition="in" filter="wipe(left)">
                                      <p:cBhvr>
                                        <p:cTn id="43" dur="500"/>
                                        <p:tgtEl>
                                          <p:spTgt spid="13">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iterate>
                                    <p:tmAbs val="0"/>
                                  </p:iterate>
                                  <p:childTnLst>
                                    <p:set>
                                      <p:cBhvr>
                                        <p:cTn id="47" fill="hold"/>
                                        <p:tgtEl>
                                          <p:spTgt spid="14">
                                            <p:bg/>
                                          </p:spTgt>
                                        </p:tgtEl>
                                        <p:attrNameLst>
                                          <p:attrName>style.visibility</p:attrName>
                                        </p:attrNameLst>
                                      </p:cBhvr>
                                      <p:to>
                                        <p:strVal val="visible"/>
                                      </p:to>
                                    </p:set>
                                    <p:animEffect transition="in" filter="wipe(left)">
                                      <p:cBhvr>
                                        <p:cTn id="48" dur="500"/>
                                        <p:tgtEl>
                                          <p:spTgt spid="14">
                                            <p:bg/>
                                          </p:spTgt>
                                        </p:tgtEl>
                                      </p:cBhvr>
                                    </p:animEffect>
                                  </p:childTnLst>
                                </p:cTn>
                              </p:par>
                              <p:par>
                                <p:cTn id="49" presetID="22" presetClass="entr" presetSubtype="8" fill="hold" grpId="0" nodeType="withEffect">
                                  <p:stCondLst>
                                    <p:cond delay="0"/>
                                  </p:stCondLst>
                                  <p:iterate>
                                    <p:tmAbs val="0"/>
                                  </p:iterate>
                                  <p:childTnLst>
                                    <p:set>
                                      <p:cBhvr>
                                        <p:cTn id="50" fill="hold"/>
                                        <p:tgtEl>
                                          <p:spTgt spid="14">
                                            <p:txEl>
                                              <p:pRg st="0" end="0"/>
                                            </p:txEl>
                                          </p:spTgt>
                                        </p:tgtEl>
                                        <p:attrNameLst>
                                          <p:attrName>style.visibility</p:attrName>
                                        </p:attrNameLst>
                                      </p:cBhvr>
                                      <p:to>
                                        <p:strVal val="visible"/>
                                      </p:to>
                                    </p:set>
                                    <p:animEffect transition="in" filter="wipe(left)">
                                      <p:cBhvr>
                                        <p:cTn id="51"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 grpId="0" build="p" bldLvl="5" animBg="1" advAuto="0"/>
      <p:bldP spid="12" grpId="0" build="p" bldLvl="5" animBg="1" advAuto="0"/>
      <p:bldP spid="13" grpId="0" build="p" bldLvl="5" animBg="1" advAuto="0"/>
      <p:bldP spid="14" grpId="0" build="p" bldLvl="5" animBg="1" advAuto="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79"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80"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181" name="image2.jpg" descr="image2.jpg"/>
          <p:cNvPicPr>
            <a:picLocks noChangeAspect="1"/>
          </p:cNvPicPr>
          <p:nvPr/>
        </p:nvPicPr>
        <p:blipFill>
          <a:blip r:embed="rId2"/>
          <a:stretch>
            <a:fillRect/>
          </a:stretch>
        </p:blipFill>
        <p:spPr>
          <a:xfrm>
            <a:off x="8366759" y="6230772"/>
            <a:ext cx="640081" cy="491338"/>
          </a:xfrm>
          <a:prstGeom prst="rect">
            <a:avLst/>
          </a:prstGeom>
          <a:ln w="12700"/>
        </p:spPr>
      </p:pic>
      <p:sp>
        <p:nvSpPr>
          <p:cNvPr id="182" name="Texte"/>
          <p:cNvSpPr txBox="1"/>
          <p:nvPr/>
        </p:nvSpPr>
        <p:spPr>
          <a:xfrm>
            <a:off x="609600" y="6339840"/>
            <a:ext cx="1000253" cy="3683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buClr>
                <a:srgbClr val="585866"/>
              </a:buClr>
              <a:defRPr sz="1400">
                <a:solidFill>
                  <a:srgbClr val="585866"/>
                </a:solidFill>
                <a:uFill>
                  <a:solidFill>
                    <a:srgbClr val="585866"/>
                  </a:solidFill>
                </a:uFill>
              </a:defRPr>
            </a:lvl1pPr>
          </a:lstStyle>
          <a:p>
            <a:r>
              <a:t> </a:t>
            </a:r>
          </a:p>
        </p:txBody>
      </p:sp>
      <p:sp>
        <p:nvSpPr>
          <p:cNvPr id="183"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84"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85" name="Les erreurs de logique des personnes stressées"/>
          <p:cNvSpPr txBox="1">
            <a:spLocks noGrp="1"/>
          </p:cNvSpPr>
          <p:nvPr>
            <p:ph type="title"/>
          </p:nvPr>
        </p:nvSpPr>
        <p:spPr>
          <a:prstGeom prst="rect">
            <a:avLst/>
          </a:prstGeom>
        </p:spPr>
        <p:txBody>
          <a:bodyPr/>
          <a:lstStyle>
            <a:lvl1pPr>
              <a:defRPr sz="3600"/>
            </a:lvl1pPr>
          </a:lstStyle>
          <a:p>
            <a:pPr algn="ctr">
              <a:defRPr sz="3870"/>
            </a:pPr>
            <a:r>
              <a:rPr lang="fr-FR" sz="3600"/>
              <a:t>Un exemple de gestion des émotions</a:t>
            </a:r>
            <a:br>
              <a:rPr lang="fr-FR" sz="3600"/>
            </a:br>
            <a:r>
              <a:rPr lang="fr-FR" sz="3600"/>
              <a:t>par le recadrage de la pensée</a:t>
            </a:r>
            <a:endParaRPr sz="3600"/>
          </a:p>
        </p:txBody>
      </p:sp>
      <p:sp>
        <p:nvSpPr>
          <p:cNvPr id="186" name="L'abstraction sélective (ne tenir compte que de certains faits) &quot;Avec sa casquette, sa démarche,... c’est une racaille !&quot;…"/>
          <p:cNvSpPr/>
          <p:nvPr/>
        </p:nvSpPr>
        <p:spPr>
          <a:xfrm>
            <a:off x="574683" y="1395412"/>
            <a:ext cx="7904950" cy="907941"/>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a:spAutoFit/>
          </a:bodyPr>
          <a:lstStyle/>
          <a:p>
            <a:pPr defTabSz="584200">
              <a:buFont typeface="Verdana"/>
              <a:defRPr>
                <a:solidFill>
                  <a:srgbClr val="FFFFFF"/>
                </a:solidFill>
                <a:effectLst>
                  <a:outerShdw blurRad="38100" dist="12700" dir="5400000" rotWithShape="0">
                    <a:srgbClr val="000000">
                      <a:alpha val="50000"/>
                    </a:srgbClr>
                  </a:outerShdw>
                </a:effectLst>
                <a:uFillTx/>
              </a:defRPr>
            </a:pPr>
            <a:r>
              <a:rPr lang="fr-FR">
                <a:solidFill>
                  <a:schemeClr val="tx1"/>
                </a:solidFill>
                <a:latin typeface="Verdana"/>
                <a:ea typeface="Verdana"/>
                <a:cs typeface="Verdana"/>
                <a:sym typeface="Verdana"/>
              </a:rPr>
              <a:t>Existe-il un moyen qui puisse réduire instantanément notre énervement pour ne plus être en colère contre ceux qui nous crient dessus ?</a:t>
            </a:r>
          </a:p>
        </p:txBody>
      </p:sp>
      <p:sp>
        <p:nvSpPr>
          <p:cNvPr id="187" name="Numéro de diapositive"/>
          <p:cNvSpPr txBox="1">
            <a:spLocks noGrp="1"/>
          </p:cNvSpPr>
          <p:nvPr>
            <p:ph type="sldNum" sz="quarter" idx="2"/>
          </p:nvPr>
        </p:nvSpPr>
        <p:spPr>
          <a:xfrm>
            <a:off x="1318567" y="6455411"/>
            <a:ext cx="281633" cy="2667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33</a:t>
            </a:fld>
            <a:endParaRPr/>
          </a:p>
        </p:txBody>
      </p:sp>
      <p:sp>
        <p:nvSpPr>
          <p:cNvPr id="19" name="L'abstraction sélective (ne tenir compte que de certains faits) &quot;Avec sa casquette, sa démarche,... c’est une racaille !&quot;…">
            <a:extLst>
              <a:ext uri="{FF2B5EF4-FFF2-40B4-BE49-F238E27FC236}">
                <a16:creationId xmlns:a16="http://schemas.microsoft.com/office/drawing/2014/main" id="{EE9FAF98-D6DA-2E43-9542-985FA920065C}"/>
              </a:ext>
            </a:extLst>
          </p:cNvPr>
          <p:cNvSpPr/>
          <p:nvPr/>
        </p:nvSpPr>
        <p:spPr>
          <a:xfrm>
            <a:off x="589923" y="2462212"/>
            <a:ext cx="7904950" cy="353943"/>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a:spAutoFit/>
          </a:bodyPr>
          <a:lstStyle/>
          <a:p>
            <a:pPr defTabSz="584200">
              <a:buFont typeface="Verdana"/>
              <a:defRPr>
                <a:solidFill>
                  <a:srgbClr val="FFFFFF"/>
                </a:solidFill>
                <a:effectLst>
                  <a:outerShdw blurRad="38100" dist="12700" dir="5400000" rotWithShape="0">
                    <a:srgbClr val="000000">
                      <a:alpha val="50000"/>
                    </a:srgbClr>
                  </a:outerShdw>
                </a:effectLst>
                <a:uFillTx/>
              </a:defRPr>
            </a:pPr>
            <a:r>
              <a:rPr lang="fr-FR">
                <a:solidFill>
                  <a:schemeClr val="tx1"/>
                </a:solidFill>
                <a:latin typeface="Verdana"/>
                <a:ea typeface="Verdana"/>
                <a:cs typeface="Verdana"/>
                <a:sym typeface="Verdana"/>
              </a:rPr>
              <a:t>Imaginez cette astuce qui consiste à avoir de la peine pour eux ?</a:t>
            </a:r>
          </a:p>
        </p:txBody>
      </p:sp>
      <p:sp>
        <p:nvSpPr>
          <p:cNvPr id="20" name="L'abstraction sélective (ne tenir compte que de certains faits) &quot;Avec sa casquette, sa démarche,... c’est une racaille !&quot;…">
            <a:extLst>
              <a:ext uri="{FF2B5EF4-FFF2-40B4-BE49-F238E27FC236}">
                <a16:creationId xmlns:a16="http://schemas.microsoft.com/office/drawing/2014/main" id="{9AD187C8-F118-9F4F-A7D3-1FF91DCB2544}"/>
              </a:ext>
            </a:extLst>
          </p:cNvPr>
          <p:cNvSpPr/>
          <p:nvPr/>
        </p:nvSpPr>
        <p:spPr>
          <a:xfrm>
            <a:off x="594406" y="3004575"/>
            <a:ext cx="7904950" cy="1738938"/>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a:spAutoFit/>
          </a:bodyPr>
          <a:lstStyle/>
          <a:p>
            <a:pPr defTabSz="584200">
              <a:buFont typeface="Verdana"/>
              <a:defRPr>
                <a:solidFill>
                  <a:srgbClr val="FFFFFF"/>
                </a:solidFill>
                <a:effectLst>
                  <a:outerShdw blurRad="38100" dist="12700" dir="5400000" rotWithShape="0">
                    <a:srgbClr val="000000">
                      <a:alpha val="50000"/>
                    </a:srgbClr>
                  </a:outerShdw>
                </a:effectLst>
                <a:uFillTx/>
              </a:defRPr>
            </a:pPr>
            <a:r>
              <a:rPr lang="fr-FR">
                <a:solidFill>
                  <a:schemeClr val="tx1"/>
                </a:solidFill>
                <a:latin typeface="Verdana"/>
                <a:ea typeface="Verdana"/>
                <a:cs typeface="Verdana"/>
                <a:sym typeface="Verdana"/>
              </a:rPr>
              <a:t>Et si on vous disait que votre interlocuteur :</a:t>
            </a:r>
          </a:p>
          <a:p>
            <a:pPr marL="285750" indent="-285750" defTabSz="584200">
              <a:buFontTx/>
              <a:buChar char="-"/>
              <a:defRPr>
                <a:solidFill>
                  <a:srgbClr val="FFFFFF"/>
                </a:solidFill>
                <a:effectLst>
                  <a:outerShdw blurRad="38100" dist="12700" dir="5400000" rotWithShape="0">
                    <a:srgbClr val="000000">
                      <a:alpha val="50000"/>
                    </a:srgbClr>
                  </a:outerShdw>
                </a:effectLst>
                <a:uFillTx/>
              </a:defRPr>
            </a:pPr>
            <a:r>
              <a:rPr lang="fr-FR">
                <a:solidFill>
                  <a:schemeClr val="tx1"/>
                </a:solidFill>
                <a:latin typeface="Verdana"/>
                <a:ea typeface="Verdana"/>
                <a:cs typeface="Verdana"/>
                <a:sym typeface="Verdana"/>
              </a:rPr>
              <a:t>Vient d’être licencié après 25 ans de maison,</a:t>
            </a:r>
          </a:p>
          <a:p>
            <a:pPr marL="285750" indent="-285750" defTabSz="584200">
              <a:buFontTx/>
              <a:buChar char="-"/>
              <a:defRPr>
                <a:solidFill>
                  <a:srgbClr val="FFFFFF"/>
                </a:solidFill>
                <a:effectLst>
                  <a:outerShdw blurRad="38100" dist="12700" dir="5400000" rotWithShape="0">
                    <a:srgbClr val="000000">
                      <a:alpha val="50000"/>
                    </a:srgbClr>
                  </a:outerShdw>
                </a:effectLst>
                <a:uFillTx/>
              </a:defRPr>
            </a:pPr>
            <a:r>
              <a:rPr lang="fr-FR">
                <a:solidFill>
                  <a:schemeClr val="tx1"/>
                </a:solidFill>
                <a:latin typeface="Verdana"/>
                <a:ea typeface="Verdana"/>
                <a:cs typeface="Verdana"/>
                <a:sym typeface="Verdana"/>
              </a:rPr>
              <a:t>Ou que la maison de cette femme vient d’être cambriolée,</a:t>
            </a:r>
          </a:p>
          <a:p>
            <a:pPr marL="285750" indent="-285750" defTabSz="584200">
              <a:buFontTx/>
              <a:buChar char="-"/>
              <a:defRPr>
                <a:solidFill>
                  <a:srgbClr val="FFFFFF"/>
                </a:solidFill>
                <a:effectLst>
                  <a:outerShdw blurRad="38100" dist="12700" dir="5400000" rotWithShape="0">
                    <a:srgbClr val="000000">
                      <a:alpha val="50000"/>
                    </a:srgbClr>
                  </a:outerShdw>
                </a:effectLst>
                <a:uFillTx/>
              </a:defRPr>
            </a:pPr>
            <a:r>
              <a:rPr lang="fr-FR">
                <a:solidFill>
                  <a:schemeClr val="tx1"/>
                </a:solidFill>
                <a:latin typeface="Verdana"/>
                <a:ea typeface="Verdana"/>
                <a:cs typeface="Verdana"/>
                <a:sym typeface="Verdana"/>
              </a:rPr>
              <a:t>Ou  que cet homme vient de se faire voler son attaché case avec son ordinateur portable à l’intérieur,</a:t>
            </a:r>
          </a:p>
          <a:p>
            <a:pPr marL="285750" indent="-285750" defTabSz="584200">
              <a:buFontTx/>
              <a:buChar char="-"/>
              <a:defRPr>
                <a:solidFill>
                  <a:srgbClr val="FFFFFF"/>
                </a:solidFill>
                <a:effectLst>
                  <a:outerShdw blurRad="38100" dist="12700" dir="5400000" rotWithShape="0">
                    <a:srgbClr val="000000">
                      <a:alpha val="50000"/>
                    </a:srgbClr>
                  </a:outerShdw>
                </a:effectLst>
                <a:uFillTx/>
              </a:defRPr>
            </a:pPr>
            <a:r>
              <a:rPr lang="fr-FR">
                <a:solidFill>
                  <a:schemeClr val="tx1"/>
                </a:solidFill>
                <a:latin typeface="Verdana"/>
                <a:ea typeface="Verdana"/>
                <a:cs typeface="Verdana"/>
                <a:sym typeface="Verdana"/>
              </a:rPr>
              <a:t>…</a:t>
            </a:r>
          </a:p>
        </p:txBody>
      </p:sp>
      <p:sp>
        <p:nvSpPr>
          <p:cNvPr id="21" name="L'abstraction sélective (ne tenir compte que de certains faits) &quot;Avec sa casquette, sa démarche,... c’est une racaille !&quot;…">
            <a:extLst>
              <a:ext uri="{FF2B5EF4-FFF2-40B4-BE49-F238E27FC236}">
                <a16:creationId xmlns:a16="http://schemas.microsoft.com/office/drawing/2014/main" id="{6CB674DA-8A4E-BD43-B30E-3B12AEBAA947}"/>
              </a:ext>
            </a:extLst>
          </p:cNvPr>
          <p:cNvSpPr/>
          <p:nvPr/>
        </p:nvSpPr>
        <p:spPr>
          <a:xfrm>
            <a:off x="514525" y="4756741"/>
            <a:ext cx="7904950" cy="353943"/>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a:spAutoFit/>
          </a:bodyPr>
          <a:lstStyle/>
          <a:p>
            <a:pPr defTabSz="584200">
              <a:buFont typeface="Verdana"/>
              <a:defRPr>
                <a:solidFill>
                  <a:srgbClr val="FFFFFF"/>
                </a:solidFill>
                <a:effectLst>
                  <a:outerShdw blurRad="38100" dist="12700" dir="5400000" rotWithShape="0">
                    <a:srgbClr val="000000">
                      <a:alpha val="50000"/>
                    </a:srgbClr>
                  </a:outerShdw>
                </a:effectLst>
                <a:uFillTx/>
              </a:defRPr>
            </a:pPr>
            <a:r>
              <a:rPr lang="fr-FR">
                <a:solidFill>
                  <a:schemeClr val="tx1"/>
                </a:solidFill>
                <a:latin typeface="Verdana"/>
                <a:ea typeface="Verdana"/>
                <a:cs typeface="Verdana"/>
                <a:sym typeface="Verdana"/>
              </a:rPr>
              <a:t>Leur colère semble t’elle plus justifiée ?</a:t>
            </a:r>
          </a:p>
        </p:txBody>
      </p:sp>
      <p:sp>
        <p:nvSpPr>
          <p:cNvPr id="22" name="L'abstraction sélective (ne tenir compte que de certains faits) &quot;Avec sa casquette, sa démarche,... c’est une racaille !&quot;…">
            <a:extLst>
              <a:ext uri="{FF2B5EF4-FFF2-40B4-BE49-F238E27FC236}">
                <a16:creationId xmlns:a16="http://schemas.microsoft.com/office/drawing/2014/main" id="{9A1C2BE3-989F-EE4A-83B7-E1114DE50687}"/>
              </a:ext>
            </a:extLst>
          </p:cNvPr>
          <p:cNvSpPr/>
          <p:nvPr/>
        </p:nvSpPr>
        <p:spPr>
          <a:xfrm>
            <a:off x="514525" y="5226255"/>
            <a:ext cx="7904950" cy="630942"/>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a:spAutoFit/>
          </a:bodyPr>
          <a:lstStyle/>
          <a:p>
            <a:pPr defTabSz="584200">
              <a:buFont typeface="Verdana"/>
              <a:defRPr>
                <a:solidFill>
                  <a:srgbClr val="FFFFFF"/>
                </a:solidFill>
                <a:effectLst>
                  <a:outerShdw blurRad="38100" dist="12700" dir="5400000" rotWithShape="0">
                    <a:srgbClr val="000000">
                      <a:alpha val="50000"/>
                    </a:srgbClr>
                  </a:outerShdw>
                </a:effectLst>
                <a:uFillTx/>
              </a:defRPr>
            </a:pPr>
            <a:r>
              <a:rPr lang="fr-FR">
                <a:solidFill>
                  <a:schemeClr val="tx1"/>
                </a:solidFill>
                <a:latin typeface="Verdana"/>
                <a:ea typeface="Verdana"/>
                <a:cs typeface="Verdana"/>
                <a:sym typeface="Verdana"/>
              </a:rPr>
              <a:t>Vous la prenez maintenant sans doute avec un peu plus de recul car vous savez pourquoi ils sont énervés.</a:t>
            </a:r>
          </a:p>
        </p:txBody>
      </p:sp>
    </p:spTree>
    <p:extLst>
      <p:ext uri="{BB962C8B-B14F-4D97-AF65-F5344CB8AC3E}">
        <p14:creationId xmlns:p14="http://schemas.microsoft.com/office/powerpoint/2010/main" val="3930555725"/>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186">
                                            <p:bg/>
                                          </p:spTgt>
                                        </p:tgtEl>
                                        <p:attrNameLst>
                                          <p:attrName>style.visibility</p:attrName>
                                        </p:attrNameLst>
                                      </p:cBhvr>
                                      <p:to>
                                        <p:strVal val="visible"/>
                                      </p:to>
                                    </p:set>
                                    <p:animEffect transition="in" filter="wipe(left)">
                                      <p:cBhvr>
                                        <p:cTn id="7" dur="500"/>
                                        <p:tgtEl>
                                          <p:spTgt spid="186">
                                            <p:bg/>
                                          </p:spTgt>
                                        </p:tgtEl>
                                      </p:cBhvr>
                                    </p:animEffect>
                                  </p:childTnLst>
                                </p:cTn>
                              </p:par>
                              <p:par>
                                <p:cTn id="8" presetID="22" presetClass="entr" presetSubtype="8" fill="hold" grpId="0" nodeType="withEffect">
                                  <p:stCondLst>
                                    <p:cond delay="0"/>
                                  </p:stCondLst>
                                  <p:iterate>
                                    <p:tmAbs val="0"/>
                                  </p:iterate>
                                  <p:childTnLst>
                                    <p:set>
                                      <p:cBhvr>
                                        <p:cTn id="9" fill="hold"/>
                                        <p:tgtEl>
                                          <p:spTgt spid="186">
                                            <p:txEl>
                                              <p:pRg st="0" end="0"/>
                                            </p:txEl>
                                          </p:spTgt>
                                        </p:tgtEl>
                                        <p:attrNameLst>
                                          <p:attrName>style.visibility</p:attrName>
                                        </p:attrNameLst>
                                      </p:cBhvr>
                                      <p:to>
                                        <p:strVal val="visible"/>
                                      </p:to>
                                    </p:set>
                                    <p:animEffect transition="in" filter="wipe(left)">
                                      <p:cBhvr>
                                        <p:cTn id="10" dur="500"/>
                                        <p:tgtEl>
                                          <p:spTgt spid="18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19">
                                            <p:bg/>
                                          </p:spTgt>
                                        </p:tgtEl>
                                        <p:attrNameLst>
                                          <p:attrName>style.visibility</p:attrName>
                                        </p:attrNameLst>
                                      </p:cBhvr>
                                      <p:to>
                                        <p:strVal val="visible"/>
                                      </p:to>
                                    </p:set>
                                    <p:animEffect transition="in" filter="wipe(left)">
                                      <p:cBhvr>
                                        <p:cTn id="15" dur="500"/>
                                        <p:tgtEl>
                                          <p:spTgt spid="19">
                                            <p:bg/>
                                          </p:spTgt>
                                        </p:tgtEl>
                                      </p:cBhvr>
                                    </p:animEffect>
                                  </p:childTnLst>
                                </p:cTn>
                              </p:par>
                              <p:par>
                                <p:cTn id="16" presetID="22" presetClass="entr" presetSubtype="8" fill="hold" grpId="0" nodeType="withEffect">
                                  <p:stCondLst>
                                    <p:cond delay="0"/>
                                  </p:stCondLst>
                                  <p:iterate>
                                    <p:tmAbs val="0"/>
                                  </p:iterate>
                                  <p:childTnLst>
                                    <p:set>
                                      <p:cBhvr>
                                        <p:cTn id="17" fill="hold"/>
                                        <p:tgtEl>
                                          <p:spTgt spid="19">
                                            <p:txEl>
                                              <p:pRg st="0" end="0"/>
                                            </p:txEl>
                                          </p:spTgt>
                                        </p:tgtEl>
                                        <p:attrNameLst>
                                          <p:attrName>style.visibility</p:attrName>
                                        </p:attrNameLst>
                                      </p:cBhvr>
                                      <p:to>
                                        <p:strVal val="visible"/>
                                      </p:to>
                                    </p:set>
                                    <p:animEffect transition="in" filter="wipe(left)">
                                      <p:cBhvr>
                                        <p:cTn id="18" dur="500"/>
                                        <p:tgtEl>
                                          <p:spTgt spid="19">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iterate>
                                    <p:tmAbs val="0"/>
                                  </p:iterate>
                                  <p:childTnLst>
                                    <p:set>
                                      <p:cBhvr>
                                        <p:cTn id="22" fill="hold"/>
                                        <p:tgtEl>
                                          <p:spTgt spid="20">
                                            <p:bg/>
                                          </p:spTgt>
                                        </p:tgtEl>
                                        <p:attrNameLst>
                                          <p:attrName>style.visibility</p:attrName>
                                        </p:attrNameLst>
                                      </p:cBhvr>
                                      <p:to>
                                        <p:strVal val="visible"/>
                                      </p:to>
                                    </p:set>
                                    <p:animEffect transition="in" filter="wipe(left)">
                                      <p:cBhvr>
                                        <p:cTn id="23" dur="500"/>
                                        <p:tgtEl>
                                          <p:spTgt spid="20">
                                            <p:bg/>
                                          </p:spTgt>
                                        </p:tgtEl>
                                      </p:cBhvr>
                                    </p:animEffect>
                                  </p:childTnLst>
                                </p:cTn>
                              </p:par>
                              <p:par>
                                <p:cTn id="24" presetID="22" presetClass="entr" presetSubtype="8" fill="hold" grpId="0" nodeType="withEffect">
                                  <p:stCondLst>
                                    <p:cond delay="0"/>
                                  </p:stCondLst>
                                  <p:iterate>
                                    <p:tmAbs val="0"/>
                                  </p:iterate>
                                  <p:childTnLst>
                                    <p:set>
                                      <p:cBhvr>
                                        <p:cTn id="25" fill="hold"/>
                                        <p:tgtEl>
                                          <p:spTgt spid="20">
                                            <p:txEl>
                                              <p:pRg st="0" end="0"/>
                                            </p:txEl>
                                          </p:spTgt>
                                        </p:tgtEl>
                                        <p:attrNameLst>
                                          <p:attrName>style.visibility</p:attrName>
                                        </p:attrNameLst>
                                      </p:cBhvr>
                                      <p:to>
                                        <p:strVal val="visible"/>
                                      </p:to>
                                    </p:set>
                                    <p:animEffect transition="in" filter="wipe(left)">
                                      <p:cBhvr>
                                        <p:cTn id="26" dur="500"/>
                                        <p:tgtEl>
                                          <p:spTgt spid="20">
                                            <p:txEl>
                                              <p:pRg st="0" end="0"/>
                                            </p:txEl>
                                          </p:spTgt>
                                        </p:tgtEl>
                                      </p:cBhvr>
                                    </p:animEffect>
                                  </p:childTnLst>
                                </p:cTn>
                              </p:par>
                              <p:par>
                                <p:cTn id="27" presetID="22" presetClass="entr" presetSubtype="8" fill="hold" grpId="0" nodeType="withEffect">
                                  <p:stCondLst>
                                    <p:cond delay="0"/>
                                  </p:stCondLst>
                                  <p:iterate>
                                    <p:tmAbs val="0"/>
                                  </p:iterate>
                                  <p:childTnLst>
                                    <p:set>
                                      <p:cBhvr>
                                        <p:cTn id="28" fill="hold"/>
                                        <p:tgtEl>
                                          <p:spTgt spid="20">
                                            <p:txEl>
                                              <p:pRg st="1" end="1"/>
                                            </p:txEl>
                                          </p:spTgt>
                                        </p:tgtEl>
                                        <p:attrNameLst>
                                          <p:attrName>style.visibility</p:attrName>
                                        </p:attrNameLst>
                                      </p:cBhvr>
                                      <p:to>
                                        <p:strVal val="visible"/>
                                      </p:to>
                                    </p:set>
                                    <p:animEffect transition="in" filter="wipe(left)">
                                      <p:cBhvr>
                                        <p:cTn id="29" dur="500"/>
                                        <p:tgtEl>
                                          <p:spTgt spid="20">
                                            <p:txEl>
                                              <p:pRg st="1" end="1"/>
                                            </p:txEl>
                                          </p:spTgt>
                                        </p:tgtEl>
                                      </p:cBhvr>
                                    </p:animEffect>
                                  </p:childTnLst>
                                </p:cTn>
                              </p:par>
                            </p:childTnLst>
                          </p:cTn>
                        </p:par>
                        <p:par>
                          <p:cTn id="30" fill="hold">
                            <p:stCondLst>
                              <p:cond delay="500"/>
                            </p:stCondLst>
                            <p:childTnLst>
                              <p:par>
                                <p:cTn id="31" presetID="22" presetClass="entr" presetSubtype="8" fill="hold" grpId="0" nodeType="afterEffect">
                                  <p:stCondLst>
                                    <p:cond delay="0"/>
                                  </p:stCondLst>
                                  <p:iterate>
                                    <p:tmAbs val="0"/>
                                  </p:iterate>
                                  <p:childTnLst>
                                    <p:set>
                                      <p:cBhvr>
                                        <p:cTn id="32" fill="hold"/>
                                        <p:tgtEl>
                                          <p:spTgt spid="20">
                                            <p:txEl>
                                              <p:pRg st="2" end="2"/>
                                            </p:txEl>
                                          </p:spTgt>
                                        </p:tgtEl>
                                        <p:attrNameLst>
                                          <p:attrName>style.visibility</p:attrName>
                                        </p:attrNameLst>
                                      </p:cBhvr>
                                      <p:to>
                                        <p:strVal val="visible"/>
                                      </p:to>
                                    </p:set>
                                    <p:animEffect transition="in" filter="wipe(left)">
                                      <p:cBhvr>
                                        <p:cTn id="33" dur="500"/>
                                        <p:tgtEl>
                                          <p:spTgt spid="20">
                                            <p:txEl>
                                              <p:pRg st="2" end="2"/>
                                            </p:txEl>
                                          </p:spTgt>
                                        </p:tgtEl>
                                      </p:cBhvr>
                                    </p:animEffect>
                                  </p:childTnLst>
                                </p:cTn>
                              </p:par>
                              <p:par>
                                <p:cTn id="34" presetID="22" presetClass="entr" presetSubtype="8" fill="hold" grpId="0" nodeType="withEffect">
                                  <p:stCondLst>
                                    <p:cond delay="0"/>
                                  </p:stCondLst>
                                  <p:iterate>
                                    <p:tmAbs val="0"/>
                                  </p:iterate>
                                  <p:childTnLst>
                                    <p:set>
                                      <p:cBhvr>
                                        <p:cTn id="35" fill="hold"/>
                                        <p:tgtEl>
                                          <p:spTgt spid="20">
                                            <p:txEl>
                                              <p:pRg st="3" end="3"/>
                                            </p:txEl>
                                          </p:spTgt>
                                        </p:tgtEl>
                                        <p:attrNameLst>
                                          <p:attrName>style.visibility</p:attrName>
                                        </p:attrNameLst>
                                      </p:cBhvr>
                                      <p:to>
                                        <p:strVal val="visible"/>
                                      </p:to>
                                    </p:set>
                                    <p:animEffect transition="in" filter="wipe(left)">
                                      <p:cBhvr>
                                        <p:cTn id="36" dur="500"/>
                                        <p:tgtEl>
                                          <p:spTgt spid="20">
                                            <p:txEl>
                                              <p:pRg st="3" end="3"/>
                                            </p:txEl>
                                          </p:spTgt>
                                        </p:tgtEl>
                                      </p:cBhvr>
                                    </p:animEffect>
                                  </p:childTnLst>
                                </p:cTn>
                              </p:par>
                            </p:childTnLst>
                          </p:cTn>
                        </p:par>
                        <p:par>
                          <p:cTn id="37" fill="hold">
                            <p:stCondLst>
                              <p:cond delay="1000"/>
                            </p:stCondLst>
                            <p:childTnLst>
                              <p:par>
                                <p:cTn id="38" presetID="22" presetClass="entr" presetSubtype="8" fill="hold" grpId="0" nodeType="afterEffect">
                                  <p:stCondLst>
                                    <p:cond delay="0"/>
                                  </p:stCondLst>
                                  <p:iterate>
                                    <p:tmAbs val="0"/>
                                  </p:iterate>
                                  <p:childTnLst>
                                    <p:set>
                                      <p:cBhvr>
                                        <p:cTn id="39" fill="hold"/>
                                        <p:tgtEl>
                                          <p:spTgt spid="20">
                                            <p:txEl>
                                              <p:pRg st="4" end="4"/>
                                            </p:txEl>
                                          </p:spTgt>
                                        </p:tgtEl>
                                        <p:attrNameLst>
                                          <p:attrName>style.visibility</p:attrName>
                                        </p:attrNameLst>
                                      </p:cBhvr>
                                      <p:to>
                                        <p:strVal val="visible"/>
                                      </p:to>
                                    </p:set>
                                    <p:animEffect transition="in" filter="wipe(left)">
                                      <p:cBhvr>
                                        <p:cTn id="40" dur="500"/>
                                        <p:tgtEl>
                                          <p:spTgt spid="20">
                                            <p:txEl>
                                              <p:pRg st="4" end="4"/>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iterate>
                                    <p:tmAbs val="0"/>
                                  </p:iterate>
                                  <p:childTnLst>
                                    <p:set>
                                      <p:cBhvr>
                                        <p:cTn id="44" fill="hold"/>
                                        <p:tgtEl>
                                          <p:spTgt spid="21">
                                            <p:bg/>
                                          </p:spTgt>
                                        </p:tgtEl>
                                        <p:attrNameLst>
                                          <p:attrName>style.visibility</p:attrName>
                                        </p:attrNameLst>
                                      </p:cBhvr>
                                      <p:to>
                                        <p:strVal val="visible"/>
                                      </p:to>
                                    </p:set>
                                    <p:animEffect transition="in" filter="wipe(left)">
                                      <p:cBhvr>
                                        <p:cTn id="45" dur="500"/>
                                        <p:tgtEl>
                                          <p:spTgt spid="21">
                                            <p:bg/>
                                          </p:spTgt>
                                        </p:tgtEl>
                                      </p:cBhvr>
                                    </p:animEffect>
                                  </p:childTnLst>
                                </p:cTn>
                              </p:par>
                              <p:par>
                                <p:cTn id="46" presetID="22" presetClass="entr" presetSubtype="8" fill="hold" grpId="0" nodeType="withEffect">
                                  <p:stCondLst>
                                    <p:cond delay="0"/>
                                  </p:stCondLst>
                                  <p:iterate>
                                    <p:tmAbs val="0"/>
                                  </p:iterate>
                                  <p:childTnLst>
                                    <p:set>
                                      <p:cBhvr>
                                        <p:cTn id="47" fill="hold"/>
                                        <p:tgtEl>
                                          <p:spTgt spid="21">
                                            <p:txEl>
                                              <p:pRg st="0" end="0"/>
                                            </p:txEl>
                                          </p:spTgt>
                                        </p:tgtEl>
                                        <p:attrNameLst>
                                          <p:attrName>style.visibility</p:attrName>
                                        </p:attrNameLst>
                                      </p:cBhvr>
                                      <p:to>
                                        <p:strVal val="visible"/>
                                      </p:to>
                                    </p:set>
                                    <p:animEffect transition="in" filter="wipe(left)">
                                      <p:cBhvr>
                                        <p:cTn id="48" dur="500"/>
                                        <p:tgtEl>
                                          <p:spTgt spid="21">
                                            <p:txEl>
                                              <p:pRg st="0" end="0"/>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iterate>
                                    <p:tmAbs val="0"/>
                                  </p:iterate>
                                  <p:childTnLst>
                                    <p:set>
                                      <p:cBhvr>
                                        <p:cTn id="52" fill="hold"/>
                                        <p:tgtEl>
                                          <p:spTgt spid="22">
                                            <p:bg/>
                                          </p:spTgt>
                                        </p:tgtEl>
                                        <p:attrNameLst>
                                          <p:attrName>style.visibility</p:attrName>
                                        </p:attrNameLst>
                                      </p:cBhvr>
                                      <p:to>
                                        <p:strVal val="visible"/>
                                      </p:to>
                                    </p:set>
                                    <p:animEffect transition="in" filter="wipe(left)">
                                      <p:cBhvr>
                                        <p:cTn id="53" dur="500"/>
                                        <p:tgtEl>
                                          <p:spTgt spid="22">
                                            <p:bg/>
                                          </p:spTgt>
                                        </p:tgtEl>
                                      </p:cBhvr>
                                    </p:animEffect>
                                  </p:childTnLst>
                                </p:cTn>
                              </p:par>
                              <p:par>
                                <p:cTn id="54" presetID="22" presetClass="entr" presetSubtype="8" fill="hold" grpId="0" nodeType="withEffect">
                                  <p:stCondLst>
                                    <p:cond delay="0"/>
                                  </p:stCondLst>
                                  <p:iterate>
                                    <p:tmAbs val="0"/>
                                  </p:iterate>
                                  <p:childTnLst>
                                    <p:set>
                                      <p:cBhvr>
                                        <p:cTn id="55" fill="hold"/>
                                        <p:tgtEl>
                                          <p:spTgt spid="22">
                                            <p:txEl>
                                              <p:pRg st="0" end="0"/>
                                            </p:txEl>
                                          </p:spTgt>
                                        </p:tgtEl>
                                        <p:attrNameLst>
                                          <p:attrName>style.visibility</p:attrName>
                                        </p:attrNameLst>
                                      </p:cBhvr>
                                      <p:to>
                                        <p:strVal val="visible"/>
                                      </p:to>
                                    </p:set>
                                    <p:animEffect transition="in" filter="wipe(left)">
                                      <p:cBhvr>
                                        <p:cTn id="56" dur="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 grpId="0" build="p" bldLvl="5" animBg="1" advAuto="0"/>
      <p:bldP spid="19" grpId="0" build="p" bldLvl="5" animBg="1" advAuto="0"/>
      <p:bldP spid="20" grpId="0" build="p" bldLvl="5" animBg="1" advAuto="0"/>
      <p:bldP spid="21" grpId="0" build="p" bldLvl="5" animBg="1" advAuto="0"/>
      <p:bldP spid="22" grpId="0" build="p" bldLvl="5" animBg="1" advAuto="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79"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80"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181" name="image2.jpg" descr="image2.jpg"/>
          <p:cNvPicPr>
            <a:picLocks noChangeAspect="1"/>
          </p:cNvPicPr>
          <p:nvPr/>
        </p:nvPicPr>
        <p:blipFill>
          <a:blip r:embed="rId3"/>
          <a:stretch>
            <a:fillRect/>
          </a:stretch>
        </p:blipFill>
        <p:spPr>
          <a:xfrm>
            <a:off x="8366759" y="6230772"/>
            <a:ext cx="640081" cy="491338"/>
          </a:xfrm>
          <a:prstGeom prst="rect">
            <a:avLst/>
          </a:prstGeom>
          <a:ln w="12700"/>
        </p:spPr>
      </p:pic>
      <p:sp>
        <p:nvSpPr>
          <p:cNvPr id="182" name="Texte"/>
          <p:cNvSpPr txBox="1"/>
          <p:nvPr/>
        </p:nvSpPr>
        <p:spPr>
          <a:xfrm>
            <a:off x="609600" y="6339840"/>
            <a:ext cx="1000253" cy="3683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buClr>
                <a:srgbClr val="585866"/>
              </a:buClr>
              <a:defRPr sz="1400">
                <a:solidFill>
                  <a:srgbClr val="585866"/>
                </a:solidFill>
                <a:uFill>
                  <a:solidFill>
                    <a:srgbClr val="585866"/>
                  </a:solidFill>
                </a:uFill>
              </a:defRPr>
            </a:lvl1pPr>
          </a:lstStyle>
          <a:p>
            <a:r>
              <a:t> </a:t>
            </a:r>
          </a:p>
        </p:txBody>
      </p:sp>
      <p:sp>
        <p:nvSpPr>
          <p:cNvPr id="183"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84"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86" name="L'abstraction sélective (ne tenir compte que de certains faits) &quot;Avec sa casquette, sa démarche,... c’est une racaille !&quot;…"/>
          <p:cNvSpPr/>
          <p:nvPr/>
        </p:nvSpPr>
        <p:spPr>
          <a:xfrm>
            <a:off x="574683" y="1395412"/>
            <a:ext cx="7904950" cy="353943"/>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a:spAutoFit/>
          </a:bodyPr>
          <a:lstStyle/>
          <a:p>
            <a:pPr defTabSz="584200">
              <a:buFont typeface="Verdana"/>
              <a:defRPr>
                <a:solidFill>
                  <a:srgbClr val="FFFFFF"/>
                </a:solidFill>
                <a:effectLst>
                  <a:outerShdw blurRad="38100" dist="12700" dir="5400000" rotWithShape="0">
                    <a:srgbClr val="000000">
                      <a:alpha val="50000"/>
                    </a:srgbClr>
                  </a:outerShdw>
                </a:effectLst>
                <a:uFillTx/>
              </a:defRPr>
            </a:pPr>
            <a:r>
              <a:rPr lang="fr-FR">
                <a:solidFill>
                  <a:schemeClr val="tx1"/>
                </a:solidFill>
                <a:latin typeface="Verdana"/>
                <a:ea typeface="Verdana"/>
                <a:cs typeface="Verdana"/>
                <a:sym typeface="Verdana"/>
              </a:rPr>
              <a:t>Une interprétation de ce qui vient de se passer dans notre cerveau</a:t>
            </a:r>
          </a:p>
        </p:txBody>
      </p:sp>
      <p:sp>
        <p:nvSpPr>
          <p:cNvPr id="187" name="Numéro de diapositive"/>
          <p:cNvSpPr txBox="1">
            <a:spLocks noGrp="1"/>
          </p:cNvSpPr>
          <p:nvPr>
            <p:ph type="sldNum" sz="quarter" idx="2"/>
          </p:nvPr>
        </p:nvSpPr>
        <p:spPr>
          <a:xfrm>
            <a:off x="1318567" y="6455411"/>
            <a:ext cx="281633" cy="2667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34</a:t>
            </a:fld>
            <a:endParaRPr/>
          </a:p>
        </p:txBody>
      </p:sp>
      <p:sp>
        <p:nvSpPr>
          <p:cNvPr id="19" name="L'abstraction sélective (ne tenir compte que de certains faits) &quot;Avec sa casquette, sa démarche,... c’est une racaille !&quot;…">
            <a:extLst>
              <a:ext uri="{FF2B5EF4-FFF2-40B4-BE49-F238E27FC236}">
                <a16:creationId xmlns:a16="http://schemas.microsoft.com/office/drawing/2014/main" id="{EE9FAF98-D6DA-2E43-9542-985FA920065C}"/>
              </a:ext>
            </a:extLst>
          </p:cNvPr>
          <p:cNvSpPr/>
          <p:nvPr/>
        </p:nvSpPr>
        <p:spPr>
          <a:xfrm>
            <a:off x="574683" y="1896815"/>
            <a:ext cx="5328576" cy="353943"/>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a:spAutoFit/>
          </a:bodyPr>
          <a:lstStyle/>
          <a:p>
            <a:pPr defTabSz="584200">
              <a:buFont typeface="Verdana"/>
              <a:defRPr>
                <a:solidFill>
                  <a:srgbClr val="FFFFFF"/>
                </a:solidFill>
                <a:effectLst>
                  <a:outerShdw blurRad="38100" dist="12700" dir="5400000" rotWithShape="0">
                    <a:srgbClr val="000000">
                      <a:alpha val="50000"/>
                    </a:srgbClr>
                  </a:outerShdw>
                </a:effectLst>
                <a:uFillTx/>
              </a:defRPr>
            </a:pPr>
            <a:r>
              <a:rPr lang="fr-FR">
                <a:solidFill>
                  <a:schemeClr val="tx1"/>
                </a:solidFill>
                <a:latin typeface="Verdana"/>
                <a:ea typeface="Verdana"/>
                <a:cs typeface="Verdana"/>
                <a:sym typeface="Verdana"/>
              </a:rPr>
              <a:t>Regard méchant ou comportement agressif</a:t>
            </a:r>
          </a:p>
        </p:txBody>
      </p:sp>
      <p:sp>
        <p:nvSpPr>
          <p:cNvPr id="20" name="L'abstraction sélective (ne tenir compte que de certains faits) &quot;Avec sa casquette, sa démarche,... c’est une racaille !&quot;…">
            <a:extLst>
              <a:ext uri="{FF2B5EF4-FFF2-40B4-BE49-F238E27FC236}">
                <a16:creationId xmlns:a16="http://schemas.microsoft.com/office/drawing/2014/main" id="{9AD187C8-F118-9F4F-A7D3-1FF91DCB2544}"/>
              </a:ext>
            </a:extLst>
          </p:cNvPr>
          <p:cNvSpPr/>
          <p:nvPr/>
        </p:nvSpPr>
        <p:spPr>
          <a:xfrm>
            <a:off x="550417" y="2396703"/>
            <a:ext cx="7904950" cy="630942"/>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a:spAutoFit/>
          </a:bodyPr>
          <a:lstStyle/>
          <a:p>
            <a:pPr defTabSz="584200">
              <a:buFont typeface="Verdana"/>
              <a:defRPr>
                <a:solidFill>
                  <a:srgbClr val="FFFFFF"/>
                </a:solidFill>
                <a:effectLst>
                  <a:outerShdw blurRad="38100" dist="12700" dir="5400000" rotWithShape="0">
                    <a:srgbClr val="000000">
                      <a:alpha val="50000"/>
                    </a:srgbClr>
                  </a:outerShdw>
                </a:effectLst>
                <a:uFillTx/>
              </a:defRPr>
            </a:pPr>
            <a:r>
              <a:rPr lang="fr-FR">
                <a:solidFill>
                  <a:schemeClr val="tx1"/>
                </a:solidFill>
                <a:latin typeface="Verdana"/>
                <a:ea typeface="Verdana"/>
                <a:cs typeface="Verdana"/>
                <a:sym typeface="Verdana"/>
              </a:rPr>
              <a:t>Le cerveau tire instinctivement le signal d’alarme et son centre de contrôle émotionnel libère :		</a:t>
            </a:r>
            <a:r>
              <a:rPr lang="fr-FR">
                <a:solidFill>
                  <a:schemeClr val="tx1"/>
                </a:solidFill>
                <a:latin typeface="Verdana"/>
                <a:ea typeface="Verdana"/>
                <a:cs typeface="Verdana"/>
                <a:sym typeface="Wingdings" pitchFamily="2" charset="2"/>
              </a:rPr>
              <a:t> </a:t>
            </a:r>
            <a:r>
              <a:rPr lang="fr-FR">
                <a:solidFill>
                  <a:schemeClr val="tx1"/>
                </a:solidFill>
                <a:latin typeface="Verdana"/>
                <a:ea typeface="Verdana"/>
                <a:cs typeface="Verdana"/>
                <a:sym typeface="Verdana"/>
              </a:rPr>
              <a:t> Testostérone et Adrénaline</a:t>
            </a:r>
          </a:p>
        </p:txBody>
      </p:sp>
      <p:pic>
        <p:nvPicPr>
          <p:cNvPr id="5" name="Image 4" descr="Une image contenant objet, blanc, assis, horloge&#10;&#10;Description générée automatiquement">
            <a:extLst>
              <a:ext uri="{FF2B5EF4-FFF2-40B4-BE49-F238E27FC236}">
                <a16:creationId xmlns:a16="http://schemas.microsoft.com/office/drawing/2014/main" id="{EC494DF1-FDDF-E34B-8C1E-79EF66F048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83961" y="3183483"/>
            <a:ext cx="1035050" cy="1009650"/>
          </a:xfrm>
          <a:prstGeom prst="rect">
            <a:avLst/>
          </a:prstGeom>
        </p:spPr>
      </p:pic>
      <p:cxnSp>
        <p:nvCxnSpPr>
          <p:cNvPr id="7" name="Connecteur droit avec flèche 6">
            <a:extLst>
              <a:ext uri="{FF2B5EF4-FFF2-40B4-BE49-F238E27FC236}">
                <a16:creationId xmlns:a16="http://schemas.microsoft.com/office/drawing/2014/main" id="{E6E32EBE-91BD-264D-A585-F0D2BAE1FAD4}"/>
              </a:ext>
            </a:extLst>
          </p:cNvPr>
          <p:cNvCxnSpPr/>
          <p:nvPr/>
        </p:nvCxnSpPr>
        <p:spPr>
          <a:xfrm>
            <a:off x="6575612" y="3027645"/>
            <a:ext cx="981635" cy="401355"/>
          </a:xfrm>
          <a:prstGeom prst="straightConnector1">
            <a:avLst/>
          </a:prstGeom>
          <a:noFill/>
          <a:ln w="381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pic>
        <p:nvPicPr>
          <p:cNvPr id="9" name="Image 8" descr="Une image contenant tasse, miroir&#10;&#10;Description générée automatiquement">
            <a:extLst>
              <a:ext uri="{FF2B5EF4-FFF2-40B4-BE49-F238E27FC236}">
                <a16:creationId xmlns:a16="http://schemas.microsoft.com/office/drawing/2014/main" id="{E486D609-13A7-144D-AB9A-C08565FC87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7309620" y="5128485"/>
            <a:ext cx="1129944" cy="809512"/>
          </a:xfrm>
          <a:prstGeom prst="rect">
            <a:avLst/>
          </a:prstGeom>
        </p:spPr>
      </p:pic>
      <p:cxnSp>
        <p:nvCxnSpPr>
          <p:cNvPr id="24" name="Connecteur droit avec flèche 23">
            <a:extLst>
              <a:ext uri="{FF2B5EF4-FFF2-40B4-BE49-F238E27FC236}">
                <a16:creationId xmlns:a16="http://schemas.microsoft.com/office/drawing/2014/main" id="{20063F74-F315-6842-B404-AAF1470B8E69}"/>
              </a:ext>
            </a:extLst>
          </p:cNvPr>
          <p:cNvCxnSpPr>
            <a:cxnSpLocks/>
          </p:cNvCxnSpPr>
          <p:nvPr/>
        </p:nvCxnSpPr>
        <p:spPr>
          <a:xfrm>
            <a:off x="7894732" y="4128364"/>
            <a:ext cx="6754" cy="1196525"/>
          </a:xfrm>
          <a:prstGeom prst="straightConnector1">
            <a:avLst/>
          </a:prstGeom>
          <a:noFill/>
          <a:ln w="381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26" name="L'abstraction sélective (ne tenir compte que de certains faits) &quot;Avec sa casquette, sa démarche,... c’est une racaille !&quot;…">
            <a:extLst>
              <a:ext uri="{FF2B5EF4-FFF2-40B4-BE49-F238E27FC236}">
                <a16:creationId xmlns:a16="http://schemas.microsoft.com/office/drawing/2014/main" id="{141B334E-ABBE-594C-848D-BECFC268DB61}"/>
              </a:ext>
            </a:extLst>
          </p:cNvPr>
          <p:cNvSpPr/>
          <p:nvPr/>
        </p:nvSpPr>
        <p:spPr>
          <a:xfrm>
            <a:off x="1962455" y="5064052"/>
            <a:ext cx="4711131" cy="1585049"/>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a:spAutoFit/>
          </a:bodyPr>
          <a:lstStyle/>
          <a:p>
            <a:pPr defTabSz="584200">
              <a:buFont typeface="Verdana"/>
              <a:defRPr>
                <a:solidFill>
                  <a:srgbClr val="FFFFFF"/>
                </a:solidFill>
                <a:effectLst>
                  <a:outerShdw blurRad="38100" dist="12700" dir="5400000" rotWithShape="0">
                    <a:srgbClr val="000000">
                      <a:alpha val="50000"/>
                    </a:srgbClr>
                  </a:outerShdw>
                </a:effectLst>
                <a:uFillTx/>
              </a:defRPr>
            </a:pPr>
            <a:r>
              <a:rPr lang="fr-FR" sz="1400" b="1">
                <a:solidFill>
                  <a:schemeClr val="tx1"/>
                </a:solidFill>
                <a:latin typeface="Verdana"/>
                <a:ea typeface="Verdana"/>
                <a:cs typeface="Verdana"/>
                <a:sym typeface="Verdana"/>
              </a:rPr>
              <a:t>Réactions au stress :</a:t>
            </a:r>
          </a:p>
          <a:p>
            <a:pPr marL="171450" indent="-171450" defTabSz="584200">
              <a:buFontTx/>
              <a:buChar char="-"/>
              <a:defRPr>
                <a:solidFill>
                  <a:srgbClr val="FFFFFF"/>
                </a:solidFill>
                <a:effectLst>
                  <a:outerShdw blurRad="38100" dist="12700" dir="5400000" rotWithShape="0">
                    <a:srgbClr val="000000">
                      <a:alpha val="50000"/>
                    </a:srgbClr>
                  </a:outerShdw>
                </a:effectLst>
                <a:uFillTx/>
              </a:defRPr>
            </a:pPr>
            <a:r>
              <a:rPr lang="fr-FR" sz="1400">
                <a:solidFill>
                  <a:schemeClr val="tx1"/>
                </a:solidFill>
                <a:latin typeface="Verdana"/>
                <a:ea typeface="Verdana"/>
                <a:cs typeface="Verdana"/>
                <a:sym typeface="Verdana"/>
              </a:rPr>
              <a:t>Rythme cardiaque augmente</a:t>
            </a:r>
          </a:p>
          <a:p>
            <a:pPr marL="171450" indent="-171450" defTabSz="584200">
              <a:buFontTx/>
              <a:buChar char="-"/>
              <a:defRPr>
                <a:solidFill>
                  <a:srgbClr val="FFFFFF"/>
                </a:solidFill>
                <a:effectLst>
                  <a:outerShdw blurRad="38100" dist="12700" dir="5400000" rotWithShape="0">
                    <a:srgbClr val="000000">
                      <a:alpha val="50000"/>
                    </a:srgbClr>
                  </a:outerShdw>
                </a:effectLst>
                <a:uFillTx/>
              </a:defRPr>
            </a:pPr>
            <a:r>
              <a:rPr lang="fr-FR" sz="1400">
                <a:solidFill>
                  <a:schemeClr val="tx1"/>
                </a:solidFill>
                <a:latin typeface="Verdana"/>
                <a:ea typeface="Verdana"/>
                <a:cs typeface="Verdana"/>
                <a:sym typeface="Verdana"/>
              </a:rPr>
              <a:t>Paumes des mains moites</a:t>
            </a:r>
          </a:p>
          <a:p>
            <a:pPr marL="171450" indent="-171450" defTabSz="584200">
              <a:buFontTx/>
              <a:buChar char="-"/>
              <a:defRPr>
                <a:solidFill>
                  <a:srgbClr val="FFFFFF"/>
                </a:solidFill>
                <a:effectLst>
                  <a:outerShdw blurRad="38100" dist="12700" dir="5400000" rotWithShape="0">
                    <a:srgbClr val="000000">
                      <a:alpha val="50000"/>
                    </a:srgbClr>
                  </a:outerShdw>
                </a:effectLst>
                <a:uFillTx/>
              </a:defRPr>
            </a:pPr>
            <a:r>
              <a:rPr lang="fr-FR" sz="1400">
                <a:solidFill>
                  <a:schemeClr val="tx1"/>
                </a:solidFill>
                <a:latin typeface="Verdana"/>
                <a:ea typeface="Verdana"/>
                <a:cs typeface="Verdana"/>
                <a:sym typeface="Verdana"/>
              </a:rPr>
              <a:t>Contractions musculaires</a:t>
            </a:r>
          </a:p>
          <a:p>
            <a:pPr marL="171450" indent="-171450" defTabSz="584200">
              <a:buFontTx/>
              <a:buChar char="-"/>
              <a:defRPr>
                <a:solidFill>
                  <a:srgbClr val="FFFFFF"/>
                </a:solidFill>
                <a:effectLst>
                  <a:outerShdw blurRad="38100" dist="12700" dir="5400000" rotWithShape="0">
                    <a:srgbClr val="000000">
                      <a:alpha val="50000"/>
                    </a:srgbClr>
                  </a:outerShdw>
                </a:effectLst>
                <a:uFillTx/>
              </a:defRPr>
            </a:pPr>
            <a:r>
              <a:rPr lang="fr-FR" sz="1400">
                <a:solidFill>
                  <a:schemeClr val="tx1"/>
                </a:solidFill>
                <a:latin typeface="Verdana"/>
                <a:ea typeface="Verdana"/>
                <a:cs typeface="Verdana"/>
                <a:sym typeface="Verdana"/>
              </a:rPr>
              <a:t>Tensions dans le corps </a:t>
            </a:r>
          </a:p>
          <a:p>
            <a:pPr marL="171450" indent="-171450" defTabSz="584200">
              <a:buFontTx/>
              <a:buChar char="-"/>
              <a:defRPr>
                <a:solidFill>
                  <a:srgbClr val="FFFFFF"/>
                </a:solidFill>
                <a:effectLst>
                  <a:outerShdw blurRad="38100" dist="12700" dir="5400000" rotWithShape="0">
                    <a:srgbClr val="000000">
                      <a:alpha val="50000"/>
                    </a:srgbClr>
                  </a:outerShdw>
                </a:effectLst>
                <a:uFillTx/>
              </a:defRPr>
            </a:pPr>
            <a:r>
              <a:rPr lang="fr-FR" sz="1400">
                <a:solidFill>
                  <a:schemeClr val="tx1"/>
                </a:solidFill>
                <a:latin typeface="Verdana"/>
                <a:ea typeface="Verdana"/>
                <a:cs typeface="Verdana"/>
                <a:sym typeface="Verdana"/>
              </a:rPr>
              <a:t>Difficultés à réfléchir</a:t>
            </a:r>
          </a:p>
          <a:p>
            <a:pPr marL="171450" indent="-171450" defTabSz="584200">
              <a:buFontTx/>
              <a:buChar char="-"/>
              <a:defRPr>
                <a:solidFill>
                  <a:srgbClr val="FFFFFF"/>
                </a:solidFill>
                <a:effectLst>
                  <a:outerShdw blurRad="38100" dist="12700" dir="5400000" rotWithShape="0">
                    <a:srgbClr val="000000">
                      <a:alpha val="50000"/>
                    </a:srgbClr>
                  </a:outerShdw>
                </a:effectLst>
                <a:uFillTx/>
              </a:defRPr>
            </a:pPr>
            <a:r>
              <a:rPr lang="fr-FR" sz="1400">
                <a:solidFill>
                  <a:schemeClr val="tx1"/>
                </a:solidFill>
                <a:latin typeface="Verdana"/>
                <a:ea typeface="Verdana"/>
                <a:cs typeface="Verdana"/>
                <a:sym typeface="Verdana"/>
              </a:rPr>
              <a:t>…</a:t>
            </a:r>
          </a:p>
        </p:txBody>
      </p:sp>
      <p:pic>
        <p:nvPicPr>
          <p:cNvPr id="23" name="Image 22" descr="Une image contenant gâteau, table, anniversaire, décoré&#10;&#10;Description générée automatiquement">
            <a:extLst>
              <a:ext uri="{FF2B5EF4-FFF2-40B4-BE49-F238E27FC236}">
                <a16:creationId xmlns:a16="http://schemas.microsoft.com/office/drawing/2014/main" id="{A53C4C28-66AA-C640-A96D-C81A73C3D65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69655" y="3112350"/>
            <a:ext cx="4332417" cy="1880739"/>
          </a:xfrm>
          <a:prstGeom prst="rect">
            <a:avLst/>
          </a:prstGeom>
        </p:spPr>
      </p:pic>
      <p:sp>
        <p:nvSpPr>
          <p:cNvPr id="21" name="Les erreurs de logique des personnes stressées">
            <a:extLst>
              <a:ext uri="{FF2B5EF4-FFF2-40B4-BE49-F238E27FC236}">
                <a16:creationId xmlns:a16="http://schemas.microsoft.com/office/drawing/2014/main" id="{9A9F38D6-57FB-4D46-BBB4-F985C2A038B0}"/>
              </a:ext>
            </a:extLst>
          </p:cNvPr>
          <p:cNvSpPr txBox="1">
            <a:spLocks/>
          </p:cNvSpPr>
          <p:nvPr/>
        </p:nvSpPr>
        <p:spPr>
          <a:xfrm>
            <a:off x="609600" y="304800"/>
            <a:ext cx="8229600" cy="9906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lvl1pPr marL="0" marR="0" indent="0" algn="l" defTabSz="914400" latinLnBrk="0">
              <a:lnSpc>
                <a:spcPct val="100000"/>
              </a:lnSpc>
              <a:spcBef>
                <a:spcPts val="0"/>
              </a:spcBef>
              <a:spcAft>
                <a:spcPts val="0"/>
              </a:spcAft>
              <a:buClrTx/>
              <a:buSzTx/>
              <a:buFontTx/>
              <a:buNone/>
              <a:tabLst/>
              <a:defRPr sz="3600" b="1" i="0" u="none" strike="noStrike" cap="none" spc="0" baseline="0">
                <a:solidFill>
                  <a:srgbClr val="8590B2"/>
                </a:solidFill>
                <a:uFill>
                  <a:solidFill>
                    <a:srgbClr val="8590B2"/>
                  </a:solidFill>
                </a:uFill>
                <a:latin typeface="+mn-lt"/>
                <a:ea typeface="+mn-ea"/>
                <a:cs typeface="+mn-cs"/>
                <a:sym typeface="Eurostile"/>
              </a:defRPr>
            </a:lvl1pPr>
            <a:lvl2pPr marL="0" marR="0" indent="228600" algn="l" defTabSz="914400" latinLnBrk="0">
              <a:lnSpc>
                <a:spcPct val="100000"/>
              </a:lnSpc>
              <a:spcBef>
                <a:spcPts val="0"/>
              </a:spcBef>
              <a:spcAft>
                <a:spcPts val="0"/>
              </a:spcAft>
              <a:buClrTx/>
              <a:buSzTx/>
              <a:buFontTx/>
              <a:buNone/>
              <a:tabLst/>
              <a:defRPr sz="4300" b="1" i="0" u="none" strike="noStrike" cap="none" spc="0" baseline="0">
                <a:solidFill>
                  <a:srgbClr val="8590B2"/>
                </a:solidFill>
                <a:uFill>
                  <a:solidFill>
                    <a:srgbClr val="8590B2"/>
                  </a:solidFill>
                </a:uFill>
                <a:latin typeface="+mn-lt"/>
                <a:ea typeface="+mn-ea"/>
                <a:cs typeface="+mn-cs"/>
                <a:sym typeface="Eurostile"/>
              </a:defRPr>
            </a:lvl2pPr>
            <a:lvl3pPr marL="0" marR="0" indent="457200" algn="l" defTabSz="914400" latinLnBrk="0">
              <a:lnSpc>
                <a:spcPct val="100000"/>
              </a:lnSpc>
              <a:spcBef>
                <a:spcPts val="0"/>
              </a:spcBef>
              <a:spcAft>
                <a:spcPts val="0"/>
              </a:spcAft>
              <a:buClrTx/>
              <a:buSzTx/>
              <a:buFontTx/>
              <a:buNone/>
              <a:tabLst/>
              <a:defRPr sz="4300" b="1" i="0" u="none" strike="noStrike" cap="none" spc="0" baseline="0">
                <a:solidFill>
                  <a:srgbClr val="8590B2"/>
                </a:solidFill>
                <a:uFill>
                  <a:solidFill>
                    <a:srgbClr val="8590B2"/>
                  </a:solidFill>
                </a:uFill>
                <a:latin typeface="+mn-lt"/>
                <a:ea typeface="+mn-ea"/>
                <a:cs typeface="+mn-cs"/>
                <a:sym typeface="Eurostile"/>
              </a:defRPr>
            </a:lvl3pPr>
            <a:lvl4pPr marL="0" marR="0" indent="685800" algn="l" defTabSz="914400" latinLnBrk="0">
              <a:lnSpc>
                <a:spcPct val="100000"/>
              </a:lnSpc>
              <a:spcBef>
                <a:spcPts val="0"/>
              </a:spcBef>
              <a:spcAft>
                <a:spcPts val="0"/>
              </a:spcAft>
              <a:buClrTx/>
              <a:buSzTx/>
              <a:buFontTx/>
              <a:buNone/>
              <a:tabLst/>
              <a:defRPr sz="4300" b="1" i="0" u="none" strike="noStrike" cap="none" spc="0" baseline="0">
                <a:solidFill>
                  <a:srgbClr val="8590B2"/>
                </a:solidFill>
                <a:uFill>
                  <a:solidFill>
                    <a:srgbClr val="8590B2"/>
                  </a:solidFill>
                </a:uFill>
                <a:latin typeface="+mn-lt"/>
                <a:ea typeface="+mn-ea"/>
                <a:cs typeface="+mn-cs"/>
                <a:sym typeface="Eurostile"/>
              </a:defRPr>
            </a:lvl4pPr>
            <a:lvl5pPr marL="0" marR="0" indent="914400" algn="l" defTabSz="914400" latinLnBrk="0">
              <a:lnSpc>
                <a:spcPct val="100000"/>
              </a:lnSpc>
              <a:spcBef>
                <a:spcPts val="0"/>
              </a:spcBef>
              <a:spcAft>
                <a:spcPts val="0"/>
              </a:spcAft>
              <a:buClrTx/>
              <a:buSzTx/>
              <a:buFontTx/>
              <a:buNone/>
              <a:tabLst/>
              <a:defRPr sz="4300" b="1" i="0" u="none" strike="noStrike" cap="none" spc="0" baseline="0">
                <a:solidFill>
                  <a:srgbClr val="8590B2"/>
                </a:solidFill>
                <a:uFill>
                  <a:solidFill>
                    <a:srgbClr val="8590B2"/>
                  </a:solidFill>
                </a:uFill>
                <a:latin typeface="+mn-lt"/>
                <a:ea typeface="+mn-ea"/>
                <a:cs typeface="+mn-cs"/>
                <a:sym typeface="Eurostile"/>
              </a:defRPr>
            </a:lvl5pPr>
            <a:lvl6pPr marL="0" marR="0" indent="1143000" algn="l" defTabSz="914400" latinLnBrk="0">
              <a:lnSpc>
                <a:spcPct val="100000"/>
              </a:lnSpc>
              <a:spcBef>
                <a:spcPts val="0"/>
              </a:spcBef>
              <a:spcAft>
                <a:spcPts val="0"/>
              </a:spcAft>
              <a:buClrTx/>
              <a:buSzTx/>
              <a:buFontTx/>
              <a:buNone/>
              <a:tabLst/>
              <a:defRPr sz="4300" b="1" i="0" u="none" strike="noStrike" cap="none" spc="0" baseline="0">
                <a:solidFill>
                  <a:srgbClr val="8590B2"/>
                </a:solidFill>
                <a:uFill>
                  <a:solidFill>
                    <a:srgbClr val="8590B2"/>
                  </a:solidFill>
                </a:uFill>
                <a:latin typeface="+mn-lt"/>
                <a:ea typeface="+mn-ea"/>
                <a:cs typeface="+mn-cs"/>
                <a:sym typeface="Eurostile"/>
              </a:defRPr>
            </a:lvl6pPr>
            <a:lvl7pPr marL="0" marR="0" indent="1371600" algn="l" defTabSz="914400" latinLnBrk="0">
              <a:lnSpc>
                <a:spcPct val="100000"/>
              </a:lnSpc>
              <a:spcBef>
                <a:spcPts val="0"/>
              </a:spcBef>
              <a:spcAft>
                <a:spcPts val="0"/>
              </a:spcAft>
              <a:buClrTx/>
              <a:buSzTx/>
              <a:buFontTx/>
              <a:buNone/>
              <a:tabLst/>
              <a:defRPr sz="4300" b="1" i="0" u="none" strike="noStrike" cap="none" spc="0" baseline="0">
                <a:solidFill>
                  <a:srgbClr val="8590B2"/>
                </a:solidFill>
                <a:uFill>
                  <a:solidFill>
                    <a:srgbClr val="8590B2"/>
                  </a:solidFill>
                </a:uFill>
                <a:latin typeface="+mn-lt"/>
                <a:ea typeface="+mn-ea"/>
                <a:cs typeface="+mn-cs"/>
                <a:sym typeface="Eurostile"/>
              </a:defRPr>
            </a:lvl7pPr>
            <a:lvl8pPr marL="0" marR="0" indent="1600200" algn="l" defTabSz="914400" latinLnBrk="0">
              <a:lnSpc>
                <a:spcPct val="100000"/>
              </a:lnSpc>
              <a:spcBef>
                <a:spcPts val="0"/>
              </a:spcBef>
              <a:spcAft>
                <a:spcPts val="0"/>
              </a:spcAft>
              <a:buClrTx/>
              <a:buSzTx/>
              <a:buFontTx/>
              <a:buNone/>
              <a:tabLst/>
              <a:defRPr sz="4300" b="1" i="0" u="none" strike="noStrike" cap="none" spc="0" baseline="0">
                <a:solidFill>
                  <a:srgbClr val="8590B2"/>
                </a:solidFill>
                <a:uFill>
                  <a:solidFill>
                    <a:srgbClr val="8590B2"/>
                  </a:solidFill>
                </a:uFill>
                <a:latin typeface="+mn-lt"/>
                <a:ea typeface="+mn-ea"/>
                <a:cs typeface="+mn-cs"/>
                <a:sym typeface="Eurostile"/>
              </a:defRPr>
            </a:lvl8pPr>
            <a:lvl9pPr marL="0" marR="0" indent="1828800" algn="l" defTabSz="914400" latinLnBrk="0">
              <a:lnSpc>
                <a:spcPct val="100000"/>
              </a:lnSpc>
              <a:spcBef>
                <a:spcPts val="0"/>
              </a:spcBef>
              <a:spcAft>
                <a:spcPts val="0"/>
              </a:spcAft>
              <a:buClrTx/>
              <a:buSzTx/>
              <a:buFontTx/>
              <a:buNone/>
              <a:tabLst/>
              <a:defRPr sz="4300" b="1" i="0" u="none" strike="noStrike" cap="none" spc="0" baseline="0">
                <a:solidFill>
                  <a:srgbClr val="8590B2"/>
                </a:solidFill>
                <a:uFill>
                  <a:solidFill>
                    <a:srgbClr val="8590B2"/>
                  </a:solidFill>
                </a:uFill>
                <a:latin typeface="+mn-lt"/>
                <a:ea typeface="+mn-ea"/>
                <a:cs typeface="+mn-cs"/>
                <a:sym typeface="Eurostile"/>
              </a:defRPr>
            </a:lvl9pPr>
          </a:lstStyle>
          <a:p>
            <a:pPr algn="ctr" hangingPunct="1">
              <a:defRPr sz="3870"/>
            </a:pPr>
            <a:r>
              <a:rPr lang="fr-FR"/>
              <a:t>Un exemple de gestion des émotions</a:t>
            </a:r>
            <a:br>
              <a:rPr lang="fr-FR"/>
            </a:br>
            <a:r>
              <a:rPr lang="fr-FR"/>
              <a:t>par le recadrage de la pensée</a:t>
            </a:r>
          </a:p>
        </p:txBody>
      </p:sp>
    </p:spTree>
    <p:extLst>
      <p:ext uri="{BB962C8B-B14F-4D97-AF65-F5344CB8AC3E}">
        <p14:creationId xmlns:p14="http://schemas.microsoft.com/office/powerpoint/2010/main" val="1065061219"/>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186">
                                            <p:bg/>
                                          </p:spTgt>
                                        </p:tgtEl>
                                        <p:attrNameLst>
                                          <p:attrName>style.visibility</p:attrName>
                                        </p:attrNameLst>
                                      </p:cBhvr>
                                      <p:to>
                                        <p:strVal val="visible"/>
                                      </p:to>
                                    </p:set>
                                    <p:animEffect transition="in" filter="wipe(left)">
                                      <p:cBhvr>
                                        <p:cTn id="7" dur="500"/>
                                        <p:tgtEl>
                                          <p:spTgt spid="186">
                                            <p:bg/>
                                          </p:spTgt>
                                        </p:tgtEl>
                                      </p:cBhvr>
                                    </p:animEffect>
                                  </p:childTnLst>
                                </p:cTn>
                              </p:par>
                              <p:par>
                                <p:cTn id="8" presetID="22" presetClass="entr" presetSubtype="8" fill="hold" grpId="0" nodeType="withEffect">
                                  <p:stCondLst>
                                    <p:cond delay="0"/>
                                  </p:stCondLst>
                                  <p:iterate>
                                    <p:tmAbs val="0"/>
                                  </p:iterate>
                                  <p:childTnLst>
                                    <p:set>
                                      <p:cBhvr>
                                        <p:cTn id="9" fill="hold"/>
                                        <p:tgtEl>
                                          <p:spTgt spid="186">
                                            <p:txEl>
                                              <p:pRg st="0" end="0"/>
                                            </p:txEl>
                                          </p:spTgt>
                                        </p:tgtEl>
                                        <p:attrNameLst>
                                          <p:attrName>style.visibility</p:attrName>
                                        </p:attrNameLst>
                                      </p:cBhvr>
                                      <p:to>
                                        <p:strVal val="visible"/>
                                      </p:to>
                                    </p:set>
                                    <p:animEffect transition="in" filter="wipe(left)">
                                      <p:cBhvr>
                                        <p:cTn id="10" dur="500"/>
                                        <p:tgtEl>
                                          <p:spTgt spid="18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19">
                                            <p:bg/>
                                          </p:spTgt>
                                        </p:tgtEl>
                                        <p:attrNameLst>
                                          <p:attrName>style.visibility</p:attrName>
                                        </p:attrNameLst>
                                      </p:cBhvr>
                                      <p:to>
                                        <p:strVal val="visible"/>
                                      </p:to>
                                    </p:set>
                                    <p:animEffect transition="in" filter="wipe(left)">
                                      <p:cBhvr>
                                        <p:cTn id="15" dur="500"/>
                                        <p:tgtEl>
                                          <p:spTgt spid="19">
                                            <p:bg/>
                                          </p:spTgt>
                                        </p:tgtEl>
                                      </p:cBhvr>
                                    </p:animEffect>
                                  </p:childTnLst>
                                </p:cTn>
                              </p:par>
                              <p:par>
                                <p:cTn id="16" presetID="22" presetClass="entr" presetSubtype="8" fill="hold" grpId="0" nodeType="withEffect">
                                  <p:stCondLst>
                                    <p:cond delay="0"/>
                                  </p:stCondLst>
                                  <p:iterate>
                                    <p:tmAbs val="0"/>
                                  </p:iterate>
                                  <p:childTnLst>
                                    <p:set>
                                      <p:cBhvr>
                                        <p:cTn id="17" fill="hold"/>
                                        <p:tgtEl>
                                          <p:spTgt spid="19">
                                            <p:txEl>
                                              <p:pRg st="0" end="0"/>
                                            </p:txEl>
                                          </p:spTgt>
                                        </p:tgtEl>
                                        <p:attrNameLst>
                                          <p:attrName>style.visibility</p:attrName>
                                        </p:attrNameLst>
                                      </p:cBhvr>
                                      <p:to>
                                        <p:strVal val="visible"/>
                                      </p:to>
                                    </p:set>
                                    <p:animEffect transition="in" filter="wipe(left)">
                                      <p:cBhvr>
                                        <p:cTn id="18" dur="500"/>
                                        <p:tgtEl>
                                          <p:spTgt spid="19">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iterate>
                                    <p:tmAbs val="0"/>
                                  </p:iterate>
                                  <p:childTnLst>
                                    <p:set>
                                      <p:cBhvr>
                                        <p:cTn id="22" fill="hold"/>
                                        <p:tgtEl>
                                          <p:spTgt spid="20">
                                            <p:bg/>
                                          </p:spTgt>
                                        </p:tgtEl>
                                        <p:attrNameLst>
                                          <p:attrName>style.visibility</p:attrName>
                                        </p:attrNameLst>
                                      </p:cBhvr>
                                      <p:to>
                                        <p:strVal val="visible"/>
                                      </p:to>
                                    </p:set>
                                    <p:animEffect transition="in" filter="wipe(left)">
                                      <p:cBhvr>
                                        <p:cTn id="23" dur="500"/>
                                        <p:tgtEl>
                                          <p:spTgt spid="20">
                                            <p:bg/>
                                          </p:spTgt>
                                        </p:tgtEl>
                                      </p:cBhvr>
                                    </p:animEffect>
                                  </p:childTnLst>
                                </p:cTn>
                              </p:par>
                              <p:par>
                                <p:cTn id="24" presetID="22" presetClass="entr" presetSubtype="8" fill="hold" grpId="0" nodeType="withEffect">
                                  <p:stCondLst>
                                    <p:cond delay="0"/>
                                  </p:stCondLst>
                                  <p:iterate>
                                    <p:tmAbs val="0"/>
                                  </p:iterate>
                                  <p:childTnLst>
                                    <p:set>
                                      <p:cBhvr>
                                        <p:cTn id="25" fill="hold"/>
                                        <p:tgtEl>
                                          <p:spTgt spid="20">
                                            <p:txEl>
                                              <p:pRg st="0" end="0"/>
                                            </p:txEl>
                                          </p:spTgt>
                                        </p:tgtEl>
                                        <p:attrNameLst>
                                          <p:attrName>style.visibility</p:attrName>
                                        </p:attrNameLst>
                                      </p:cBhvr>
                                      <p:to>
                                        <p:strVal val="visible"/>
                                      </p:to>
                                    </p:set>
                                    <p:animEffect transition="in" filter="wipe(left)">
                                      <p:cBhvr>
                                        <p:cTn id="26" dur="500"/>
                                        <p:tgtEl>
                                          <p:spTgt spid="20">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iterate>
                                    <p:tmAbs val="0"/>
                                  </p:iterate>
                                  <p:childTnLst>
                                    <p:set>
                                      <p:cBhvr>
                                        <p:cTn id="30" fill="hold"/>
                                        <p:tgtEl>
                                          <p:spTgt spid="26">
                                            <p:bg/>
                                          </p:spTgt>
                                        </p:tgtEl>
                                        <p:attrNameLst>
                                          <p:attrName>style.visibility</p:attrName>
                                        </p:attrNameLst>
                                      </p:cBhvr>
                                      <p:to>
                                        <p:strVal val="visible"/>
                                      </p:to>
                                    </p:set>
                                    <p:animEffect transition="in" filter="wipe(left)">
                                      <p:cBhvr>
                                        <p:cTn id="31" dur="500"/>
                                        <p:tgtEl>
                                          <p:spTgt spid="26">
                                            <p:bg/>
                                          </p:spTgt>
                                        </p:tgtEl>
                                      </p:cBhvr>
                                    </p:animEffect>
                                  </p:childTnLst>
                                </p:cTn>
                              </p:par>
                              <p:par>
                                <p:cTn id="32" presetID="22" presetClass="entr" presetSubtype="8" fill="hold" grpId="0" nodeType="withEffect">
                                  <p:stCondLst>
                                    <p:cond delay="0"/>
                                  </p:stCondLst>
                                  <p:iterate>
                                    <p:tmAbs val="0"/>
                                  </p:iterate>
                                  <p:childTnLst>
                                    <p:set>
                                      <p:cBhvr>
                                        <p:cTn id="33" fill="hold"/>
                                        <p:tgtEl>
                                          <p:spTgt spid="26">
                                            <p:txEl>
                                              <p:pRg st="0" end="0"/>
                                            </p:txEl>
                                          </p:spTgt>
                                        </p:tgtEl>
                                        <p:attrNameLst>
                                          <p:attrName>style.visibility</p:attrName>
                                        </p:attrNameLst>
                                      </p:cBhvr>
                                      <p:to>
                                        <p:strVal val="visible"/>
                                      </p:to>
                                    </p:set>
                                    <p:animEffect transition="in" filter="wipe(left)">
                                      <p:cBhvr>
                                        <p:cTn id="34" dur="500"/>
                                        <p:tgtEl>
                                          <p:spTgt spid="26">
                                            <p:txEl>
                                              <p:pRg st="0" end="0"/>
                                            </p:txEl>
                                          </p:spTgt>
                                        </p:tgtEl>
                                      </p:cBhvr>
                                    </p:animEffect>
                                  </p:childTnLst>
                                </p:cTn>
                              </p:par>
                            </p:childTnLst>
                          </p:cTn>
                        </p:par>
                        <p:par>
                          <p:cTn id="35" fill="hold">
                            <p:stCondLst>
                              <p:cond delay="500"/>
                            </p:stCondLst>
                            <p:childTnLst>
                              <p:par>
                                <p:cTn id="36" presetID="22" presetClass="entr" presetSubtype="8" fill="hold" grpId="0" nodeType="afterEffect">
                                  <p:stCondLst>
                                    <p:cond delay="0"/>
                                  </p:stCondLst>
                                  <p:iterate>
                                    <p:tmAbs val="0"/>
                                  </p:iterate>
                                  <p:childTnLst>
                                    <p:set>
                                      <p:cBhvr>
                                        <p:cTn id="37" fill="hold"/>
                                        <p:tgtEl>
                                          <p:spTgt spid="26">
                                            <p:txEl>
                                              <p:pRg st="1" end="1"/>
                                            </p:txEl>
                                          </p:spTgt>
                                        </p:tgtEl>
                                        <p:attrNameLst>
                                          <p:attrName>style.visibility</p:attrName>
                                        </p:attrNameLst>
                                      </p:cBhvr>
                                      <p:to>
                                        <p:strVal val="visible"/>
                                      </p:to>
                                    </p:set>
                                    <p:animEffect transition="in" filter="wipe(left)">
                                      <p:cBhvr>
                                        <p:cTn id="38" dur="500"/>
                                        <p:tgtEl>
                                          <p:spTgt spid="26">
                                            <p:txEl>
                                              <p:pRg st="1" end="1"/>
                                            </p:txEl>
                                          </p:spTgt>
                                        </p:tgtEl>
                                      </p:cBhvr>
                                    </p:animEffect>
                                  </p:childTnLst>
                                </p:cTn>
                              </p:par>
                            </p:childTnLst>
                          </p:cTn>
                        </p:par>
                        <p:par>
                          <p:cTn id="39" fill="hold">
                            <p:stCondLst>
                              <p:cond delay="1000"/>
                            </p:stCondLst>
                            <p:childTnLst>
                              <p:par>
                                <p:cTn id="40" presetID="22" presetClass="entr" presetSubtype="8" fill="hold" grpId="0" nodeType="afterEffect">
                                  <p:stCondLst>
                                    <p:cond delay="0"/>
                                  </p:stCondLst>
                                  <p:iterate>
                                    <p:tmAbs val="0"/>
                                  </p:iterate>
                                  <p:childTnLst>
                                    <p:set>
                                      <p:cBhvr>
                                        <p:cTn id="41" fill="hold"/>
                                        <p:tgtEl>
                                          <p:spTgt spid="26">
                                            <p:txEl>
                                              <p:pRg st="2" end="2"/>
                                            </p:txEl>
                                          </p:spTgt>
                                        </p:tgtEl>
                                        <p:attrNameLst>
                                          <p:attrName>style.visibility</p:attrName>
                                        </p:attrNameLst>
                                      </p:cBhvr>
                                      <p:to>
                                        <p:strVal val="visible"/>
                                      </p:to>
                                    </p:set>
                                    <p:animEffect transition="in" filter="wipe(left)">
                                      <p:cBhvr>
                                        <p:cTn id="42" dur="500"/>
                                        <p:tgtEl>
                                          <p:spTgt spid="26">
                                            <p:txEl>
                                              <p:pRg st="2" end="2"/>
                                            </p:txEl>
                                          </p:spTgt>
                                        </p:tgtEl>
                                      </p:cBhvr>
                                    </p:animEffect>
                                  </p:childTnLst>
                                </p:cTn>
                              </p:par>
                            </p:childTnLst>
                          </p:cTn>
                        </p:par>
                        <p:par>
                          <p:cTn id="43" fill="hold">
                            <p:stCondLst>
                              <p:cond delay="1500"/>
                            </p:stCondLst>
                            <p:childTnLst>
                              <p:par>
                                <p:cTn id="44" presetID="22" presetClass="entr" presetSubtype="8" fill="hold" grpId="0" nodeType="afterEffect">
                                  <p:stCondLst>
                                    <p:cond delay="0"/>
                                  </p:stCondLst>
                                  <p:iterate>
                                    <p:tmAbs val="0"/>
                                  </p:iterate>
                                  <p:childTnLst>
                                    <p:set>
                                      <p:cBhvr>
                                        <p:cTn id="45" fill="hold"/>
                                        <p:tgtEl>
                                          <p:spTgt spid="26">
                                            <p:txEl>
                                              <p:pRg st="3" end="3"/>
                                            </p:txEl>
                                          </p:spTgt>
                                        </p:tgtEl>
                                        <p:attrNameLst>
                                          <p:attrName>style.visibility</p:attrName>
                                        </p:attrNameLst>
                                      </p:cBhvr>
                                      <p:to>
                                        <p:strVal val="visible"/>
                                      </p:to>
                                    </p:set>
                                    <p:animEffect transition="in" filter="wipe(left)">
                                      <p:cBhvr>
                                        <p:cTn id="46" dur="500"/>
                                        <p:tgtEl>
                                          <p:spTgt spid="26">
                                            <p:txEl>
                                              <p:pRg st="3" end="3"/>
                                            </p:txEl>
                                          </p:spTgt>
                                        </p:tgtEl>
                                      </p:cBhvr>
                                    </p:animEffect>
                                  </p:childTnLst>
                                </p:cTn>
                              </p:par>
                            </p:childTnLst>
                          </p:cTn>
                        </p:par>
                        <p:par>
                          <p:cTn id="47" fill="hold">
                            <p:stCondLst>
                              <p:cond delay="2000"/>
                            </p:stCondLst>
                            <p:childTnLst>
                              <p:par>
                                <p:cTn id="48" presetID="22" presetClass="entr" presetSubtype="8" fill="hold" grpId="0" nodeType="afterEffect">
                                  <p:stCondLst>
                                    <p:cond delay="0"/>
                                  </p:stCondLst>
                                  <p:iterate>
                                    <p:tmAbs val="0"/>
                                  </p:iterate>
                                  <p:childTnLst>
                                    <p:set>
                                      <p:cBhvr>
                                        <p:cTn id="49" fill="hold"/>
                                        <p:tgtEl>
                                          <p:spTgt spid="26">
                                            <p:txEl>
                                              <p:pRg st="4" end="4"/>
                                            </p:txEl>
                                          </p:spTgt>
                                        </p:tgtEl>
                                        <p:attrNameLst>
                                          <p:attrName>style.visibility</p:attrName>
                                        </p:attrNameLst>
                                      </p:cBhvr>
                                      <p:to>
                                        <p:strVal val="visible"/>
                                      </p:to>
                                    </p:set>
                                    <p:animEffect transition="in" filter="wipe(left)">
                                      <p:cBhvr>
                                        <p:cTn id="50" dur="500"/>
                                        <p:tgtEl>
                                          <p:spTgt spid="26">
                                            <p:txEl>
                                              <p:pRg st="4" end="4"/>
                                            </p:txEl>
                                          </p:spTgt>
                                        </p:tgtEl>
                                      </p:cBhvr>
                                    </p:animEffect>
                                  </p:childTnLst>
                                </p:cTn>
                              </p:par>
                            </p:childTnLst>
                          </p:cTn>
                        </p:par>
                        <p:par>
                          <p:cTn id="51" fill="hold">
                            <p:stCondLst>
                              <p:cond delay="2500"/>
                            </p:stCondLst>
                            <p:childTnLst>
                              <p:par>
                                <p:cTn id="52" presetID="22" presetClass="entr" presetSubtype="8" fill="hold" grpId="0" nodeType="afterEffect">
                                  <p:stCondLst>
                                    <p:cond delay="0"/>
                                  </p:stCondLst>
                                  <p:iterate>
                                    <p:tmAbs val="0"/>
                                  </p:iterate>
                                  <p:childTnLst>
                                    <p:set>
                                      <p:cBhvr>
                                        <p:cTn id="53" fill="hold"/>
                                        <p:tgtEl>
                                          <p:spTgt spid="26">
                                            <p:txEl>
                                              <p:pRg st="5" end="5"/>
                                            </p:txEl>
                                          </p:spTgt>
                                        </p:tgtEl>
                                        <p:attrNameLst>
                                          <p:attrName>style.visibility</p:attrName>
                                        </p:attrNameLst>
                                      </p:cBhvr>
                                      <p:to>
                                        <p:strVal val="visible"/>
                                      </p:to>
                                    </p:set>
                                    <p:animEffect transition="in" filter="wipe(left)">
                                      <p:cBhvr>
                                        <p:cTn id="54" dur="500"/>
                                        <p:tgtEl>
                                          <p:spTgt spid="26">
                                            <p:txEl>
                                              <p:pRg st="5" end="5"/>
                                            </p:txEl>
                                          </p:spTgt>
                                        </p:tgtEl>
                                      </p:cBhvr>
                                    </p:animEffect>
                                  </p:childTnLst>
                                </p:cTn>
                              </p:par>
                            </p:childTnLst>
                          </p:cTn>
                        </p:par>
                        <p:par>
                          <p:cTn id="55" fill="hold">
                            <p:stCondLst>
                              <p:cond delay="3000"/>
                            </p:stCondLst>
                            <p:childTnLst>
                              <p:par>
                                <p:cTn id="56" presetID="22" presetClass="entr" presetSubtype="8" fill="hold" grpId="0" nodeType="afterEffect">
                                  <p:stCondLst>
                                    <p:cond delay="0"/>
                                  </p:stCondLst>
                                  <p:iterate>
                                    <p:tmAbs val="0"/>
                                  </p:iterate>
                                  <p:childTnLst>
                                    <p:set>
                                      <p:cBhvr>
                                        <p:cTn id="57" fill="hold"/>
                                        <p:tgtEl>
                                          <p:spTgt spid="26">
                                            <p:txEl>
                                              <p:pRg st="6" end="6"/>
                                            </p:txEl>
                                          </p:spTgt>
                                        </p:tgtEl>
                                        <p:attrNameLst>
                                          <p:attrName>style.visibility</p:attrName>
                                        </p:attrNameLst>
                                      </p:cBhvr>
                                      <p:to>
                                        <p:strVal val="visible"/>
                                      </p:to>
                                    </p:set>
                                    <p:animEffect transition="in" filter="wipe(left)">
                                      <p:cBhvr>
                                        <p:cTn id="58" dur="500"/>
                                        <p:tgtEl>
                                          <p:spTgt spid="2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 grpId="0" build="p" bldLvl="5" animBg="1" advAuto="0"/>
      <p:bldP spid="19" grpId="0" build="p" bldLvl="5" animBg="1" advAuto="0"/>
      <p:bldP spid="20" grpId="0" build="p" bldLvl="5" animBg="1" advAuto="0"/>
      <p:bldP spid="26" grpId="0" build="p" bldLvl="5" animBg="1" advAuto="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79"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80"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181" name="image2.jpg" descr="image2.jpg"/>
          <p:cNvPicPr>
            <a:picLocks noChangeAspect="1"/>
          </p:cNvPicPr>
          <p:nvPr/>
        </p:nvPicPr>
        <p:blipFill>
          <a:blip r:embed="rId3"/>
          <a:stretch>
            <a:fillRect/>
          </a:stretch>
        </p:blipFill>
        <p:spPr>
          <a:xfrm>
            <a:off x="8366759" y="6230772"/>
            <a:ext cx="640081" cy="491338"/>
          </a:xfrm>
          <a:prstGeom prst="rect">
            <a:avLst/>
          </a:prstGeom>
          <a:ln w="12700"/>
        </p:spPr>
      </p:pic>
      <p:sp>
        <p:nvSpPr>
          <p:cNvPr id="182" name="Texte"/>
          <p:cNvSpPr txBox="1"/>
          <p:nvPr/>
        </p:nvSpPr>
        <p:spPr>
          <a:xfrm>
            <a:off x="609600" y="6339840"/>
            <a:ext cx="1000253" cy="3683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buClr>
                <a:srgbClr val="585866"/>
              </a:buClr>
              <a:defRPr sz="1400">
                <a:solidFill>
                  <a:srgbClr val="585866"/>
                </a:solidFill>
                <a:uFill>
                  <a:solidFill>
                    <a:srgbClr val="585866"/>
                  </a:solidFill>
                </a:uFill>
              </a:defRPr>
            </a:lvl1pPr>
          </a:lstStyle>
          <a:p>
            <a:r>
              <a:t> </a:t>
            </a:r>
          </a:p>
        </p:txBody>
      </p:sp>
      <p:sp>
        <p:nvSpPr>
          <p:cNvPr id="183"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84"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87" name="Numéro de diapositive"/>
          <p:cNvSpPr txBox="1">
            <a:spLocks noGrp="1"/>
          </p:cNvSpPr>
          <p:nvPr>
            <p:ph type="sldNum" sz="quarter" idx="2"/>
          </p:nvPr>
        </p:nvSpPr>
        <p:spPr>
          <a:xfrm>
            <a:off x="1318567" y="6455411"/>
            <a:ext cx="281633" cy="2667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35</a:t>
            </a:fld>
            <a:endParaRPr/>
          </a:p>
        </p:txBody>
      </p:sp>
      <p:sp>
        <p:nvSpPr>
          <p:cNvPr id="20" name="L'abstraction sélective (ne tenir compte que de certains faits) &quot;Avec sa casquette, sa démarche,... c’est une racaille !&quot;…">
            <a:extLst>
              <a:ext uri="{FF2B5EF4-FFF2-40B4-BE49-F238E27FC236}">
                <a16:creationId xmlns:a16="http://schemas.microsoft.com/office/drawing/2014/main" id="{9AD187C8-F118-9F4F-A7D3-1FF91DCB2544}"/>
              </a:ext>
            </a:extLst>
          </p:cNvPr>
          <p:cNvSpPr/>
          <p:nvPr/>
        </p:nvSpPr>
        <p:spPr>
          <a:xfrm>
            <a:off x="609600" y="1323077"/>
            <a:ext cx="7904950" cy="1738938"/>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a:spAutoFit/>
          </a:bodyPr>
          <a:lstStyle/>
          <a:p>
            <a:pPr defTabSz="584200">
              <a:buFont typeface="Verdana"/>
              <a:defRPr>
                <a:solidFill>
                  <a:srgbClr val="FFFFFF"/>
                </a:solidFill>
                <a:effectLst>
                  <a:outerShdw blurRad="38100" dist="12700" dir="5400000" rotWithShape="0">
                    <a:srgbClr val="000000">
                      <a:alpha val="50000"/>
                    </a:srgbClr>
                  </a:outerShdw>
                </a:effectLst>
                <a:uFillTx/>
              </a:defRPr>
            </a:pPr>
            <a:r>
              <a:rPr lang="fr-FR">
                <a:solidFill>
                  <a:schemeClr val="tx1"/>
                </a:solidFill>
                <a:latin typeface="Verdana"/>
                <a:ea typeface="Verdana"/>
                <a:cs typeface="Verdana"/>
                <a:sym typeface="Verdana"/>
              </a:rPr>
              <a:t>Diminution de l’afflux sanguin vers la zone du cerveau chargée des prises de décisions rationnelles.</a:t>
            </a:r>
          </a:p>
          <a:p>
            <a:pPr defTabSz="584200">
              <a:buFont typeface="Verdana"/>
              <a:defRPr>
                <a:solidFill>
                  <a:srgbClr val="FFFFFF"/>
                </a:solidFill>
                <a:effectLst>
                  <a:outerShdw blurRad="38100" dist="12700" dir="5400000" rotWithShape="0">
                    <a:srgbClr val="000000">
                      <a:alpha val="50000"/>
                    </a:srgbClr>
                  </a:outerShdw>
                </a:effectLst>
                <a:uFillTx/>
              </a:defRPr>
            </a:pPr>
            <a:r>
              <a:rPr lang="fr-FR">
                <a:solidFill>
                  <a:schemeClr val="tx1"/>
                </a:solidFill>
                <a:latin typeface="Verdana"/>
                <a:ea typeface="Verdana"/>
                <a:cs typeface="Verdana"/>
                <a:sym typeface="Verdana"/>
              </a:rPr>
              <a:t>Le système de réponse émotionnelle rapide se débarrasse du cerveau rationnel. </a:t>
            </a:r>
          </a:p>
          <a:p>
            <a:pPr defTabSz="584200">
              <a:buFont typeface="Verdana"/>
              <a:defRPr>
                <a:solidFill>
                  <a:srgbClr val="FFFFFF"/>
                </a:solidFill>
                <a:effectLst>
                  <a:outerShdw blurRad="38100" dist="12700" dir="5400000" rotWithShape="0">
                    <a:srgbClr val="000000">
                      <a:alpha val="50000"/>
                    </a:srgbClr>
                  </a:outerShdw>
                </a:effectLst>
                <a:uFillTx/>
              </a:defRPr>
            </a:pPr>
            <a:endParaRPr lang="fr-FR">
              <a:solidFill>
                <a:schemeClr val="tx1"/>
              </a:solidFill>
              <a:latin typeface="Verdana"/>
              <a:ea typeface="Verdana"/>
              <a:cs typeface="Verdana"/>
              <a:sym typeface="Verdana"/>
            </a:endParaRPr>
          </a:p>
          <a:p>
            <a:pPr defTabSz="584200">
              <a:buFont typeface="Verdana"/>
              <a:defRPr>
                <a:solidFill>
                  <a:srgbClr val="FFFFFF"/>
                </a:solidFill>
                <a:effectLst>
                  <a:outerShdw blurRad="38100" dist="12700" dir="5400000" rotWithShape="0">
                    <a:srgbClr val="000000">
                      <a:alpha val="50000"/>
                    </a:srgbClr>
                  </a:outerShdw>
                </a:effectLst>
                <a:uFillTx/>
              </a:defRPr>
            </a:pPr>
            <a:r>
              <a:rPr lang="fr-FR">
                <a:solidFill>
                  <a:schemeClr val="tx1"/>
                </a:solidFill>
                <a:latin typeface="Verdana"/>
                <a:ea typeface="Verdana"/>
                <a:cs typeface="Verdana"/>
                <a:sym typeface="Verdana"/>
              </a:rPr>
              <a:t>D’ou l’expression « colère aveugle »</a:t>
            </a:r>
          </a:p>
        </p:txBody>
      </p:sp>
      <p:pic>
        <p:nvPicPr>
          <p:cNvPr id="12" name="Image 11" descr="Une image contenant fleur&#10;&#10;Description générée automatiquement">
            <a:extLst>
              <a:ext uri="{FF2B5EF4-FFF2-40B4-BE49-F238E27FC236}">
                <a16:creationId xmlns:a16="http://schemas.microsoft.com/office/drawing/2014/main" id="{37AD9866-0255-7840-8DDD-E7E8D186BC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65358" y="3175873"/>
            <a:ext cx="4152267" cy="3176307"/>
          </a:xfrm>
          <a:prstGeom prst="rect">
            <a:avLst/>
          </a:prstGeom>
        </p:spPr>
      </p:pic>
      <p:cxnSp>
        <p:nvCxnSpPr>
          <p:cNvPr id="29" name="Connecteur droit avec flèche 28">
            <a:extLst>
              <a:ext uri="{FF2B5EF4-FFF2-40B4-BE49-F238E27FC236}">
                <a16:creationId xmlns:a16="http://schemas.microsoft.com/office/drawing/2014/main" id="{8FC741E0-3800-124F-B5C8-29B2D4A6C5AB}"/>
              </a:ext>
            </a:extLst>
          </p:cNvPr>
          <p:cNvCxnSpPr>
            <a:cxnSpLocks/>
          </p:cNvCxnSpPr>
          <p:nvPr/>
        </p:nvCxnSpPr>
        <p:spPr>
          <a:xfrm flipH="1">
            <a:off x="4180117" y="5000927"/>
            <a:ext cx="236033" cy="1012901"/>
          </a:xfrm>
          <a:prstGeom prst="straightConnector1">
            <a:avLst/>
          </a:prstGeom>
          <a:noFill/>
          <a:ln w="19050" cap="flat">
            <a:solidFill>
              <a:srgbClr val="FFFF00"/>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17" name="ZoneTexte 16">
            <a:extLst>
              <a:ext uri="{FF2B5EF4-FFF2-40B4-BE49-F238E27FC236}">
                <a16:creationId xmlns:a16="http://schemas.microsoft.com/office/drawing/2014/main" id="{9541D05D-1082-2B49-820A-B4703E6A85FF}"/>
              </a:ext>
            </a:extLst>
          </p:cNvPr>
          <p:cNvSpPr txBox="1"/>
          <p:nvPr/>
        </p:nvSpPr>
        <p:spPr>
          <a:xfrm>
            <a:off x="2448525" y="6006743"/>
            <a:ext cx="2970365" cy="2718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457200" rtl="0" fontAlgn="auto" latinLnBrk="0" hangingPunct="0">
              <a:lnSpc>
                <a:spcPct val="100000"/>
              </a:lnSpc>
              <a:spcBef>
                <a:spcPts val="0"/>
              </a:spcBef>
              <a:spcAft>
                <a:spcPts val="0"/>
              </a:spcAft>
              <a:buClr>
                <a:srgbClr val="000000"/>
              </a:buClr>
              <a:buSzTx/>
              <a:buFont typeface="Gill Sans MT"/>
              <a:buNone/>
              <a:tabLst/>
            </a:pPr>
            <a:r>
              <a:rPr kumimoji="0" lang="fr-FR" sz="1100" b="0" i="0" u="none" strike="noStrike" cap="none" spc="0" normalizeH="0" baseline="0">
                <a:ln>
                  <a:noFill/>
                </a:ln>
                <a:solidFill>
                  <a:srgbClr val="FFFF00"/>
                </a:solidFill>
                <a:effectLst/>
                <a:uFill>
                  <a:solidFill>
                    <a:srgbClr val="000000"/>
                  </a:solidFill>
                </a:uFill>
                <a:latin typeface="Gill Sans MT"/>
                <a:ea typeface="Gill Sans MT"/>
                <a:cs typeface="Gill Sans MT"/>
                <a:sym typeface="Gill Sans MT"/>
              </a:rPr>
              <a:t>AMYGDALE – HYPOTHALAMUS - HYPOPHYSE</a:t>
            </a:r>
          </a:p>
        </p:txBody>
      </p:sp>
      <p:sp>
        <p:nvSpPr>
          <p:cNvPr id="18" name="Les erreurs de logique des personnes stressées">
            <a:extLst>
              <a:ext uri="{FF2B5EF4-FFF2-40B4-BE49-F238E27FC236}">
                <a16:creationId xmlns:a16="http://schemas.microsoft.com/office/drawing/2014/main" id="{AD9C8D27-2DF6-F040-BB22-FF524AFBCBF1}"/>
              </a:ext>
            </a:extLst>
          </p:cNvPr>
          <p:cNvSpPr txBox="1">
            <a:spLocks noGrp="1"/>
          </p:cNvSpPr>
          <p:nvPr>
            <p:ph type="title"/>
          </p:nvPr>
        </p:nvSpPr>
        <p:spPr>
          <a:xfrm>
            <a:off x="457200" y="152400"/>
            <a:ext cx="8229600" cy="990600"/>
          </a:xfrm>
          <a:prstGeom prst="rect">
            <a:avLst/>
          </a:prstGeom>
        </p:spPr>
        <p:txBody>
          <a:bodyPr/>
          <a:lstStyle>
            <a:lvl1pPr>
              <a:defRPr sz="3600"/>
            </a:lvl1pPr>
          </a:lstStyle>
          <a:p>
            <a:pPr algn="ctr">
              <a:defRPr sz="3870"/>
            </a:pPr>
            <a:r>
              <a:rPr lang="fr-FR" sz="3600"/>
              <a:t>Un exemple de gestion des émotions</a:t>
            </a:r>
            <a:br>
              <a:rPr lang="fr-FR" sz="3600"/>
            </a:br>
            <a:r>
              <a:rPr lang="fr-FR" sz="3600"/>
              <a:t>par le recadrage de la pensée</a:t>
            </a:r>
            <a:endParaRPr sz="3600"/>
          </a:p>
        </p:txBody>
      </p:sp>
    </p:spTree>
    <p:extLst>
      <p:ext uri="{BB962C8B-B14F-4D97-AF65-F5344CB8AC3E}">
        <p14:creationId xmlns:p14="http://schemas.microsoft.com/office/powerpoint/2010/main" val="744437998"/>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20">
                                            <p:bg/>
                                          </p:spTgt>
                                        </p:tgtEl>
                                        <p:attrNameLst>
                                          <p:attrName>style.visibility</p:attrName>
                                        </p:attrNameLst>
                                      </p:cBhvr>
                                      <p:to>
                                        <p:strVal val="visible"/>
                                      </p:to>
                                    </p:set>
                                    <p:animEffect transition="in" filter="wipe(left)">
                                      <p:cBhvr>
                                        <p:cTn id="7" dur="500"/>
                                        <p:tgtEl>
                                          <p:spTgt spid="20">
                                            <p:bg/>
                                          </p:spTgt>
                                        </p:tgtEl>
                                      </p:cBhvr>
                                    </p:animEffect>
                                  </p:childTnLst>
                                </p:cTn>
                              </p:par>
                              <p:par>
                                <p:cTn id="8" presetID="22" presetClass="entr" presetSubtype="8" fill="hold" grpId="0" nodeType="withEffect">
                                  <p:stCondLst>
                                    <p:cond delay="0"/>
                                  </p:stCondLst>
                                  <p:iterate>
                                    <p:tmAbs val="0"/>
                                  </p:iterate>
                                  <p:childTnLst>
                                    <p:set>
                                      <p:cBhvr>
                                        <p:cTn id="9" fill="hold"/>
                                        <p:tgtEl>
                                          <p:spTgt spid="20">
                                            <p:txEl>
                                              <p:pRg st="0" end="0"/>
                                            </p:txEl>
                                          </p:spTgt>
                                        </p:tgtEl>
                                        <p:attrNameLst>
                                          <p:attrName>style.visibility</p:attrName>
                                        </p:attrNameLst>
                                      </p:cBhvr>
                                      <p:to>
                                        <p:strVal val="visible"/>
                                      </p:to>
                                    </p:set>
                                    <p:animEffect transition="in" filter="wipe(left)">
                                      <p:cBhvr>
                                        <p:cTn id="10" dur="500"/>
                                        <p:tgtEl>
                                          <p:spTgt spid="20">
                                            <p:txEl>
                                              <p:pRg st="0" end="0"/>
                                            </p:txEl>
                                          </p:spTgt>
                                        </p:tgtEl>
                                      </p:cBhvr>
                                    </p:animEffect>
                                  </p:childTnLst>
                                </p:cTn>
                              </p:par>
                            </p:childTnLst>
                          </p:cTn>
                        </p:par>
                        <p:par>
                          <p:cTn id="11" fill="hold">
                            <p:stCondLst>
                              <p:cond delay="500"/>
                            </p:stCondLst>
                            <p:childTnLst>
                              <p:par>
                                <p:cTn id="12" presetID="22" presetClass="entr" presetSubtype="8" fill="hold" grpId="0" nodeType="afterEffect">
                                  <p:stCondLst>
                                    <p:cond delay="0"/>
                                  </p:stCondLst>
                                  <p:iterate>
                                    <p:tmAbs val="0"/>
                                  </p:iterate>
                                  <p:childTnLst>
                                    <p:set>
                                      <p:cBhvr>
                                        <p:cTn id="13" fill="hold"/>
                                        <p:tgtEl>
                                          <p:spTgt spid="20">
                                            <p:txEl>
                                              <p:pRg st="1" end="1"/>
                                            </p:txEl>
                                          </p:spTgt>
                                        </p:tgtEl>
                                        <p:attrNameLst>
                                          <p:attrName>style.visibility</p:attrName>
                                        </p:attrNameLst>
                                      </p:cBhvr>
                                      <p:to>
                                        <p:strVal val="visible"/>
                                      </p:to>
                                    </p:set>
                                    <p:animEffect transition="in" filter="wipe(left)">
                                      <p:cBhvr>
                                        <p:cTn id="14" dur="500"/>
                                        <p:tgtEl>
                                          <p:spTgt spid="20">
                                            <p:txEl>
                                              <p:pRg st="1" end="1"/>
                                            </p:txEl>
                                          </p:spTgt>
                                        </p:tgtEl>
                                      </p:cBhvr>
                                    </p:animEffect>
                                  </p:childTnLst>
                                </p:cTn>
                              </p:par>
                            </p:childTnLst>
                          </p:cTn>
                        </p:par>
                        <p:par>
                          <p:cTn id="15" fill="hold">
                            <p:stCondLst>
                              <p:cond delay="1000"/>
                            </p:stCondLst>
                            <p:childTnLst>
                              <p:par>
                                <p:cTn id="16" presetID="22" presetClass="entr" presetSubtype="8" fill="hold" grpId="0" nodeType="afterEffect">
                                  <p:stCondLst>
                                    <p:cond delay="0"/>
                                  </p:stCondLst>
                                  <p:iterate>
                                    <p:tmAbs val="0"/>
                                  </p:iterate>
                                  <p:childTnLst>
                                    <p:set>
                                      <p:cBhvr>
                                        <p:cTn id="17" fill="hold"/>
                                        <p:tgtEl>
                                          <p:spTgt spid="20">
                                            <p:txEl>
                                              <p:pRg st="3" end="3"/>
                                            </p:txEl>
                                          </p:spTgt>
                                        </p:tgtEl>
                                        <p:attrNameLst>
                                          <p:attrName>style.visibility</p:attrName>
                                        </p:attrNameLst>
                                      </p:cBhvr>
                                      <p:to>
                                        <p:strVal val="visible"/>
                                      </p:to>
                                    </p:set>
                                    <p:animEffect transition="in" filter="wipe(left)">
                                      <p:cBhvr>
                                        <p:cTn id="18" dur="500"/>
                                        <p:tgtEl>
                                          <p:spTgt spid="2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bldLvl="5" animBg="1" advAuto="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79"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80"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181" name="image2.jpg" descr="image2.jpg"/>
          <p:cNvPicPr>
            <a:picLocks noChangeAspect="1"/>
          </p:cNvPicPr>
          <p:nvPr/>
        </p:nvPicPr>
        <p:blipFill>
          <a:blip r:embed="rId3"/>
          <a:stretch>
            <a:fillRect/>
          </a:stretch>
        </p:blipFill>
        <p:spPr>
          <a:xfrm>
            <a:off x="8366759" y="6230772"/>
            <a:ext cx="640081" cy="491338"/>
          </a:xfrm>
          <a:prstGeom prst="rect">
            <a:avLst/>
          </a:prstGeom>
          <a:ln w="12700"/>
        </p:spPr>
      </p:pic>
      <p:sp>
        <p:nvSpPr>
          <p:cNvPr id="182" name="Texte"/>
          <p:cNvSpPr txBox="1"/>
          <p:nvPr/>
        </p:nvSpPr>
        <p:spPr>
          <a:xfrm>
            <a:off x="609600" y="6339840"/>
            <a:ext cx="1000253" cy="3683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buClr>
                <a:srgbClr val="585866"/>
              </a:buClr>
              <a:defRPr sz="1400">
                <a:solidFill>
                  <a:srgbClr val="585866"/>
                </a:solidFill>
                <a:uFill>
                  <a:solidFill>
                    <a:srgbClr val="585866"/>
                  </a:solidFill>
                </a:uFill>
              </a:defRPr>
            </a:lvl1pPr>
          </a:lstStyle>
          <a:p>
            <a:r>
              <a:t> </a:t>
            </a:r>
          </a:p>
        </p:txBody>
      </p:sp>
      <p:sp>
        <p:nvSpPr>
          <p:cNvPr id="183"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84"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87" name="Numéro de diapositive"/>
          <p:cNvSpPr txBox="1">
            <a:spLocks noGrp="1"/>
          </p:cNvSpPr>
          <p:nvPr>
            <p:ph type="sldNum" sz="quarter" idx="2"/>
          </p:nvPr>
        </p:nvSpPr>
        <p:spPr>
          <a:xfrm>
            <a:off x="1318567" y="6455411"/>
            <a:ext cx="281633" cy="2667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36</a:t>
            </a:fld>
            <a:endParaRPr/>
          </a:p>
        </p:txBody>
      </p:sp>
      <p:sp>
        <p:nvSpPr>
          <p:cNvPr id="20" name="L'abstraction sélective (ne tenir compte que de certains faits) &quot;Avec sa casquette, sa démarche,... c’est une racaille !&quot;…">
            <a:extLst>
              <a:ext uri="{FF2B5EF4-FFF2-40B4-BE49-F238E27FC236}">
                <a16:creationId xmlns:a16="http://schemas.microsoft.com/office/drawing/2014/main" id="{9AD187C8-F118-9F4F-A7D3-1FF91DCB2544}"/>
              </a:ext>
            </a:extLst>
          </p:cNvPr>
          <p:cNvSpPr/>
          <p:nvPr/>
        </p:nvSpPr>
        <p:spPr>
          <a:xfrm>
            <a:off x="609600" y="1323077"/>
            <a:ext cx="7904950" cy="907941"/>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a:spAutoFit/>
          </a:bodyPr>
          <a:lstStyle/>
          <a:p>
            <a:pPr defTabSz="584200">
              <a:buFont typeface="Verdana"/>
              <a:defRPr>
                <a:solidFill>
                  <a:srgbClr val="FFFFFF"/>
                </a:solidFill>
                <a:effectLst>
                  <a:outerShdw blurRad="38100" dist="12700" dir="5400000" rotWithShape="0">
                    <a:srgbClr val="000000">
                      <a:alpha val="50000"/>
                    </a:srgbClr>
                  </a:outerShdw>
                </a:effectLst>
                <a:uFillTx/>
              </a:defRPr>
            </a:pPr>
            <a:r>
              <a:rPr lang="fr-FR">
                <a:solidFill>
                  <a:schemeClr val="tx1"/>
                </a:solidFill>
                <a:latin typeface="Verdana"/>
                <a:ea typeface="Verdana"/>
                <a:cs typeface="Verdana"/>
                <a:sym typeface="Verdana"/>
              </a:rPr>
              <a:t>Si on prend le temps de se demander ce qui est à l’origine de notre colère, on peut reprendre le contrôle de nos émotions et résoudre les conflits sans confrontation ou affrontement.</a:t>
            </a:r>
          </a:p>
        </p:txBody>
      </p:sp>
      <p:sp>
        <p:nvSpPr>
          <p:cNvPr id="15" name="L'abstraction sélective (ne tenir compte que de certains faits) &quot;Avec sa casquette, sa démarche,... c’est une racaille !&quot;…">
            <a:extLst>
              <a:ext uri="{FF2B5EF4-FFF2-40B4-BE49-F238E27FC236}">
                <a16:creationId xmlns:a16="http://schemas.microsoft.com/office/drawing/2014/main" id="{77386B54-C216-1447-80FA-08BABDBC6782}"/>
              </a:ext>
            </a:extLst>
          </p:cNvPr>
          <p:cNvSpPr/>
          <p:nvPr/>
        </p:nvSpPr>
        <p:spPr>
          <a:xfrm>
            <a:off x="609600" y="2572652"/>
            <a:ext cx="7904950" cy="1738938"/>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a:spAutoFit/>
          </a:bodyPr>
          <a:lstStyle/>
          <a:p>
            <a:pPr defTabSz="584200">
              <a:buFont typeface="Verdana"/>
              <a:defRPr>
                <a:solidFill>
                  <a:srgbClr val="FFFFFF"/>
                </a:solidFill>
                <a:effectLst>
                  <a:outerShdw blurRad="38100" dist="12700" dir="5400000" rotWithShape="0">
                    <a:srgbClr val="000000">
                      <a:alpha val="50000"/>
                    </a:srgbClr>
                  </a:outerShdw>
                </a:effectLst>
                <a:uFillTx/>
              </a:defRPr>
            </a:pPr>
            <a:r>
              <a:rPr lang="fr-FR">
                <a:solidFill>
                  <a:schemeClr val="tx1"/>
                </a:solidFill>
                <a:latin typeface="Verdana"/>
                <a:ea typeface="Verdana"/>
                <a:cs typeface="Verdana"/>
                <a:sym typeface="Verdana"/>
              </a:rPr>
              <a:t>Bien sûr, </a:t>
            </a:r>
          </a:p>
          <a:p>
            <a:pPr defTabSz="584200">
              <a:buFont typeface="Verdana"/>
              <a:defRPr>
                <a:solidFill>
                  <a:srgbClr val="FFFFFF"/>
                </a:solidFill>
                <a:effectLst>
                  <a:outerShdw blurRad="38100" dist="12700" dir="5400000" rotWithShape="0">
                    <a:srgbClr val="000000">
                      <a:alpha val="50000"/>
                    </a:srgbClr>
                  </a:outerShdw>
                </a:effectLst>
                <a:uFillTx/>
              </a:defRPr>
            </a:pPr>
            <a:r>
              <a:rPr lang="fr-FR">
                <a:solidFill>
                  <a:schemeClr val="tx1"/>
                </a:solidFill>
                <a:latin typeface="Verdana"/>
                <a:ea typeface="Verdana"/>
                <a:cs typeface="Verdana"/>
                <a:sym typeface="Verdana"/>
              </a:rPr>
              <a:t>Garder son calme est parfois bien plus facile à dire qu’à faire.</a:t>
            </a:r>
          </a:p>
          <a:p>
            <a:pPr defTabSz="584200">
              <a:buFont typeface="Verdana"/>
              <a:defRPr>
                <a:solidFill>
                  <a:srgbClr val="FFFFFF"/>
                </a:solidFill>
                <a:effectLst>
                  <a:outerShdw blurRad="38100" dist="12700" dir="5400000" rotWithShape="0">
                    <a:srgbClr val="000000">
                      <a:alpha val="50000"/>
                    </a:srgbClr>
                  </a:outerShdw>
                </a:effectLst>
                <a:uFillTx/>
              </a:defRPr>
            </a:pPr>
            <a:endParaRPr lang="fr-FR">
              <a:solidFill>
                <a:schemeClr val="tx1"/>
              </a:solidFill>
              <a:latin typeface="Verdana"/>
              <a:ea typeface="Verdana"/>
              <a:cs typeface="Verdana"/>
              <a:sym typeface="Verdana"/>
            </a:endParaRPr>
          </a:p>
          <a:p>
            <a:pPr defTabSz="584200">
              <a:buFont typeface="Verdana"/>
              <a:defRPr>
                <a:solidFill>
                  <a:srgbClr val="FFFFFF"/>
                </a:solidFill>
                <a:effectLst>
                  <a:outerShdw blurRad="38100" dist="12700" dir="5400000" rotWithShape="0">
                    <a:srgbClr val="000000">
                      <a:alpha val="50000"/>
                    </a:srgbClr>
                  </a:outerShdw>
                </a:effectLst>
                <a:uFillTx/>
              </a:defRPr>
            </a:pPr>
            <a:r>
              <a:rPr lang="fr-FR">
                <a:solidFill>
                  <a:schemeClr val="tx1"/>
                </a:solidFill>
                <a:latin typeface="Verdana"/>
                <a:ea typeface="Verdana"/>
                <a:cs typeface="Verdana"/>
                <a:sym typeface="Verdana"/>
              </a:rPr>
              <a:t>Un simple mot ou phrase peut déclencher la fureur des plus pacifiques d’entre nous.</a:t>
            </a:r>
          </a:p>
          <a:p>
            <a:pPr defTabSz="584200">
              <a:buFont typeface="Verdana"/>
              <a:defRPr>
                <a:solidFill>
                  <a:srgbClr val="FFFFFF"/>
                </a:solidFill>
                <a:effectLst>
                  <a:outerShdw blurRad="38100" dist="12700" dir="5400000" rotWithShape="0">
                    <a:srgbClr val="000000">
                      <a:alpha val="50000"/>
                    </a:srgbClr>
                  </a:outerShdw>
                </a:effectLst>
                <a:uFillTx/>
              </a:defRPr>
            </a:pPr>
            <a:r>
              <a:rPr lang="fr-FR">
                <a:solidFill>
                  <a:schemeClr val="tx1"/>
                </a:solidFill>
                <a:latin typeface="Verdana"/>
                <a:ea typeface="Verdana"/>
                <a:cs typeface="Verdana"/>
                <a:sym typeface="Verdana"/>
              </a:rPr>
              <a:t>	</a:t>
            </a:r>
          </a:p>
        </p:txBody>
      </p:sp>
      <p:sp>
        <p:nvSpPr>
          <p:cNvPr id="16" name="Les erreurs de logique des personnes stressées">
            <a:extLst>
              <a:ext uri="{FF2B5EF4-FFF2-40B4-BE49-F238E27FC236}">
                <a16:creationId xmlns:a16="http://schemas.microsoft.com/office/drawing/2014/main" id="{9D033943-869D-0847-836E-2E5626C62EEA}"/>
              </a:ext>
            </a:extLst>
          </p:cNvPr>
          <p:cNvSpPr txBox="1">
            <a:spLocks noGrp="1"/>
          </p:cNvSpPr>
          <p:nvPr>
            <p:ph type="title"/>
          </p:nvPr>
        </p:nvSpPr>
        <p:spPr>
          <a:xfrm>
            <a:off x="457200" y="152400"/>
            <a:ext cx="8229600" cy="990600"/>
          </a:xfrm>
          <a:prstGeom prst="rect">
            <a:avLst/>
          </a:prstGeom>
        </p:spPr>
        <p:txBody>
          <a:bodyPr/>
          <a:lstStyle>
            <a:lvl1pPr>
              <a:defRPr sz="3600"/>
            </a:lvl1pPr>
          </a:lstStyle>
          <a:p>
            <a:pPr algn="ctr">
              <a:defRPr sz="3870"/>
            </a:pPr>
            <a:r>
              <a:rPr lang="fr-FR" sz="3600"/>
              <a:t>Un exemple de gestion des émotions</a:t>
            </a:r>
            <a:br>
              <a:rPr lang="fr-FR" sz="3600"/>
            </a:br>
            <a:r>
              <a:rPr lang="fr-FR" sz="3600"/>
              <a:t>par le recadrage de la pensée</a:t>
            </a:r>
            <a:endParaRPr sz="3600"/>
          </a:p>
        </p:txBody>
      </p:sp>
    </p:spTree>
    <p:extLst>
      <p:ext uri="{BB962C8B-B14F-4D97-AF65-F5344CB8AC3E}">
        <p14:creationId xmlns:p14="http://schemas.microsoft.com/office/powerpoint/2010/main" val="2565776869"/>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20">
                                            <p:bg/>
                                          </p:spTgt>
                                        </p:tgtEl>
                                        <p:attrNameLst>
                                          <p:attrName>style.visibility</p:attrName>
                                        </p:attrNameLst>
                                      </p:cBhvr>
                                      <p:to>
                                        <p:strVal val="visible"/>
                                      </p:to>
                                    </p:set>
                                    <p:animEffect transition="in" filter="wipe(left)">
                                      <p:cBhvr>
                                        <p:cTn id="7" dur="500"/>
                                        <p:tgtEl>
                                          <p:spTgt spid="20">
                                            <p:bg/>
                                          </p:spTgt>
                                        </p:tgtEl>
                                      </p:cBhvr>
                                    </p:animEffect>
                                  </p:childTnLst>
                                </p:cTn>
                              </p:par>
                              <p:par>
                                <p:cTn id="8" presetID="22" presetClass="entr" presetSubtype="8" fill="hold" grpId="0" nodeType="withEffect">
                                  <p:stCondLst>
                                    <p:cond delay="0"/>
                                  </p:stCondLst>
                                  <p:iterate>
                                    <p:tmAbs val="0"/>
                                  </p:iterate>
                                  <p:childTnLst>
                                    <p:set>
                                      <p:cBhvr>
                                        <p:cTn id="9" fill="hold"/>
                                        <p:tgtEl>
                                          <p:spTgt spid="20">
                                            <p:txEl>
                                              <p:pRg st="0" end="0"/>
                                            </p:txEl>
                                          </p:spTgt>
                                        </p:tgtEl>
                                        <p:attrNameLst>
                                          <p:attrName>style.visibility</p:attrName>
                                        </p:attrNameLst>
                                      </p:cBhvr>
                                      <p:to>
                                        <p:strVal val="visible"/>
                                      </p:to>
                                    </p:set>
                                    <p:animEffect transition="in" filter="wipe(left)">
                                      <p:cBhvr>
                                        <p:cTn id="10" dur="500"/>
                                        <p:tgtEl>
                                          <p:spTgt spid="20">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15">
                                            <p:bg/>
                                          </p:spTgt>
                                        </p:tgtEl>
                                        <p:attrNameLst>
                                          <p:attrName>style.visibility</p:attrName>
                                        </p:attrNameLst>
                                      </p:cBhvr>
                                      <p:to>
                                        <p:strVal val="visible"/>
                                      </p:to>
                                    </p:set>
                                    <p:animEffect transition="in" filter="wipe(left)">
                                      <p:cBhvr>
                                        <p:cTn id="15" dur="500"/>
                                        <p:tgtEl>
                                          <p:spTgt spid="15">
                                            <p:bg/>
                                          </p:spTgt>
                                        </p:tgtEl>
                                      </p:cBhvr>
                                    </p:animEffect>
                                  </p:childTnLst>
                                </p:cTn>
                              </p:par>
                              <p:par>
                                <p:cTn id="16" presetID="22" presetClass="entr" presetSubtype="8" fill="hold" grpId="0" nodeType="withEffect">
                                  <p:stCondLst>
                                    <p:cond delay="0"/>
                                  </p:stCondLst>
                                  <p:iterate>
                                    <p:tmAbs val="0"/>
                                  </p:iterate>
                                  <p:childTnLst>
                                    <p:set>
                                      <p:cBhvr>
                                        <p:cTn id="17" fill="hold"/>
                                        <p:tgtEl>
                                          <p:spTgt spid="15">
                                            <p:txEl>
                                              <p:pRg st="0" end="0"/>
                                            </p:txEl>
                                          </p:spTgt>
                                        </p:tgtEl>
                                        <p:attrNameLst>
                                          <p:attrName>style.visibility</p:attrName>
                                        </p:attrNameLst>
                                      </p:cBhvr>
                                      <p:to>
                                        <p:strVal val="visible"/>
                                      </p:to>
                                    </p:set>
                                    <p:animEffect transition="in" filter="wipe(left)">
                                      <p:cBhvr>
                                        <p:cTn id="18" dur="500"/>
                                        <p:tgtEl>
                                          <p:spTgt spid="15">
                                            <p:txEl>
                                              <p:pRg st="0" end="0"/>
                                            </p:txEl>
                                          </p:spTgt>
                                        </p:tgtEl>
                                      </p:cBhvr>
                                    </p:animEffect>
                                  </p:childTnLst>
                                </p:cTn>
                              </p:par>
                              <p:par>
                                <p:cTn id="19" presetID="22" presetClass="entr" presetSubtype="8" fill="hold" grpId="0" nodeType="withEffect">
                                  <p:stCondLst>
                                    <p:cond delay="0"/>
                                  </p:stCondLst>
                                  <p:iterate>
                                    <p:tmAbs val="0"/>
                                  </p:iterate>
                                  <p:childTnLst>
                                    <p:set>
                                      <p:cBhvr>
                                        <p:cTn id="20" fill="hold"/>
                                        <p:tgtEl>
                                          <p:spTgt spid="15">
                                            <p:txEl>
                                              <p:pRg st="1" end="1"/>
                                            </p:txEl>
                                          </p:spTgt>
                                        </p:tgtEl>
                                        <p:attrNameLst>
                                          <p:attrName>style.visibility</p:attrName>
                                        </p:attrNameLst>
                                      </p:cBhvr>
                                      <p:to>
                                        <p:strVal val="visible"/>
                                      </p:to>
                                    </p:set>
                                    <p:animEffect transition="in" filter="wipe(left)">
                                      <p:cBhvr>
                                        <p:cTn id="21" dur="500"/>
                                        <p:tgtEl>
                                          <p:spTgt spid="15">
                                            <p:txEl>
                                              <p:pRg st="1" end="1"/>
                                            </p:txEl>
                                          </p:spTgt>
                                        </p:tgtEl>
                                      </p:cBhvr>
                                    </p:animEffect>
                                  </p:childTnLst>
                                </p:cTn>
                              </p:par>
                            </p:childTnLst>
                          </p:cTn>
                        </p:par>
                        <p:par>
                          <p:cTn id="22" fill="hold">
                            <p:stCondLst>
                              <p:cond delay="500"/>
                            </p:stCondLst>
                            <p:childTnLst>
                              <p:par>
                                <p:cTn id="23" presetID="22" presetClass="entr" presetSubtype="8" fill="hold" grpId="0" nodeType="afterEffect">
                                  <p:stCondLst>
                                    <p:cond delay="0"/>
                                  </p:stCondLst>
                                  <p:iterate>
                                    <p:tmAbs val="0"/>
                                  </p:iterate>
                                  <p:childTnLst>
                                    <p:set>
                                      <p:cBhvr>
                                        <p:cTn id="24" fill="hold"/>
                                        <p:tgtEl>
                                          <p:spTgt spid="15">
                                            <p:txEl>
                                              <p:pRg st="3" end="3"/>
                                            </p:txEl>
                                          </p:spTgt>
                                        </p:tgtEl>
                                        <p:attrNameLst>
                                          <p:attrName>style.visibility</p:attrName>
                                        </p:attrNameLst>
                                      </p:cBhvr>
                                      <p:to>
                                        <p:strVal val="visible"/>
                                      </p:to>
                                    </p:set>
                                    <p:animEffect transition="in" filter="wipe(left)">
                                      <p:cBhvr>
                                        <p:cTn id="25" dur="500"/>
                                        <p:tgtEl>
                                          <p:spTgt spid="15">
                                            <p:txEl>
                                              <p:pRg st="3" end="3"/>
                                            </p:txEl>
                                          </p:spTgt>
                                        </p:tgtEl>
                                      </p:cBhvr>
                                    </p:animEffect>
                                  </p:childTnLst>
                                </p:cTn>
                              </p:par>
                            </p:childTnLst>
                          </p:cTn>
                        </p:par>
                        <p:par>
                          <p:cTn id="26" fill="hold">
                            <p:stCondLst>
                              <p:cond delay="1000"/>
                            </p:stCondLst>
                            <p:childTnLst>
                              <p:par>
                                <p:cTn id="27" presetID="22" presetClass="entr" presetSubtype="8" fill="hold" grpId="0" nodeType="afterEffect">
                                  <p:stCondLst>
                                    <p:cond delay="0"/>
                                  </p:stCondLst>
                                  <p:iterate>
                                    <p:tmAbs val="0"/>
                                  </p:iterate>
                                  <p:childTnLst>
                                    <p:set>
                                      <p:cBhvr>
                                        <p:cTn id="28" fill="hold"/>
                                        <p:tgtEl>
                                          <p:spTgt spid="15">
                                            <p:txEl>
                                              <p:pRg st="4" end="4"/>
                                            </p:txEl>
                                          </p:spTgt>
                                        </p:tgtEl>
                                        <p:attrNameLst>
                                          <p:attrName>style.visibility</p:attrName>
                                        </p:attrNameLst>
                                      </p:cBhvr>
                                      <p:to>
                                        <p:strVal val="visible"/>
                                      </p:to>
                                    </p:set>
                                    <p:animEffect transition="in" filter="wipe(left)">
                                      <p:cBhvr>
                                        <p:cTn id="29" dur="500"/>
                                        <p:tgtEl>
                                          <p:spTgt spid="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bldLvl="5" animBg="1" advAuto="0"/>
      <p:bldP spid="15" grpId="0" build="p" bldLvl="5" animBg="1" advAuto="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253"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254"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255" name="image2.jpg" descr="image2.jpg"/>
          <p:cNvPicPr>
            <a:picLocks noChangeAspect="1"/>
          </p:cNvPicPr>
          <p:nvPr/>
        </p:nvPicPr>
        <p:blipFill>
          <a:blip r:embed="rId2"/>
          <a:stretch>
            <a:fillRect/>
          </a:stretch>
        </p:blipFill>
        <p:spPr>
          <a:xfrm>
            <a:off x="8366759" y="6230772"/>
            <a:ext cx="640081" cy="491338"/>
          </a:xfrm>
          <a:prstGeom prst="rect">
            <a:avLst/>
          </a:prstGeom>
          <a:ln w="12700"/>
        </p:spPr>
      </p:pic>
      <p:sp>
        <p:nvSpPr>
          <p:cNvPr id="256" name="Texte"/>
          <p:cNvSpPr txBox="1"/>
          <p:nvPr/>
        </p:nvSpPr>
        <p:spPr>
          <a:xfrm>
            <a:off x="609600" y="6339840"/>
            <a:ext cx="1000253" cy="3683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buClr>
                <a:srgbClr val="585866"/>
              </a:buClr>
              <a:defRPr sz="1400">
                <a:solidFill>
                  <a:srgbClr val="585866"/>
                </a:solidFill>
                <a:uFill>
                  <a:solidFill>
                    <a:srgbClr val="585866"/>
                  </a:solidFill>
                </a:uFill>
              </a:defRPr>
            </a:lvl1pPr>
          </a:lstStyle>
          <a:p>
            <a:r>
              <a:t> </a:t>
            </a:r>
          </a:p>
        </p:txBody>
      </p:sp>
      <p:sp>
        <p:nvSpPr>
          <p:cNvPr id="257"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258"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259" name="Stratégies d’adaptation…"/>
          <p:cNvSpPr txBox="1">
            <a:spLocks noGrp="1"/>
          </p:cNvSpPr>
          <p:nvPr>
            <p:ph type="body" idx="1"/>
          </p:nvPr>
        </p:nvSpPr>
        <p:spPr>
          <a:xfrm>
            <a:off x="582612" y="1206499"/>
            <a:ext cx="8356601" cy="3746501"/>
          </a:xfrm>
          <a:prstGeom prst="rect">
            <a:avLst/>
          </a:prstGeom>
          <a:solidFill>
            <a:srgbClr val="D5F0FF"/>
          </a:solidFill>
        </p:spPr>
        <p:txBody>
          <a:bodyPr/>
          <a:lstStyle/>
          <a:p>
            <a:pPr marL="266700" indent="-266700">
              <a:spcBef>
                <a:spcPts val="1100"/>
              </a:spcBef>
              <a:buClr>
                <a:srgbClr val="000000"/>
              </a:buClr>
              <a:buSzTx/>
              <a:buFont typeface="Wingdings 3"/>
              <a:buNone/>
              <a:defRPr sz="2400"/>
            </a:pPr>
            <a:r>
              <a:rPr b="1"/>
              <a:t>Stratégies d’adaptation </a:t>
            </a:r>
          </a:p>
          <a:p>
            <a:pPr marL="266700" indent="-266700">
              <a:lnSpc>
                <a:spcPct val="80000"/>
              </a:lnSpc>
              <a:buSzTx/>
              <a:buFont typeface="Wingdings 3"/>
              <a:buNone/>
              <a:defRPr sz="1900" b="1"/>
            </a:pPr>
            <a:endParaRPr b="1"/>
          </a:p>
          <a:p>
            <a:pPr marL="266700" indent="-266700">
              <a:lnSpc>
                <a:spcPct val="80000"/>
              </a:lnSpc>
              <a:buSzTx/>
              <a:buFont typeface="Wingdings 3"/>
              <a:buNone/>
              <a:defRPr b="1"/>
            </a:pPr>
            <a:r>
              <a:rPr sz="1900"/>
              <a:t>Centrées sur l’ÉMOTION  pour faire diminuer :</a:t>
            </a:r>
          </a:p>
          <a:p>
            <a:pPr marL="773030" lvl="1" indent="-226612">
              <a:lnSpc>
                <a:spcPct val="85000"/>
              </a:lnSpc>
              <a:spcBef>
                <a:spcPts val="1200"/>
              </a:spcBef>
            </a:pPr>
            <a:r>
              <a:rPr sz="1900"/>
              <a:t>ses réactions physiologiques et émotionnelles : activité de détente, relaxation, méditation</a:t>
            </a:r>
          </a:p>
          <a:p>
            <a:pPr marL="773030" lvl="1" indent="-226612">
              <a:lnSpc>
                <a:spcPct val="85000"/>
              </a:lnSpc>
              <a:spcBef>
                <a:spcPts val="1200"/>
              </a:spcBef>
            </a:pPr>
            <a:r>
              <a:rPr sz="1900"/>
              <a:t>ses réactions psychologiques: changer ses pensées, relativiser</a:t>
            </a:r>
          </a:p>
          <a:p>
            <a:pPr marL="266700" indent="-266700">
              <a:lnSpc>
                <a:spcPct val="85000"/>
              </a:lnSpc>
              <a:spcBef>
                <a:spcPts val="1200"/>
              </a:spcBef>
              <a:buSzTx/>
              <a:buFont typeface="Wingdings 3"/>
              <a:buNone/>
              <a:defRPr b="1"/>
            </a:pPr>
            <a:r>
              <a:rPr sz="1900"/>
              <a:t>Centrées sur les PENSEES pour réévaluer la situation</a:t>
            </a:r>
          </a:p>
          <a:p>
            <a:pPr marL="266700" indent="-266700">
              <a:lnSpc>
                <a:spcPct val="85000"/>
              </a:lnSpc>
              <a:spcBef>
                <a:spcPts val="1200"/>
              </a:spcBef>
              <a:buSzTx/>
              <a:buFont typeface="Wingdings 3"/>
              <a:buNone/>
              <a:defRPr b="1"/>
            </a:pPr>
            <a:r>
              <a:rPr sz="1900"/>
              <a:t>Centrées sur le PROBLÈME  pour contrôler la situation:</a:t>
            </a:r>
          </a:p>
          <a:p>
            <a:pPr marL="773030" lvl="1" indent="-226612">
              <a:lnSpc>
                <a:spcPct val="85000"/>
              </a:lnSpc>
              <a:spcBef>
                <a:spcPts val="1200"/>
              </a:spcBef>
            </a:pPr>
            <a:r>
              <a:rPr sz="1900"/>
              <a:t>en cherchant à agir pour résoudre le problème: supprimer par exemple ce qui cause le stress, chercher de l’information</a:t>
            </a:r>
          </a:p>
        </p:txBody>
      </p:sp>
      <p:sp>
        <p:nvSpPr>
          <p:cNvPr id="260" name="Stratégies “passives“ ou évitantes…"/>
          <p:cNvSpPr txBox="1"/>
          <p:nvPr/>
        </p:nvSpPr>
        <p:spPr>
          <a:xfrm>
            <a:off x="558800" y="4941887"/>
            <a:ext cx="3975100" cy="1016001"/>
          </a:xfrm>
          <a:prstGeom prst="rect">
            <a:avLst/>
          </a:prstGeom>
          <a:solidFill>
            <a:srgbClr val="FFFED5"/>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p>
            <a:pPr>
              <a:spcBef>
                <a:spcPts val="1000"/>
              </a:spcBef>
              <a:buClr>
                <a:srgbClr val="3DACFF"/>
              </a:buClr>
            </a:pPr>
            <a:r>
              <a:rPr b="1">
                <a:solidFill>
                  <a:srgbClr val="3DACFF"/>
                </a:solidFill>
                <a:uFill>
                  <a:solidFill>
                    <a:srgbClr val="3DACFF"/>
                  </a:solidFill>
                </a:uFill>
              </a:rPr>
              <a:t>Stratégies “passives“ ou évitantes</a:t>
            </a:r>
          </a:p>
          <a:p>
            <a:pPr algn="ctr">
              <a:spcBef>
                <a:spcPts val="1000"/>
              </a:spcBef>
              <a:buClr>
                <a:srgbClr val="D84800"/>
              </a:buClr>
            </a:pPr>
            <a:r>
              <a:rPr b="1">
                <a:solidFill>
                  <a:srgbClr val="D84800"/>
                </a:solidFill>
                <a:uFill>
                  <a:solidFill>
                    <a:srgbClr val="D84800"/>
                  </a:solidFill>
                </a:uFill>
              </a:rPr>
              <a:t>Réduire la tension</a:t>
            </a:r>
          </a:p>
        </p:txBody>
      </p:sp>
      <p:sp>
        <p:nvSpPr>
          <p:cNvPr id="261" name="Stratégies “actives“ ou vigilantes…"/>
          <p:cNvSpPr txBox="1"/>
          <p:nvPr/>
        </p:nvSpPr>
        <p:spPr>
          <a:xfrm>
            <a:off x="4953000" y="4954587"/>
            <a:ext cx="3975100" cy="749301"/>
          </a:xfrm>
          <a:prstGeom prst="rect">
            <a:avLst/>
          </a:prstGeom>
          <a:solidFill>
            <a:srgbClr val="FFFED5"/>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p>
            <a:pPr>
              <a:spcBef>
                <a:spcPts val="1000"/>
              </a:spcBef>
              <a:buClr>
                <a:srgbClr val="3DACFF"/>
              </a:buClr>
            </a:pPr>
            <a:r>
              <a:rPr b="1">
                <a:solidFill>
                  <a:srgbClr val="3DACFF"/>
                </a:solidFill>
                <a:uFill>
                  <a:solidFill>
                    <a:srgbClr val="3DACFF"/>
                  </a:solidFill>
                </a:uFill>
              </a:rPr>
              <a:t>Stratégies “actives“ ou vigilantes</a:t>
            </a:r>
          </a:p>
          <a:p>
            <a:pPr algn="ctr">
              <a:spcBef>
                <a:spcPts val="1000"/>
              </a:spcBef>
              <a:buClr>
                <a:srgbClr val="D84800"/>
              </a:buClr>
            </a:pPr>
            <a:r>
              <a:rPr b="1">
                <a:solidFill>
                  <a:srgbClr val="D84800"/>
                </a:solidFill>
                <a:uFill>
                  <a:solidFill>
                    <a:srgbClr val="D84800"/>
                  </a:solidFill>
                </a:uFill>
              </a:rPr>
              <a:t>Faire face à  la situation</a:t>
            </a:r>
          </a:p>
        </p:txBody>
      </p:sp>
      <p:sp>
        <p:nvSpPr>
          <p:cNvPr id="262" name="Identifier comment gérer son stress"/>
          <p:cNvSpPr txBox="1"/>
          <p:nvPr/>
        </p:nvSpPr>
        <p:spPr>
          <a:xfrm>
            <a:off x="685800" y="381000"/>
            <a:ext cx="8623300" cy="6223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lnSpc>
                <a:spcPct val="90000"/>
              </a:lnSpc>
              <a:spcBef>
                <a:spcPts val="800"/>
              </a:spcBef>
              <a:defRPr sz="3600"/>
            </a:lvl1pPr>
          </a:lstStyle>
          <a:p>
            <a:pPr>
              <a:defRPr sz="1800"/>
            </a:pPr>
            <a:r>
              <a:rPr sz="3600"/>
              <a:t>Identifier comment gérer son stress  </a:t>
            </a:r>
          </a:p>
        </p:txBody>
      </p:sp>
      <p:sp>
        <p:nvSpPr>
          <p:cNvPr id="263" name="Numéro de diapositive"/>
          <p:cNvSpPr txBox="1">
            <a:spLocks noGrp="1"/>
          </p:cNvSpPr>
          <p:nvPr>
            <p:ph type="sldNum" sz="quarter" idx="2"/>
          </p:nvPr>
        </p:nvSpPr>
        <p:spPr>
          <a:xfrm>
            <a:off x="1318567" y="6455411"/>
            <a:ext cx="281633" cy="2667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37</a:t>
            </a:fld>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p:tmAbs val="0"/>
                                  </p:iterate>
                                  <p:childTnLst>
                                    <p:set>
                                      <p:cBhvr>
                                        <p:cTn id="6" fill="hold"/>
                                        <p:tgtEl>
                                          <p:spTgt spid="2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260"/>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iterate>
                                    <p:tmAbs val="0"/>
                                  </p:iterate>
                                  <p:childTnLst>
                                    <p:set>
                                      <p:cBhvr>
                                        <p:cTn id="13" fill="hold"/>
                                        <p:tgtEl>
                                          <p:spTgt spid="2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 grpId="0" animBg="1" advAuto="0"/>
      <p:bldP spid="261" grpId="0" animBg="1" advAuto="0"/>
      <p:bldP spid="262" grpId="0" animBg="1" advAuto="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 name="Ligne"/>
          <p:cNvSpPr/>
          <p:nvPr/>
        </p:nvSpPr>
        <p:spPr>
          <a:xfrm>
            <a:off x="457200" y="6353175"/>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266"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sp>
        <p:nvSpPr>
          <p:cNvPr id="267" name="Figure"/>
          <p:cNvSpPr/>
          <p:nvPr/>
        </p:nvSpPr>
        <p:spPr>
          <a:xfrm>
            <a:off x="2482850" y="2601913"/>
            <a:ext cx="1379538" cy="1328738"/>
          </a:xfrm>
          <a:custGeom>
            <a:avLst/>
            <a:gdLst/>
            <a:ahLst/>
            <a:cxnLst>
              <a:cxn ang="0">
                <a:pos x="wd2" y="hd2"/>
              </a:cxn>
              <a:cxn ang="5400000">
                <a:pos x="wd2" y="hd2"/>
              </a:cxn>
              <a:cxn ang="10800000">
                <a:pos x="wd2" y="hd2"/>
              </a:cxn>
              <a:cxn ang="16200000">
                <a:pos x="wd2" y="hd2"/>
              </a:cxn>
            </a:cxnLst>
            <a:rect l="0" t="0" r="r" b="b"/>
            <a:pathLst>
              <a:path w="21600" h="21600" extrusionOk="0">
                <a:moveTo>
                  <a:pt x="21600" y="8935"/>
                </a:moveTo>
                <a:lnTo>
                  <a:pt x="16105" y="7158"/>
                </a:lnTo>
                <a:lnTo>
                  <a:pt x="15884" y="7559"/>
                </a:lnTo>
                <a:lnTo>
                  <a:pt x="15758" y="7959"/>
                </a:lnTo>
                <a:lnTo>
                  <a:pt x="15600" y="8385"/>
                </a:lnTo>
                <a:lnTo>
                  <a:pt x="15474" y="8835"/>
                </a:lnTo>
                <a:lnTo>
                  <a:pt x="15316" y="9411"/>
                </a:lnTo>
                <a:lnTo>
                  <a:pt x="15221" y="9886"/>
                </a:lnTo>
                <a:lnTo>
                  <a:pt x="15126" y="10412"/>
                </a:lnTo>
                <a:lnTo>
                  <a:pt x="15063" y="10988"/>
                </a:lnTo>
                <a:lnTo>
                  <a:pt x="15000" y="11588"/>
                </a:lnTo>
                <a:lnTo>
                  <a:pt x="15000" y="12665"/>
                </a:lnTo>
                <a:lnTo>
                  <a:pt x="15032" y="13215"/>
                </a:lnTo>
                <a:lnTo>
                  <a:pt x="15063" y="13741"/>
                </a:lnTo>
                <a:lnTo>
                  <a:pt x="15158" y="14267"/>
                </a:lnTo>
                <a:lnTo>
                  <a:pt x="15284" y="14792"/>
                </a:lnTo>
                <a:lnTo>
                  <a:pt x="15411" y="15293"/>
                </a:lnTo>
                <a:lnTo>
                  <a:pt x="15568" y="15893"/>
                </a:lnTo>
                <a:lnTo>
                  <a:pt x="15789" y="16444"/>
                </a:lnTo>
                <a:lnTo>
                  <a:pt x="5463" y="21600"/>
                </a:lnTo>
                <a:lnTo>
                  <a:pt x="5242" y="21074"/>
                </a:lnTo>
                <a:lnTo>
                  <a:pt x="5021" y="20624"/>
                </a:lnTo>
                <a:lnTo>
                  <a:pt x="4832" y="20198"/>
                </a:lnTo>
                <a:lnTo>
                  <a:pt x="4642" y="19723"/>
                </a:lnTo>
                <a:lnTo>
                  <a:pt x="4484" y="19322"/>
                </a:lnTo>
                <a:lnTo>
                  <a:pt x="4295" y="18872"/>
                </a:lnTo>
                <a:lnTo>
                  <a:pt x="4168" y="18446"/>
                </a:lnTo>
                <a:lnTo>
                  <a:pt x="4042" y="18046"/>
                </a:lnTo>
                <a:lnTo>
                  <a:pt x="3916" y="17620"/>
                </a:lnTo>
                <a:lnTo>
                  <a:pt x="3758" y="17120"/>
                </a:lnTo>
                <a:lnTo>
                  <a:pt x="3663" y="16594"/>
                </a:lnTo>
                <a:lnTo>
                  <a:pt x="3537" y="16119"/>
                </a:lnTo>
                <a:lnTo>
                  <a:pt x="3411" y="15643"/>
                </a:lnTo>
                <a:lnTo>
                  <a:pt x="3347" y="15092"/>
                </a:lnTo>
                <a:lnTo>
                  <a:pt x="3284" y="14567"/>
                </a:lnTo>
                <a:lnTo>
                  <a:pt x="3221" y="13966"/>
                </a:lnTo>
                <a:lnTo>
                  <a:pt x="3158" y="13390"/>
                </a:lnTo>
                <a:lnTo>
                  <a:pt x="3158" y="12815"/>
                </a:lnTo>
                <a:lnTo>
                  <a:pt x="3158" y="12214"/>
                </a:lnTo>
                <a:lnTo>
                  <a:pt x="3158" y="11463"/>
                </a:lnTo>
                <a:lnTo>
                  <a:pt x="3189" y="10787"/>
                </a:lnTo>
                <a:lnTo>
                  <a:pt x="3221" y="10337"/>
                </a:lnTo>
                <a:lnTo>
                  <a:pt x="3284" y="9786"/>
                </a:lnTo>
                <a:lnTo>
                  <a:pt x="3347" y="9261"/>
                </a:lnTo>
                <a:lnTo>
                  <a:pt x="3442" y="8635"/>
                </a:lnTo>
                <a:lnTo>
                  <a:pt x="3568" y="8084"/>
                </a:lnTo>
                <a:lnTo>
                  <a:pt x="3695" y="7584"/>
                </a:lnTo>
                <a:lnTo>
                  <a:pt x="3853" y="6958"/>
                </a:lnTo>
                <a:lnTo>
                  <a:pt x="4011" y="6457"/>
                </a:lnTo>
                <a:lnTo>
                  <a:pt x="4168" y="5857"/>
                </a:lnTo>
                <a:lnTo>
                  <a:pt x="4358" y="5356"/>
                </a:lnTo>
                <a:lnTo>
                  <a:pt x="4579" y="4806"/>
                </a:lnTo>
                <a:lnTo>
                  <a:pt x="4800" y="4255"/>
                </a:lnTo>
                <a:lnTo>
                  <a:pt x="5116" y="3579"/>
                </a:lnTo>
                <a:lnTo>
                  <a:pt x="0" y="1877"/>
                </a:lnTo>
                <a:lnTo>
                  <a:pt x="13453" y="0"/>
                </a:lnTo>
                <a:lnTo>
                  <a:pt x="21600" y="8935"/>
                </a:lnTo>
                <a:close/>
              </a:path>
            </a:pathLst>
          </a:custGeom>
          <a:solidFill>
            <a:srgbClr val="008F00"/>
          </a:solidFill>
          <a:ln w="12700">
            <a:solidFill>
              <a:srgbClr val="000000"/>
            </a:solidFill>
          </a:ln>
        </p:spPr>
        <p:txBody>
          <a:bodyPr lIns="0" tIns="0" rIns="0" bIns="0"/>
          <a:lstStyle/>
          <a:p>
            <a:pPr>
              <a:buClrTx/>
              <a:buFontTx/>
              <a:defRPr sz="1200">
                <a:uFillTx/>
                <a:latin typeface="Helvetica"/>
                <a:ea typeface="Helvetica"/>
                <a:cs typeface="Helvetica"/>
                <a:sym typeface="Helvetica"/>
              </a:defRPr>
            </a:pPr>
            <a:endParaRPr/>
          </a:p>
        </p:txBody>
      </p:sp>
      <p:sp>
        <p:nvSpPr>
          <p:cNvPr id="268" name="Figure"/>
          <p:cNvSpPr/>
          <p:nvPr/>
        </p:nvSpPr>
        <p:spPr>
          <a:xfrm>
            <a:off x="3725862" y="3960812"/>
            <a:ext cx="1701801" cy="1041401"/>
          </a:xfrm>
          <a:custGeom>
            <a:avLst/>
            <a:gdLst/>
            <a:ahLst/>
            <a:cxnLst>
              <a:cxn ang="0">
                <a:pos x="wd2" y="hd2"/>
              </a:cxn>
              <a:cxn ang="5400000">
                <a:pos x="wd2" y="hd2"/>
              </a:cxn>
              <a:cxn ang="10800000">
                <a:pos x="wd2" y="hd2"/>
              </a:cxn>
              <a:cxn ang="16200000">
                <a:pos x="wd2" y="hd2"/>
              </a:cxn>
            </a:cxnLst>
            <a:rect l="0" t="0" r="r" b="b"/>
            <a:pathLst>
              <a:path w="21600" h="21600" extrusionOk="0">
                <a:moveTo>
                  <a:pt x="8650" y="0"/>
                </a:moveTo>
                <a:lnTo>
                  <a:pt x="6859" y="5568"/>
                </a:lnTo>
                <a:lnTo>
                  <a:pt x="7268" y="5792"/>
                </a:lnTo>
                <a:lnTo>
                  <a:pt x="7652" y="5920"/>
                </a:lnTo>
                <a:lnTo>
                  <a:pt x="8087" y="6080"/>
                </a:lnTo>
                <a:lnTo>
                  <a:pt x="8573" y="6240"/>
                </a:lnTo>
                <a:lnTo>
                  <a:pt x="9136" y="6368"/>
                </a:lnTo>
                <a:lnTo>
                  <a:pt x="9648" y="6464"/>
                </a:lnTo>
                <a:lnTo>
                  <a:pt x="10160" y="6560"/>
                </a:lnTo>
                <a:lnTo>
                  <a:pt x="10749" y="6656"/>
                </a:lnTo>
                <a:lnTo>
                  <a:pt x="11363" y="6720"/>
                </a:lnTo>
                <a:lnTo>
                  <a:pt x="12464" y="6720"/>
                </a:lnTo>
                <a:lnTo>
                  <a:pt x="13052" y="6688"/>
                </a:lnTo>
                <a:lnTo>
                  <a:pt x="13564" y="6624"/>
                </a:lnTo>
                <a:lnTo>
                  <a:pt x="14101" y="6528"/>
                </a:lnTo>
                <a:lnTo>
                  <a:pt x="14664" y="6400"/>
                </a:lnTo>
                <a:lnTo>
                  <a:pt x="15151" y="6304"/>
                </a:lnTo>
                <a:lnTo>
                  <a:pt x="15765" y="6112"/>
                </a:lnTo>
                <a:lnTo>
                  <a:pt x="16328" y="5888"/>
                </a:lnTo>
                <a:lnTo>
                  <a:pt x="21600" y="16320"/>
                </a:lnTo>
                <a:lnTo>
                  <a:pt x="21088" y="16576"/>
                </a:lnTo>
                <a:lnTo>
                  <a:pt x="20602" y="16800"/>
                </a:lnTo>
                <a:lnTo>
                  <a:pt x="20167" y="16992"/>
                </a:lnTo>
                <a:lnTo>
                  <a:pt x="19706" y="17184"/>
                </a:lnTo>
                <a:lnTo>
                  <a:pt x="19271" y="17344"/>
                </a:lnTo>
                <a:lnTo>
                  <a:pt x="18810" y="17536"/>
                </a:lnTo>
                <a:lnTo>
                  <a:pt x="18401" y="17664"/>
                </a:lnTo>
                <a:lnTo>
                  <a:pt x="17966" y="17792"/>
                </a:lnTo>
                <a:lnTo>
                  <a:pt x="17531" y="17920"/>
                </a:lnTo>
                <a:lnTo>
                  <a:pt x="17045" y="18080"/>
                </a:lnTo>
                <a:lnTo>
                  <a:pt x="16482" y="18176"/>
                </a:lnTo>
                <a:lnTo>
                  <a:pt x="16021" y="18304"/>
                </a:lnTo>
                <a:lnTo>
                  <a:pt x="15509" y="18432"/>
                </a:lnTo>
                <a:lnTo>
                  <a:pt x="14972" y="18528"/>
                </a:lnTo>
                <a:lnTo>
                  <a:pt x="14409" y="18592"/>
                </a:lnTo>
                <a:lnTo>
                  <a:pt x="13794" y="18624"/>
                </a:lnTo>
                <a:lnTo>
                  <a:pt x="13206" y="18688"/>
                </a:lnTo>
                <a:lnTo>
                  <a:pt x="12643" y="18688"/>
                </a:lnTo>
                <a:lnTo>
                  <a:pt x="12028" y="18688"/>
                </a:lnTo>
                <a:lnTo>
                  <a:pt x="11261" y="18688"/>
                </a:lnTo>
                <a:lnTo>
                  <a:pt x="10570" y="18656"/>
                </a:lnTo>
                <a:lnTo>
                  <a:pt x="10083" y="18624"/>
                </a:lnTo>
                <a:lnTo>
                  <a:pt x="9546" y="18592"/>
                </a:lnTo>
                <a:lnTo>
                  <a:pt x="8983" y="18528"/>
                </a:lnTo>
                <a:lnTo>
                  <a:pt x="8343" y="18400"/>
                </a:lnTo>
                <a:lnTo>
                  <a:pt x="7806" y="18272"/>
                </a:lnTo>
                <a:lnTo>
                  <a:pt x="7268" y="18176"/>
                </a:lnTo>
                <a:lnTo>
                  <a:pt x="6628" y="17984"/>
                </a:lnTo>
                <a:lnTo>
                  <a:pt x="6142" y="17824"/>
                </a:lnTo>
                <a:lnTo>
                  <a:pt x="5528" y="17664"/>
                </a:lnTo>
                <a:lnTo>
                  <a:pt x="4991" y="17472"/>
                </a:lnTo>
                <a:lnTo>
                  <a:pt x="4453" y="17280"/>
                </a:lnTo>
                <a:lnTo>
                  <a:pt x="3890" y="17024"/>
                </a:lnTo>
                <a:lnTo>
                  <a:pt x="3199" y="16704"/>
                </a:lnTo>
                <a:lnTo>
                  <a:pt x="1561" y="21600"/>
                </a:lnTo>
                <a:lnTo>
                  <a:pt x="0" y="7744"/>
                </a:lnTo>
                <a:lnTo>
                  <a:pt x="8650" y="0"/>
                </a:lnTo>
                <a:close/>
              </a:path>
            </a:pathLst>
          </a:custGeom>
          <a:solidFill>
            <a:srgbClr val="FFFB00"/>
          </a:solidFill>
          <a:ln w="12700">
            <a:solidFill>
              <a:srgbClr val="000000"/>
            </a:solidFill>
          </a:ln>
        </p:spPr>
        <p:txBody>
          <a:bodyPr lIns="0" tIns="0" rIns="0" bIns="0"/>
          <a:lstStyle/>
          <a:p>
            <a:pPr>
              <a:buClrTx/>
              <a:buFontTx/>
              <a:defRPr sz="1200">
                <a:uFillTx/>
                <a:latin typeface="Helvetica"/>
                <a:ea typeface="Helvetica"/>
                <a:cs typeface="Helvetica"/>
                <a:sym typeface="Helvetica"/>
              </a:defRPr>
            </a:pPr>
            <a:endParaRPr/>
          </a:p>
        </p:txBody>
      </p:sp>
      <p:sp>
        <p:nvSpPr>
          <p:cNvPr id="269" name="Figure"/>
          <p:cNvSpPr/>
          <p:nvPr/>
        </p:nvSpPr>
        <p:spPr>
          <a:xfrm>
            <a:off x="5448300" y="2747963"/>
            <a:ext cx="1362075" cy="1314451"/>
          </a:xfrm>
          <a:custGeom>
            <a:avLst/>
            <a:gdLst/>
            <a:ahLst/>
            <a:cxnLst>
              <a:cxn ang="0">
                <a:pos x="wd2" y="hd2"/>
              </a:cxn>
              <a:cxn ang="5400000">
                <a:pos x="wd2" y="hd2"/>
              </a:cxn>
              <a:cxn ang="10800000">
                <a:pos x="wd2" y="hd2"/>
              </a:cxn>
              <a:cxn ang="16200000">
                <a:pos x="wd2" y="hd2"/>
              </a:cxn>
            </a:cxnLst>
            <a:rect l="0" t="0" r="r" b="b"/>
            <a:pathLst>
              <a:path w="21600" h="21600" extrusionOk="0">
                <a:moveTo>
                  <a:pt x="0" y="13725"/>
                </a:moveTo>
                <a:lnTo>
                  <a:pt x="5368" y="15320"/>
                </a:lnTo>
                <a:lnTo>
                  <a:pt x="5656" y="14788"/>
                </a:lnTo>
                <a:lnTo>
                  <a:pt x="5879" y="14282"/>
                </a:lnTo>
                <a:lnTo>
                  <a:pt x="6039" y="13801"/>
                </a:lnTo>
                <a:lnTo>
                  <a:pt x="6199" y="13370"/>
                </a:lnTo>
                <a:lnTo>
                  <a:pt x="6359" y="12889"/>
                </a:lnTo>
                <a:lnTo>
                  <a:pt x="6486" y="12332"/>
                </a:lnTo>
                <a:lnTo>
                  <a:pt x="6582" y="11826"/>
                </a:lnTo>
                <a:lnTo>
                  <a:pt x="6678" y="11319"/>
                </a:lnTo>
                <a:lnTo>
                  <a:pt x="6774" y="10737"/>
                </a:lnTo>
                <a:lnTo>
                  <a:pt x="6806" y="10129"/>
                </a:lnTo>
                <a:lnTo>
                  <a:pt x="6806" y="9040"/>
                </a:lnTo>
                <a:lnTo>
                  <a:pt x="6774" y="8458"/>
                </a:lnTo>
                <a:lnTo>
                  <a:pt x="6742" y="7951"/>
                </a:lnTo>
                <a:lnTo>
                  <a:pt x="6646" y="7419"/>
                </a:lnTo>
                <a:lnTo>
                  <a:pt x="6518" y="6862"/>
                </a:lnTo>
                <a:lnTo>
                  <a:pt x="6391" y="6381"/>
                </a:lnTo>
                <a:lnTo>
                  <a:pt x="6231" y="5774"/>
                </a:lnTo>
                <a:lnTo>
                  <a:pt x="6007" y="5191"/>
                </a:lnTo>
                <a:lnTo>
                  <a:pt x="16424" y="0"/>
                </a:lnTo>
                <a:lnTo>
                  <a:pt x="16679" y="506"/>
                </a:lnTo>
                <a:lnTo>
                  <a:pt x="16903" y="988"/>
                </a:lnTo>
                <a:lnTo>
                  <a:pt x="17095" y="1418"/>
                </a:lnTo>
                <a:lnTo>
                  <a:pt x="17286" y="1874"/>
                </a:lnTo>
                <a:lnTo>
                  <a:pt x="17446" y="2304"/>
                </a:lnTo>
                <a:lnTo>
                  <a:pt x="17638" y="2760"/>
                </a:lnTo>
                <a:lnTo>
                  <a:pt x="17766" y="3165"/>
                </a:lnTo>
                <a:lnTo>
                  <a:pt x="17893" y="3596"/>
                </a:lnTo>
                <a:lnTo>
                  <a:pt x="18021" y="4026"/>
                </a:lnTo>
                <a:lnTo>
                  <a:pt x="18181" y="4507"/>
                </a:lnTo>
                <a:lnTo>
                  <a:pt x="18277" y="5064"/>
                </a:lnTo>
                <a:lnTo>
                  <a:pt x="18405" y="5520"/>
                </a:lnTo>
                <a:lnTo>
                  <a:pt x="18533" y="6027"/>
                </a:lnTo>
                <a:lnTo>
                  <a:pt x="18628" y="6558"/>
                </a:lnTo>
                <a:lnTo>
                  <a:pt x="18660" y="7116"/>
                </a:lnTo>
                <a:lnTo>
                  <a:pt x="18724" y="7723"/>
                </a:lnTo>
                <a:lnTo>
                  <a:pt x="18788" y="8306"/>
                </a:lnTo>
                <a:lnTo>
                  <a:pt x="18788" y="8863"/>
                </a:lnTo>
                <a:lnTo>
                  <a:pt x="18788" y="9471"/>
                </a:lnTo>
                <a:lnTo>
                  <a:pt x="18788" y="10230"/>
                </a:lnTo>
                <a:lnTo>
                  <a:pt x="18756" y="10914"/>
                </a:lnTo>
                <a:lnTo>
                  <a:pt x="18724" y="11395"/>
                </a:lnTo>
                <a:lnTo>
                  <a:pt x="18660" y="11927"/>
                </a:lnTo>
                <a:lnTo>
                  <a:pt x="18628" y="12484"/>
                </a:lnTo>
                <a:lnTo>
                  <a:pt x="18501" y="13117"/>
                </a:lnTo>
                <a:lnTo>
                  <a:pt x="18373" y="13649"/>
                </a:lnTo>
                <a:lnTo>
                  <a:pt x="18245" y="14181"/>
                </a:lnTo>
                <a:lnTo>
                  <a:pt x="18085" y="14814"/>
                </a:lnTo>
                <a:lnTo>
                  <a:pt x="17925" y="15295"/>
                </a:lnTo>
                <a:lnTo>
                  <a:pt x="17766" y="15902"/>
                </a:lnTo>
                <a:lnTo>
                  <a:pt x="17574" y="16434"/>
                </a:lnTo>
                <a:lnTo>
                  <a:pt x="17350" y="16966"/>
                </a:lnTo>
                <a:lnTo>
                  <a:pt x="17127" y="17523"/>
                </a:lnTo>
                <a:lnTo>
                  <a:pt x="16839" y="18207"/>
                </a:lnTo>
                <a:lnTo>
                  <a:pt x="16520" y="18891"/>
                </a:lnTo>
                <a:lnTo>
                  <a:pt x="21600" y="20536"/>
                </a:lnTo>
                <a:lnTo>
                  <a:pt x="8851" y="21600"/>
                </a:lnTo>
                <a:lnTo>
                  <a:pt x="0" y="13725"/>
                </a:lnTo>
                <a:close/>
              </a:path>
            </a:pathLst>
          </a:custGeom>
          <a:solidFill>
            <a:srgbClr val="0433FF"/>
          </a:solidFill>
          <a:ln w="12700">
            <a:solidFill>
              <a:srgbClr val="000000"/>
            </a:solidFill>
          </a:ln>
        </p:spPr>
        <p:txBody>
          <a:bodyPr lIns="0" tIns="0" rIns="0" bIns="0"/>
          <a:lstStyle/>
          <a:p>
            <a:pPr>
              <a:buClrTx/>
              <a:buFontTx/>
              <a:defRPr sz="1200">
                <a:uFillTx/>
                <a:latin typeface="Helvetica"/>
                <a:ea typeface="Helvetica"/>
                <a:cs typeface="Helvetica"/>
                <a:sym typeface="Helvetica"/>
              </a:defRPr>
            </a:pPr>
            <a:endParaRPr/>
          </a:p>
        </p:txBody>
      </p:sp>
      <p:sp>
        <p:nvSpPr>
          <p:cNvPr id="270" name="Figure"/>
          <p:cNvSpPr/>
          <p:nvPr/>
        </p:nvSpPr>
        <p:spPr>
          <a:xfrm>
            <a:off x="4081462" y="1689100"/>
            <a:ext cx="1544638" cy="952500"/>
          </a:xfrm>
          <a:custGeom>
            <a:avLst/>
            <a:gdLst/>
            <a:ahLst/>
            <a:cxnLst>
              <a:cxn ang="0">
                <a:pos x="wd2" y="hd2"/>
              </a:cxn>
              <a:cxn ang="5400000">
                <a:pos x="wd2" y="hd2"/>
              </a:cxn>
              <a:cxn ang="10800000">
                <a:pos x="wd2" y="hd2"/>
              </a:cxn>
              <a:cxn ang="16200000">
                <a:pos x="wd2" y="hd2"/>
              </a:cxn>
            </a:cxnLst>
            <a:rect l="0" t="0" r="r" b="b"/>
            <a:pathLst>
              <a:path w="21600" h="21600" extrusionOk="0">
                <a:moveTo>
                  <a:pt x="11520" y="21600"/>
                </a:moveTo>
                <a:lnTo>
                  <a:pt x="12932" y="17399"/>
                </a:lnTo>
                <a:lnTo>
                  <a:pt x="12480" y="17224"/>
                </a:lnTo>
                <a:lnTo>
                  <a:pt x="11972" y="17084"/>
                </a:lnTo>
                <a:lnTo>
                  <a:pt x="11322" y="16909"/>
                </a:lnTo>
                <a:lnTo>
                  <a:pt x="10786" y="16804"/>
                </a:lnTo>
                <a:lnTo>
                  <a:pt x="10193" y="16699"/>
                </a:lnTo>
                <a:lnTo>
                  <a:pt x="9544" y="16629"/>
                </a:lnTo>
                <a:lnTo>
                  <a:pt x="8866" y="16559"/>
                </a:lnTo>
                <a:lnTo>
                  <a:pt x="7652" y="16559"/>
                </a:lnTo>
                <a:lnTo>
                  <a:pt x="7031" y="16594"/>
                </a:lnTo>
                <a:lnTo>
                  <a:pt x="6438" y="16664"/>
                </a:lnTo>
                <a:lnTo>
                  <a:pt x="5845" y="16734"/>
                </a:lnTo>
                <a:lnTo>
                  <a:pt x="5252" y="16874"/>
                </a:lnTo>
                <a:lnTo>
                  <a:pt x="4687" y="17014"/>
                </a:lnTo>
                <a:lnTo>
                  <a:pt x="4009" y="17189"/>
                </a:lnTo>
                <a:lnTo>
                  <a:pt x="3416" y="17434"/>
                </a:lnTo>
                <a:lnTo>
                  <a:pt x="4969" y="8542"/>
                </a:lnTo>
                <a:lnTo>
                  <a:pt x="0" y="5006"/>
                </a:lnTo>
                <a:lnTo>
                  <a:pt x="254" y="4901"/>
                </a:lnTo>
                <a:lnTo>
                  <a:pt x="762" y="4691"/>
                </a:lnTo>
                <a:lnTo>
                  <a:pt x="1158" y="4551"/>
                </a:lnTo>
                <a:lnTo>
                  <a:pt x="1609" y="4376"/>
                </a:lnTo>
                <a:lnTo>
                  <a:pt x="2146" y="4236"/>
                </a:lnTo>
                <a:lnTo>
                  <a:pt x="2598" y="4096"/>
                </a:lnTo>
                <a:lnTo>
                  <a:pt x="3191" y="3921"/>
                </a:lnTo>
                <a:lnTo>
                  <a:pt x="3699" y="3816"/>
                </a:lnTo>
                <a:lnTo>
                  <a:pt x="4292" y="3711"/>
                </a:lnTo>
                <a:lnTo>
                  <a:pt x="4913" y="3606"/>
                </a:lnTo>
                <a:lnTo>
                  <a:pt x="5506" y="3536"/>
                </a:lnTo>
                <a:lnTo>
                  <a:pt x="6184" y="3501"/>
                </a:lnTo>
                <a:lnTo>
                  <a:pt x="6833" y="3431"/>
                </a:lnTo>
                <a:lnTo>
                  <a:pt x="7482" y="3431"/>
                </a:lnTo>
                <a:lnTo>
                  <a:pt x="8160" y="3431"/>
                </a:lnTo>
                <a:lnTo>
                  <a:pt x="9007" y="3431"/>
                </a:lnTo>
                <a:lnTo>
                  <a:pt x="9769" y="3466"/>
                </a:lnTo>
                <a:lnTo>
                  <a:pt x="10278" y="3501"/>
                </a:lnTo>
                <a:lnTo>
                  <a:pt x="10899" y="3571"/>
                </a:lnTo>
                <a:lnTo>
                  <a:pt x="11492" y="3641"/>
                </a:lnTo>
                <a:lnTo>
                  <a:pt x="12198" y="3746"/>
                </a:lnTo>
                <a:lnTo>
                  <a:pt x="12791" y="3886"/>
                </a:lnTo>
                <a:lnTo>
                  <a:pt x="13355" y="4026"/>
                </a:lnTo>
                <a:lnTo>
                  <a:pt x="14089" y="4201"/>
                </a:lnTo>
                <a:lnTo>
                  <a:pt x="14654" y="4376"/>
                </a:lnTo>
                <a:lnTo>
                  <a:pt x="15332" y="4586"/>
                </a:lnTo>
                <a:lnTo>
                  <a:pt x="15896" y="4761"/>
                </a:lnTo>
                <a:lnTo>
                  <a:pt x="16518" y="5006"/>
                </a:lnTo>
                <a:lnTo>
                  <a:pt x="17139" y="5251"/>
                </a:lnTo>
                <a:lnTo>
                  <a:pt x="18974" y="0"/>
                </a:lnTo>
                <a:lnTo>
                  <a:pt x="21600" y="14633"/>
                </a:lnTo>
                <a:lnTo>
                  <a:pt x="11520" y="21600"/>
                </a:lnTo>
                <a:close/>
              </a:path>
            </a:pathLst>
          </a:custGeom>
          <a:solidFill>
            <a:srgbClr val="FF2600"/>
          </a:solidFill>
          <a:ln w="12700">
            <a:solidFill>
              <a:srgbClr val="000000"/>
            </a:solidFill>
          </a:ln>
        </p:spPr>
        <p:txBody>
          <a:bodyPr lIns="0" tIns="0" rIns="0" bIns="0"/>
          <a:lstStyle/>
          <a:p>
            <a:pPr>
              <a:buClrTx/>
              <a:buFontTx/>
              <a:defRPr sz="1200">
                <a:uFillTx/>
                <a:latin typeface="Helvetica"/>
                <a:ea typeface="Helvetica"/>
                <a:cs typeface="Helvetica"/>
                <a:sym typeface="Helvetica"/>
              </a:defRPr>
            </a:pPr>
            <a:endParaRPr/>
          </a:p>
        </p:txBody>
      </p:sp>
      <p:sp>
        <p:nvSpPr>
          <p:cNvPr id="271" name="MES COMPORTEMENTS…"/>
          <p:cNvSpPr/>
          <p:nvPr/>
        </p:nvSpPr>
        <p:spPr>
          <a:xfrm>
            <a:off x="2843213" y="5157787"/>
            <a:ext cx="3686176" cy="1511301"/>
          </a:xfrm>
          <a:prstGeom prst="rect">
            <a:avLst/>
          </a:prstGeom>
          <a:solidFill>
            <a:srgbClr val="D4FDD5"/>
          </a:solidFill>
          <a:ln>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algn="ctr" defTabSz="584200">
              <a:defRPr sz="4000">
                <a:solidFill>
                  <a:srgbClr val="FFFFFF"/>
                </a:solidFill>
                <a:effectLst>
                  <a:outerShdw blurRad="38100" dist="12700" dir="5400000" rotWithShape="0">
                    <a:srgbClr val="000000">
                      <a:alpha val="50000"/>
                    </a:srgbClr>
                  </a:outerShdw>
                </a:effectLst>
                <a:uFillTx/>
              </a:defRPr>
            </a:pPr>
            <a:r>
              <a:rPr sz="1600" b="1">
                <a:solidFill>
                  <a:srgbClr val="000000"/>
                </a:solidFill>
                <a:uFill>
                  <a:solidFill>
                    <a:srgbClr val="000000"/>
                  </a:solidFill>
                </a:uFill>
              </a:rPr>
              <a:t>MES COMPORTEMENTS</a:t>
            </a:r>
          </a:p>
          <a:p>
            <a:pPr algn="ctr" defTabSz="584200">
              <a:defRPr sz="4000">
                <a:solidFill>
                  <a:srgbClr val="FFFFFF"/>
                </a:solidFill>
                <a:effectLst>
                  <a:outerShdw blurRad="38100" dist="12700" dir="5400000" rotWithShape="0">
                    <a:srgbClr val="000000">
                      <a:alpha val="50000"/>
                    </a:srgbClr>
                  </a:outerShdw>
                </a:effectLst>
                <a:uFillTx/>
              </a:defRPr>
            </a:pPr>
            <a:r>
              <a:rPr sz="1600">
                <a:solidFill>
                  <a:srgbClr val="000000"/>
                </a:solidFill>
                <a:uFill>
                  <a:solidFill>
                    <a:srgbClr val="000000"/>
                  </a:solidFill>
                </a:uFill>
              </a:rPr>
              <a:t>« Vous craigniez d’être en retard, vous descendez à quel arrêt M.? </a:t>
            </a:r>
          </a:p>
          <a:p>
            <a:pPr algn="ctr" defTabSz="584200">
              <a:defRPr sz="4000">
                <a:solidFill>
                  <a:srgbClr val="FFFFFF"/>
                </a:solidFill>
                <a:effectLst>
                  <a:outerShdw blurRad="38100" dist="12700" dir="5400000" rotWithShape="0">
                    <a:srgbClr val="000000">
                      <a:alpha val="50000"/>
                    </a:srgbClr>
                  </a:outerShdw>
                </a:effectLst>
                <a:uFillTx/>
              </a:defRPr>
            </a:pPr>
            <a:r>
              <a:rPr sz="1600">
                <a:solidFill>
                  <a:srgbClr val="000000"/>
                </a:solidFill>
                <a:uFill>
                  <a:solidFill>
                    <a:srgbClr val="000000"/>
                  </a:solidFill>
                </a:uFill>
              </a:rPr>
              <a:t>(Objection/appui) Justement M., je vous demande de vous installer pour repartir au plus vite...»</a:t>
            </a:r>
          </a:p>
        </p:txBody>
      </p:sp>
      <p:sp>
        <p:nvSpPr>
          <p:cNvPr id="272" name="MES PENSEES…"/>
          <p:cNvSpPr/>
          <p:nvPr/>
        </p:nvSpPr>
        <p:spPr>
          <a:xfrm>
            <a:off x="3348037" y="187325"/>
            <a:ext cx="3289301" cy="1587501"/>
          </a:xfrm>
          <a:prstGeom prst="rect">
            <a:avLst/>
          </a:prstGeom>
          <a:solidFill>
            <a:srgbClr val="D4FDD5"/>
          </a:solidFill>
          <a:ln>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algn="ctr" defTabSz="584200">
              <a:defRPr sz="4000">
                <a:solidFill>
                  <a:srgbClr val="FFFFFF"/>
                </a:solidFill>
                <a:effectLst>
                  <a:outerShdw blurRad="38100" dist="12700" dir="5400000" rotWithShape="0">
                    <a:srgbClr val="000000">
                      <a:alpha val="50000"/>
                    </a:srgbClr>
                  </a:outerShdw>
                </a:effectLst>
                <a:uFillTx/>
              </a:defRPr>
            </a:pPr>
            <a:r>
              <a:rPr sz="1600" b="1">
                <a:solidFill>
                  <a:srgbClr val="000000"/>
                </a:solidFill>
                <a:uFill>
                  <a:solidFill>
                    <a:srgbClr val="000000"/>
                  </a:solidFill>
                </a:uFill>
              </a:rPr>
              <a:t>MES PENSEES</a:t>
            </a:r>
          </a:p>
          <a:p>
            <a:pPr algn="ctr" defTabSz="584200">
              <a:defRPr sz="4000">
                <a:solidFill>
                  <a:srgbClr val="FFFFFF"/>
                </a:solidFill>
                <a:effectLst>
                  <a:outerShdw blurRad="38100" dist="12700" dir="5400000" rotWithShape="0">
                    <a:srgbClr val="000000">
                      <a:alpha val="50000"/>
                    </a:srgbClr>
                  </a:outerShdw>
                </a:effectLst>
                <a:uFillTx/>
              </a:defRPr>
            </a:pPr>
            <a:r>
              <a:rPr sz="1600">
                <a:solidFill>
                  <a:srgbClr val="000000"/>
                </a:solidFill>
                <a:uFill>
                  <a:solidFill>
                    <a:srgbClr val="000000"/>
                  </a:solidFill>
                </a:uFill>
              </a:rPr>
              <a:t>« Il a l’air pressé que puis faire pour lui ? </a:t>
            </a:r>
          </a:p>
          <a:p>
            <a:pPr algn="ctr" defTabSz="584200">
              <a:defRPr sz="4000">
                <a:solidFill>
                  <a:srgbClr val="FFFFFF"/>
                </a:solidFill>
                <a:effectLst>
                  <a:outerShdw blurRad="38100" dist="12700" dir="5400000" rotWithShape="0">
                    <a:srgbClr val="000000">
                      <a:alpha val="50000"/>
                    </a:srgbClr>
                  </a:outerShdw>
                </a:effectLst>
                <a:uFillTx/>
              </a:defRPr>
            </a:pPr>
            <a:r>
              <a:rPr sz="1600">
                <a:solidFill>
                  <a:srgbClr val="000000"/>
                </a:solidFill>
                <a:uFill>
                  <a:solidFill>
                    <a:srgbClr val="000000"/>
                  </a:solidFill>
                </a:uFill>
              </a:rPr>
              <a:t>Cherchons à gagner du temps...</a:t>
            </a:r>
            <a:br>
              <a:rPr sz="1600">
                <a:solidFill>
                  <a:srgbClr val="000000"/>
                </a:solidFill>
                <a:uFill>
                  <a:solidFill>
                    <a:srgbClr val="000000"/>
                  </a:solidFill>
                </a:uFill>
              </a:rPr>
            </a:br>
            <a:r>
              <a:rPr sz="1600">
                <a:solidFill>
                  <a:srgbClr val="000000"/>
                </a:solidFill>
                <a:uFill>
                  <a:solidFill>
                    <a:srgbClr val="000000"/>
                  </a:solidFill>
                </a:uFill>
              </a:rPr>
              <a:t>Il n’est pas comme ça d’habitude»</a:t>
            </a:r>
          </a:p>
        </p:txBody>
      </p:sp>
      <p:sp>
        <p:nvSpPr>
          <p:cNvPr id="273" name="CONSEQUENCES…"/>
          <p:cNvSpPr/>
          <p:nvPr/>
        </p:nvSpPr>
        <p:spPr>
          <a:xfrm>
            <a:off x="250825" y="2565400"/>
            <a:ext cx="2246314" cy="2735264"/>
          </a:xfrm>
          <a:prstGeom prst="rect">
            <a:avLst/>
          </a:prstGeom>
          <a:solidFill>
            <a:srgbClr val="D4FDD5"/>
          </a:solidFill>
          <a:ln>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algn="ctr" defTabSz="584200">
              <a:defRPr sz="4000">
                <a:solidFill>
                  <a:srgbClr val="FFFFFF"/>
                </a:solidFill>
                <a:effectLst>
                  <a:outerShdw blurRad="38100" dist="12700" dir="5400000" rotWithShape="0">
                    <a:srgbClr val="000000">
                      <a:alpha val="50000"/>
                    </a:srgbClr>
                  </a:outerShdw>
                </a:effectLst>
                <a:uFillTx/>
              </a:defRPr>
            </a:pPr>
            <a:r>
              <a:rPr sz="1600" b="1">
                <a:solidFill>
                  <a:srgbClr val="000000"/>
                </a:solidFill>
                <a:uFill>
                  <a:solidFill>
                    <a:srgbClr val="000000"/>
                  </a:solidFill>
                </a:uFill>
              </a:rPr>
              <a:t>CONSEQUENCES</a:t>
            </a:r>
          </a:p>
          <a:p>
            <a:pPr algn="ctr" defTabSz="584200">
              <a:defRPr sz="4000">
                <a:solidFill>
                  <a:srgbClr val="FFFFFF"/>
                </a:solidFill>
                <a:effectLst>
                  <a:outerShdw blurRad="38100" dist="12700" dir="5400000" rotWithShape="0">
                    <a:srgbClr val="000000">
                      <a:alpha val="50000"/>
                    </a:srgbClr>
                  </a:outerShdw>
                </a:effectLst>
                <a:uFillTx/>
              </a:defRPr>
            </a:pPr>
            <a:r>
              <a:rPr sz="1600" u="sng">
                <a:solidFill>
                  <a:srgbClr val="000000"/>
                </a:solidFill>
                <a:uFill>
                  <a:solidFill>
                    <a:srgbClr val="000000"/>
                  </a:solidFill>
                </a:uFill>
              </a:rPr>
              <a:t>Opérationnelles</a:t>
            </a:r>
            <a:r>
              <a:rPr sz="1600">
                <a:solidFill>
                  <a:srgbClr val="000000"/>
                </a:solidFill>
                <a:uFill>
                  <a:solidFill>
                    <a:srgbClr val="000000"/>
                  </a:solidFill>
                </a:uFill>
              </a:rPr>
              <a:t> : </a:t>
            </a:r>
          </a:p>
          <a:p>
            <a:pPr algn="ctr" defTabSz="584200">
              <a:defRPr sz="4000">
                <a:solidFill>
                  <a:srgbClr val="FFFFFF"/>
                </a:solidFill>
                <a:effectLst>
                  <a:outerShdw blurRad="38100" dist="12700" dir="5400000" rotWithShape="0">
                    <a:srgbClr val="000000">
                      <a:alpha val="50000"/>
                    </a:srgbClr>
                  </a:outerShdw>
                </a:effectLst>
                <a:uFillTx/>
              </a:defRPr>
            </a:pPr>
            <a:r>
              <a:rPr sz="1600">
                <a:solidFill>
                  <a:srgbClr val="000000"/>
                </a:solidFill>
                <a:uFill>
                  <a:solidFill>
                    <a:srgbClr val="000000"/>
                  </a:solidFill>
                </a:uFill>
              </a:rPr>
              <a:t>Pas d’arrêt d’exploitation.</a:t>
            </a:r>
          </a:p>
          <a:p>
            <a:pPr algn="ctr" defTabSz="584200">
              <a:defRPr sz="4000">
                <a:solidFill>
                  <a:srgbClr val="FFFFFF"/>
                </a:solidFill>
                <a:effectLst>
                  <a:outerShdw blurRad="38100" dist="12700" dir="5400000" rotWithShape="0">
                    <a:srgbClr val="000000">
                      <a:alpha val="50000"/>
                    </a:srgbClr>
                  </a:outerShdw>
                </a:effectLst>
                <a:uFillTx/>
              </a:defRPr>
            </a:pPr>
            <a:r>
              <a:rPr sz="1600">
                <a:solidFill>
                  <a:srgbClr val="000000"/>
                </a:solidFill>
                <a:uFill>
                  <a:solidFill>
                    <a:srgbClr val="000000"/>
                  </a:solidFill>
                </a:uFill>
              </a:rPr>
              <a:t>je poursuis ma mission...</a:t>
            </a:r>
          </a:p>
          <a:p>
            <a:pPr algn="ctr" defTabSz="584200">
              <a:defRPr sz="4000">
                <a:solidFill>
                  <a:srgbClr val="FFFFFF"/>
                </a:solidFill>
                <a:effectLst>
                  <a:outerShdw blurRad="38100" dist="12700" dir="5400000" rotWithShape="0">
                    <a:srgbClr val="000000">
                      <a:alpha val="50000"/>
                    </a:srgbClr>
                  </a:outerShdw>
                </a:effectLst>
                <a:uFillTx/>
              </a:defRPr>
            </a:pPr>
            <a:r>
              <a:rPr sz="1600" u="sng">
                <a:solidFill>
                  <a:srgbClr val="000000"/>
                </a:solidFill>
                <a:uFill>
                  <a:solidFill>
                    <a:srgbClr val="000000"/>
                  </a:solidFill>
                </a:uFill>
              </a:rPr>
              <a:t>Relationnelles :</a:t>
            </a:r>
          </a:p>
          <a:p>
            <a:pPr algn="ctr" defTabSz="584200">
              <a:defRPr sz="4000">
                <a:solidFill>
                  <a:srgbClr val="FFFFFF"/>
                </a:solidFill>
                <a:effectLst>
                  <a:outerShdw blurRad="38100" dist="12700" dir="5400000" rotWithShape="0">
                    <a:srgbClr val="000000">
                      <a:alpha val="50000"/>
                    </a:srgbClr>
                  </a:outerShdw>
                </a:effectLst>
                <a:uFillTx/>
              </a:defRPr>
            </a:pPr>
            <a:r>
              <a:rPr sz="1600">
                <a:solidFill>
                  <a:srgbClr val="000000"/>
                </a:solidFill>
                <a:uFill>
                  <a:solidFill>
                    <a:srgbClr val="000000"/>
                  </a:solidFill>
                </a:uFill>
              </a:rPr>
              <a:t>Le mécontentement disparait, possibilité d’obtenir des excuses...</a:t>
            </a:r>
          </a:p>
        </p:txBody>
      </p:sp>
      <p:sp>
        <p:nvSpPr>
          <p:cNvPr id="274" name="MES EMOTIONS…"/>
          <p:cNvSpPr/>
          <p:nvPr/>
        </p:nvSpPr>
        <p:spPr>
          <a:xfrm>
            <a:off x="6931025" y="2952750"/>
            <a:ext cx="1901825" cy="1555750"/>
          </a:xfrm>
          <a:prstGeom prst="rect">
            <a:avLst/>
          </a:prstGeom>
          <a:solidFill>
            <a:srgbClr val="D4FDD5"/>
          </a:solidFill>
          <a:ln>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algn="ctr" defTabSz="584200">
              <a:defRPr sz="4000">
                <a:solidFill>
                  <a:srgbClr val="FFFFFF"/>
                </a:solidFill>
                <a:effectLst>
                  <a:outerShdw blurRad="38100" dist="12700" dir="5400000" rotWithShape="0">
                    <a:srgbClr val="000000">
                      <a:alpha val="50000"/>
                    </a:srgbClr>
                  </a:outerShdw>
                </a:effectLst>
                <a:uFillTx/>
              </a:defRPr>
            </a:pPr>
            <a:r>
              <a:rPr sz="1600" b="1">
                <a:solidFill>
                  <a:srgbClr val="000000"/>
                </a:solidFill>
                <a:uFill>
                  <a:solidFill>
                    <a:srgbClr val="000000"/>
                  </a:solidFill>
                </a:uFill>
              </a:rPr>
              <a:t>MES EMOTIONS</a:t>
            </a:r>
          </a:p>
          <a:p>
            <a:pPr algn="ctr" defTabSz="584200">
              <a:defRPr sz="4000">
                <a:solidFill>
                  <a:srgbClr val="FFFFFF"/>
                </a:solidFill>
                <a:effectLst>
                  <a:outerShdw blurRad="38100" dist="12700" dir="5400000" rotWithShape="0">
                    <a:srgbClr val="000000">
                      <a:alpha val="50000"/>
                    </a:srgbClr>
                  </a:outerShdw>
                </a:effectLst>
                <a:uFillTx/>
              </a:defRPr>
            </a:pPr>
            <a:r>
              <a:rPr sz="1600">
                <a:solidFill>
                  <a:srgbClr val="000000"/>
                </a:solidFill>
                <a:uFill>
                  <a:solidFill>
                    <a:srgbClr val="000000"/>
                  </a:solidFill>
                </a:uFill>
              </a:rPr>
              <a:t>Envie d’orienter ou de solutionner ce cas (8/10)</a:t>
            </a:r>
          </a:p>
          <a:p>
            <a:pPr algn="ctr" defTabSz="584200">
              <a:defRPr sz="4000">
                <a:solidFill>
                  <a:srgbClr val="FFFFFF"/>
                </a:solidFill>
                <a:effectLst>
                  <a:outerShdw blurRad="38100" dist="12700" dir="5400000" rotWithShape="0">
                    <a:srgbClr val="000000">
                      <a:alpha val="50000"/>
                    </a:srgbClr>
                  </a:outerShdw>
                </a:effectLst>
                <a:uFillTx/>
              </a:defRPr>
            </a:pPr>
            <a:r>
              <a:rPr sz="1600">
                <a:solidFill>
                  <a:srgbClr val="000000"/>
                </a:solidFill>
                <a:uFill>
                  <a:solidFill>
                    <a:srgbClr val="000000"/>
                  </a:solidFill>
                </a:uFill>
              </a:rPr>
              <a:t>Optimisme (6/10)</a:t>
            </a:r>
          </a:p>
        </p:txBody>
      </p:sp>
      <p:sp>
        <p:nvSpPr>
          <p:cNvPr id="275" name="CERCLE…"/>
          <p:cNvSpPr txBox="1"/>
          <p:nvPr/>
        </p:nvSpPr>
        <p:spPr>
          <a:xfrm>
            <a:off x="3418681" y="2852738"/>
            <a:ext cx="241300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p>
            <a:pPr algn="ctr">
              <a:buClr>
                <a:srgbClr val="008F00"/>
              </a:buClr>
            </a:pPr>
            <a:r>
              <a:rPr sz="2400" b="1">
                <a:solidFill>
                  <a:srgbClr val="008F00"/>
                </a:solidFill>
                <a:uFill>
                  <a:solidFill>
                    <a:srgbClr val="008F00"/>
                  </a:solidFill>
                </a:uFill>
              </a:rPr>
              <a:t>CERCLE</a:t>
            </a:r>
          </a:p>
          <a:p>
            <a:pPr algn="ctr">
              <a:buClr>
                <a:srgbClr val="008F00"/>
              </a:buClr>
            </a:pPr>
            <a:r>
              <a:rPr sz="2400" b="1">
                <a:solidFill>
                  <a:srgbClr val="008F00"/>
                </a:solidFill>
                <a:uFill>
                  <a:solidFill>
                    <a:srgbClr val="008F00"/>
                  </a:solidFill>
                </a:uFill>
              </a:rPr>
              <a:t>« VERTUEUX »</a:t>
            </a:r>
          </a:p>
        </p:txBody>
      </p:sp>
      <p:sp>
        <p:nvSpPr>
          <p:cNvPr id="276" name="Rectangle"/>
          <p:cNvSpPr/>
          <p:nvPr/>
        </p:nvSpPr>
        <p:spPr>
          <a:xfrm>
            <a:off x="179388" y="188912"/>
            <a:ext cx="2965451" cy="2160588"/>
          </a:xfrm>
          <a:prstGeom prst="rect">
            <a:avLst/>
          </a:prstGeom>
          <a:solidFill>
            <a:srgbClr val="FFFED5"/>
          </a:solidFill>
          <a:ln>
            <a:solidFill>
              <a:srgbClr val="000000"/>
            </a:solidFill>
            <a:miter lim="400000"/>
          </a:ln>
        </p:spPr>
        <p:txBody>
          <a:bodyPr lIns="38100" tIns="38100" rIns="38100" bIns="38100" anchor="ctr"/>
          <a:lstStyle/>
          <a:p>
            <a:pPr algn="ctr" defTabSz="584200">
              <a:defRPr sz="4000">
                <a:solidFill>
                  <a:srgbClr val="FFFFFF"/>
                </a:solidFill>
                <a:effectLst>
                  <a:outerShdw blurRad="38100" dist="12700" dir="5400000" rotWithShape="0">
                    <a:srgbClr val="000000">
                      <a:alpha val="50000"/>
                    </a:srgbClr>
                  </a:outerShdw>
                </a:effectLst>
                <a:uFillTx/>
              </a:defRPr>
            </a:pPr>
            <a:endParaRPr/>
          </a:p>
        </p:txBody>
      </p:sp>
      <p:sp>
        <p:nvSpPr>
          <p:cNvPr id="277" name="SITUATION CONFLICTUELLE:…"/>
          <p:cNvSpPr txBox="1"/>
          <p:nvPr/>
        </p:nvSpPr>
        <p:spPr>
          <a:xfrm>
            <a:off x="104179" y="463550"/>
            <a:ext cx="3087292" cy="18669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p>
            <a:pPr algn="ctr">
              <a:buClr>
                <a:srgbClr val="941100"/>
              </a:buClr>
              <a:buFont typeface="Arial"/>
              <a:defRPr sz="800"/>
            </a:pPr>
            <a: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SITUATION CONFLICTUELLE:</a:t>
            </a:r>
          </a:p>
          <a:p>
            <a:pPr algn="ctr">
              <a:buClr>
                <a:srgbClr val="941100"/>
              </a:buClr>
              <a:buFont typeface="Arial"/>
              <a:defRPr sz="800"/>
            </a:pPr>
            <a: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Le Bus est en retard, le client</a:t>
            </a:r>
            <a:b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br>
            <a: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engueule le conducteur et </a:t>
            </a:r>
            <a:b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br>
            <a: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l’insulte.</a:t>
            </a:r>
          </a:p>
          <a:p>
            <a:pPr algn="ctr">
              <a:buClr>
                <a:srgbClr val="941100"/>
              </a:buClr>
              <a:buFont typeface="Arial"/>
              <a:defRPr sz="800"/>
            </a:pPr>
            <a: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«Vous êtes toujours en retard</a:t>
            </a:r>
            <a:b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br>
            <a: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vous en avez rien à foutre,</a:t>
            </a:r>
            <a:b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br>
            <a: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espèce de connard, fils de</a:t>
            </a:r>
            <a:b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br>
            <a:r>
              <a:rPr sz="1600" b="1">
                <a:solidFill>
                  <a:srgbClr val="941100"/>
                </a:solidFill>
                <a:effectLst>
                  <a:outerShdw blurRad="63500" dist="46662" dir="2115817" rotWithShape="0">
                    <a:srgbClr val="BFBFBF">
                      <a:alpha val="79999"/>
                    </a:srgbClr>
                  </a:outerShdw>
                </a:effectLst>
                <a:uFill>
                  <a:solidFill>
                    <a:srgbClr val="941100"/>
                  </a:solidFill>
                </a:uFill>
                <a:latin typeface="Arial"/>
                <a:ea typeface="Arial"/>
                <a:cs typeface="Arial"/>
                <a:sym typeface="Arial"/>
              </a:rPr>
              <a:t>p...!»</a:t>
            </a:r>
          </a:p>
        </p:txBody>
      </p:sp>
      <p:sp>
        <p:nvSpPr>
          <p:cNvPr id="278" name="Flèche"/>
          <p:cNvSpPr/>
          <p:nvPr/>
        </p:nvSpPr>
        <p:spPr>
          <a:xfrm>
            <a:off x="2866678" y="188912"/>
            <a:ext cx="741711" cy="358776"/>
          </a:xfrm>
          <a:prstGeom prst="rightArrow">
            <a:avLst>
              <a:gd name="adj1" fmla="val 50000"/>
              <a:gd name="adj2" fmla="val 102212"/>
            </a:avLst>
          </a:prstGeom>
          <a:solidFill>
            <a:srgbClr val="8590B2"/>
          </a:solidFill>
          <a:ln>
            <a:solidFill>
              <a:srgbClr val="000000"/>
            </a:solidFill>
            <a:miter lim="400000"/>
          </a:ln>
        </p:spPr>
        <p:txBody>
          <a:bodyPr lIns="0" tIns="0" rIns="0" bIns="0"/>
          <a:lstStyle/>
          <a:p>
            <a:pPr>
              <a:buClrTx/>
              <a:buFontTx/>
              <a:defRPr sz="1200">
                <a:uFillTx/>
                <a:latin typeface="Helvetica"/>
                <a:ea typeface="Helvetica"/>
                <a:cs typeface="Helvetica"/>
                <a:sym typeface="Helvetica"/>
              </a:defRPr>
            </a:pPr>
            <a:endParaRPr/>
          </a:p>
        </p:txBody>
      </p:sp>
      <p:sp>
        <p:nvSpPr>
          <p:cNvPr id="279" name="AGIR SUR SES…"/>
          <p:cNvSpPr txBox="1"/>
          <p:nvPr/>
        </p:nvSpPr>
        <p:spPr>
          <a:xfrm>
            <a:off x="6581117" y="333375"/>
            <a:ext cx="2563541" cy="22352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p>
            <a:pPr algn="ctr">
              <a:buClr>
                <a:srgbClr val="008F00"/>
              </a:buClr>
              <a:buFont typeface="Comic Sans MS"/>
              <a:defRPr sz="1200"/>
            </a:pPr>
            <a:r>
              <a:rPr sz="2400" b="1">
                <a:solidFill>
                  <a:srgbClr val="008F00"/>
                </a:solidFill>
                <a:effectLst>
                  <a:outerShdw blurRad="63500" dist="46662" dir="2115817" rotWithShape="0">
                    <a:srgbClr val="BFBFBF">
                      <a:alpha val="79999"/>
                    </a:srgbClr>
                  </a:outerShdw>
                </a:effectLst>
                <a:uFill>
                  <a:solidFill>
                    <a:srgbClr val="008F00"/>
                  </a:solidFill>
                </a:uFill>
                <a:latin typeface="Comic Sans MS"/>
                <a:ea typeface="Comic Sans MS"/>
                <a:cs typeface="Comic Sans MS"/>
                <a:sym typeface="Comic Sans MS"/>
              </a:rPr>
              <a:t>AGIR SUR SES </a:t>
            </a:r>
          </a:p>
          <a:p>
            <a:pPr algn="ctr">
              <a:buClr>
                <a:srgbClr val="008F00"/>
              </a:buClr>
              <a:buFont typeface="Comic Sans MS"/>
              <a:defRPr sz="1200"/>
            </a:pPr>
            <a:r>
              <a:rPr sz="2400" b="1">
                <a:solidFill>
                  <a:srgbClr val="008F00"/>
                </a:solidFill>
                <a:effectLst>
                  <a:outerShdw blurRad="63500" dist="46662" dir="2115817" rotWithShape="0">
                    <a:srgbClr val="BFBFBF">
                      <a:alpha val="79999"/>
                    </a:srgbClr>
                  </a:outerShdw>
                </a:effectLst>
                <a:uFill>
                  <a:solidFill>
                    <a:srgbClr val="008F00"/>
                  </a:solidFill>
                </a:uFill>
                <a:latin typeface="Comic Sans MS"/>
                <a:ea typeface="Comic Sans MS"/>
                <a:cs typeface="Comic Sans MS"/>
                <a:sym typeface="Comic Sans MS"/>
              </a:rPr>
              <a:t>PENSEES</a:t>
            </a:r>
          </a:p>
          <a:p>
            <a:pPr algn="ctr">
              <a:buClr>
                <a:srgbClr val="008F00"/>
              </a:buClr>
              <a:buFont typeface="Comic Sans MS"/>
              <a:defRPr sz="1200"/>
            </a:pPr>
            <a:r>
              <a:rPr sz="2400" b="1">
                <a:solidFill>
                  <a:srgbClr val="008F00"/>
                </a:solidFill>
                <a:effectLst>
                  <a:outerShdw blurRad="63500" dist="46662" dir="2115817" rotWithShape="0">
                    <a:srgbClr val="BFBFBF">
                      <a:alpha val="79999"/>
                    </a:srgbClr>
                  </a:outerShdw>
                </a:effectLst>
                <a:uFill>
                  <a:solidFill>
                    <a:srgbClr val="008F00"/>
                  </a:solidFill>
                </a:uFill>
                <a:latin typeface="Comic Sans MS"/>
                <a:ea typeface="Comic Sans MS"/>
                <a:cs typeface="Comic Sans MS"/>
                <a:sym typeface="Comic Sans MS"/>
              </a:rPr>
              <a:t>Apprenez à </a:t>
            </a:r>
          </a:p>
          <a:p>
            <a:pPr algn="ctr">
              <a:buClr>
                <a:srgbClr val="008F00"/>
              </a:buClr>
              <a:buFont typeface="Comic Sans MS"/>
              <a:defRPr sz="1200"/>
            </a:pPr>
            <a:r>
              <a:rPr sz="2400" b="1">
                <a:solidFill>
                  <a:srgbClr val="008F00"/>
                </a:solidFill>
                <a:effectLst>
                  <a:outerShdw blurRad="63500" dist="46662" dir="2115817" rotWithShape="0">
                    <a:srgbClr val="BFBFBF">
                      <a:alpha val="79999"/>
                    </a:srgbClr>
                  </a:outerShdw>
                </a:effectLst>
                <a:uFill>
                  <a:solidFill>
                    <a:srgbClr val="008F00"/>
                  </a:solidFill>
                </a:uFill>
                <a:latin typeface="Comic Sans MS"/>
                <a:ea typeface="Comic Sans MS"/>
                <a:cs typeface="Comic Sans MS"/>
                <a:sym typeface="Comic Sans MS"/>
              </a:rPr>
              <a:t>relativiser !!!</a:t>
            </a:r>
          </a:p>
        </p:txBody>
      </p:sp>
      <p:sp>
        <p:nvSpPr>
          <p:cNvPr id="280" name="Numéro de diapositive"/>
          <p:cNvSpPr txBox="1">
            <a:spLocks noGrp="1"/>
          </p:cNvSpPr>
          <p:nvPr>
            <p:ph type="sldNum" sz="quarter" idx="2"/>
          </p:nvPr>
        </p:nvSpPr>
        <p:spPr>
          <a:xfrm>
            <a:off x="8400132" y="6442075"/>
            <a:ext cx="286668" cy="2794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defRPr sz="1400">
                <a:latin typeface="Arial"/>
                <a:ea typeface="Arial"/>
                <a:cs typeface="Arial"/>
                <a:sym typeface="Arial"/>
              </a:defRPr>
            </a:lvl1pPr>
          </a:lstStyle>
          <a:p>
            <a:fld id="{86CB4B4D-7CA3-9044-876B-883B54F8677D}" type="slidenum">
              <a:rPr/>
              <a:t>38</a:t>
            </a:fld>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277"/>
                                        </p:tgtEl>
                                        <p:attrNameLst>
                                          <p:attrName>style.visibility</p:attrName>
                                        </p:attrNameLst>
                                      </p:cBhvr>
                                      <p:to>
                                        <p:strVal val="visible"/>
                                      </p:to>
                                    </p:set>
                                    <p:anim calcmode="lin" valueType="num">
                                      <p:cBhvr>
                                        <p:cTn id="7" dur="500" fill="hold"/>
                                        <p:tgtEl>
                                          <p:spTgt spid="277"/>
                                        </p:tgtEl>
                                        <p:attrNameLst>
                                          <p:attrName>ppt_x</p:attrName>
                                        </p:attrNameLst>
                                      </p:cBhvr>
                                      <p:tavLst>
                                        <p:tav tm="0">
                                          <p:val>
                                            <p:strVal val="0-#ppt_w/2"/>
                                          </p:val>
                                        </p:tav>
                                        <p:tav tm="100000">
                                          <p:val>
                                            <p:strVal val="#ppt_x"/>
                                          </p:val>
                                        </p:tav>
                                      </p:tavLst>
                                    </p:anim>
                                    <p:anim calcmode="lin" valueType="num">
                                      <p:cBhvr>
                                        <p:cTn id="8" dur="500" fill="hold"/>
                                        <p:tgtEl>
                                          <p:spTgt spid="27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32" fill="hold" grpId="0" nodeType="clickEffect">
                                  <p:stCondLst>
                                    <p:cond delay="0"/>
                                  </p:stCondLst>
                                  <p:iterate>
                                    <p:tmAbs val="0"/>
                                  </p:iterate>
                                  <p:childTnLst>
                                    <p:set>
                                      <p:cBhvr>
                                        <p:cTn id="12" fill="hold"/>
                                        <p:tgtEl>
                                          <p:spTgt spid="278"/>
                                        </p:tgtEl>
                                        <p:attrNameLst>
                                          <p:attrName>style.visibility</p:attrName>
                                        </p:attrNameLst>
                                      </p:cBhvr>
                                      <p:to>
                                        <p:strVal val="visible"/>
                                      </p:to>
                                    </p:set>
                                    <p:anim calcmode="lin" valueType="num">
                                      <p:cBhvr>
                                        <p:cTn id="13" dur="1000" fill="hold"/>
                                        <p:tgtEl>
                                          <p:spTgt spid="278"/>
                                        </p:tgtEl>
                                        <p:attrNameLst>
                                          <p:attrName>ppt_w</p:attrName>
                                        </p:attrNameLst>
                                      </p:cBhvr>
                                      <p:tavLst>
                                        <p:tav tm="0">
                                          <p:val>
                                            <p:strVal val="4*#ppt_w"/>
                                          </p:val>
                                        </p:tav>
                                        <p:tav tm="100000">
                                          <p:val>
                                            <p:strVal val="#ppt_w"/>
                                          </p:val>
                                        </p:tav>
                                      </p:tavLst>
                                    </p:anim>
                                    <p:anim calcmode="lin" valueType="num">
                                      <p:cBhvr>
                                        <p:cTn id="14" dur="1000" fill="hold"/>
                                        <p:tgtEl>
                                          <p:spTgt spid="278"/>
                                        </p:tgtEl>
                                        <p:attrNameLst>
                                          <p:attrName>ppt_h</p:attrName>
                                        </p:attrNameLst>
                                      </p:cBhvr>
                                      <p:tavLst>
                                        <p:tav tm="0">
                                          <p:val>
                                            <p:strVal val="4*#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fill="hold" grpId="0" nodeType="clickEffect">
                                  <p:stCondLst>
                                    <p:cond delay="0"/>
                                  </p:stCondLst>
                                  <p:iterate>
                                    <p:tmAbs val="0"/>
                                  </p:iterate>
                                  <p:childTnLst>
                                    <p:set>
                                      <p:cBhvr>
                                        <p:cTn id="18" fill="hold"/>
                                        <p:tgtEl>
                                          <p:spTgt spid="272">
                                            <p:bg/>
                                          </p:spTgt>
                                        </p:tgtEl>
                                        <p:attrNameLst>
                                          <p:attrName>style.visibility</p:attrName>
                                        </p:attrNameLst>
                                      </p:cBhvr>
                                      <p:to>
                                        <p:strVal val="visible"/>
                                      </p:to>
                                    </p:set>
                                    <p:animEffect transition="in" filter="dissolve">
                                      <p:cBhvr>
                                        <p:cTn id="19" dur="500"/>
                                        <p:tgtEl>
                                          <p:spTgt spid="272">
                                            <p:bg/>
                                          </p:spTgt>
                                        </p:tgtEl>
                                      </p:cBhvr>
                                    </p:animEffect>
                                  </p:childTnLst>
                                </p:cTn>
                              </p:par>
                              <p:par>
                                <p:cTn id="20" presetID="9" presetClass="entr" presetSubtype="0" fill="hold" grpId="0" nodeType="withEffect">
                                  <p:stCondLst>
                                    <p:cond delay="0"/>
                                  </p:stCondLst>
                                  <p:iterate>
                                    <p:tmAbs val="0"/>
                                  </p:iterate>
                                  <p:childTnLst>
                                    <p:set>
                                      <p:cBhvr>
                                        <p:cTn id="21" fill="hold"/>
                                        <p:tgtEl>
                                          <p:spTgt spid="272">
                                            <p:txEl>
                                              <p:pRg st="0" end="0"/>
                                            </p:txEl>
                                          </p:spTgt>
                                        </p:tgtEl>
                                        <p:attrNameLst>
                                          <p:attrName>style.visibility</p:attrName>
                                        </p:attrNameLst>
                                      </p:cBhvr>
                                      <p:to>
                                        <p:strVal val="visible"/>
                                      </p:to>
                                    </p:set>
                                    <p:animEffect transition="in" filter="dissolve">
                                      <p:cBhvr>
                                        <p:cTn id="22" dur="500"/>
                                        <p:tgtEl>
                                          <p:spTgt spid="272">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fill="hold" grpId="0" nodeType="clickEffect">
                                  <p:stCondLst>
                                    <p:cond delay="0"/>
                                  </p:stCondLst>
                                  <p:iterate>
                                    <p:tmAbs val="0"/>
                                  </p:iterate>
                                  <p:childTnLst>
                                    <p:set>
                                      <p:cBhvr>
                                        <p:cTn id="26" fill="hold"/>
                                        <p:tgtEl>
                                          <p:spTgt spid="272">
                                            <p:txEl>
                                              <p:pRg st="1" end="1"/>
                                            </p:txEl>
                                          </p:spTgt>
                                        </p:tgtEl>
                                        <p:attrNameLst>
                                          <p:attrName>style.visibility</p:attrName>
                                        </p:attrNameLst>
                                      </p:cBhvr>
                                      <p:to>
                                        <p:strVal val="visible"/>
                                      </p:to>
                                    </p:set>
                                    <p:animEffect transition="in" filter="dissolve">
                                      <p:cBhvr>
                                        <p:cTn id="27" dur="500"/>
                                        <p:tgtEl>
                                          <p:spTgt spid="272">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fill="hold" grpId="0" nodeType="clickEffect">
                                  <p:stCondLst>
                                    <p:cond delay="0"/>
                                  </p:stCondLst>
                                  <p:iterate>
                                    <p:tmAbs val="0"/>
                                  </p:iterate>
                                  <p:childTnLst>
                                    <p:set>
                                      <p:cBhvr>
                                        <p:cTn id="31" fill="hold"/>
                                        <p:tgtEl>
                                          <p:spTgt spid="272">
                                            <p:txEl>
                                              <p:pRg st="2" end="2"/>
                                            </p:txEl>
                                          </p:spTgt>
                                        </p:tgtEl>
                                        <p:attrNameLst>
                                          <p:attrName>style.visibility</p:attrName>
                                        </p:attrNameLst>
                                      </p:cBhvr>
                                      <p:to>
                                        <p:strVal val="visible"/>
                                      </p:to>
                                    </p:set>
                                    <p:animEffect transition="in" filter="dissolve">
                                      <p:cBhvr>
                                        <p:cTn id="32" dur="500"/>
                                        <p:tgtEl>
                                          <p:spTgt spid="272">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iterate>
                                    <p:tmAbs val="0"/>
                                  </p:iterate>
                                  <p:childTnLst>
                                    <p:set>
                                      <p:cBhvr>
                                        <p:cTn id="36" fill="hold"/>
                                        <p:tgtEl>
                                          <p:spTgt spid="270"/>
                                        </p:tgtEl>
                                        <p:attrNameLst>
                                          <p:attrName>style.visibility</p:attrName>
                                        </p:attrNameLst>
                                      </p:cBhvr>
                                      <p:to>
                                        <p:strVal val="visible"/>
                                      </p:to>
                                    </p:set>
                                    <p:animEffect transition="in" filter="box(in)">
                                      <p:cBhvr>
                                        <p:cTn id="37" dur="500"/>
                                        <p:tgtEl>
                                          <p:spTgt spid="270"/>
                                        </p:tgtEl>
                                      </p:cBhvr>
                                    </p:animEffect>
                                  </p:childTnLst>
                                </p:cTn>
                              </p:par>
                            </p:childTnLst>
                          </p:cTn>
                        </p:par>
                      </p:childTnLst>
                    </p:cTn>
                  </p:par>
                  <p:par>
                    <p:cTn id="38" fill="hold">
                      <p:stCondLst>
                        <p:cond delay="indefinite"/>
                      </p:stCondLst>
                      <p:childTnLst>
                        <p:par>
                          <p:cTn id="39" fill="hold">
                            <p:stCondLst>
                              <p:cond delay="0"/>
                            </p:stCondLst>
                            <p:childTnLst>
                              <p:par>
                                <p:cTn id="40" presetID="23" presetClass="entr" presetSubtype="16" fill="hold" grpId="0" nodeType="clickEffect">
                                  <p:stCondLst>
                                    <p:cond delay="0"/>
                                  </p:stCondLst>
                                  <p:iterate type="lt">
                                    <p:tmAbs val="0"/>
                                  </p:iterate>
                                  <p:childTnLst>
                                    <p:set>
                                      <p:cBhvr>
                                        <p:cTn id="41" fill="hold"/>
                                        <p:tgtEl>
                                          <p:spTgt spid="274">
                                            <p:bg/>
                                          </p:spTgt>
                                        </p:tgtEl>
                                        <p:attrNameLst>
                                          <p:attrName>style.visibility</p:attrName>
                                        </p:attrNameLst>
                                      </p:cBhvr>
                                      <p:to>
                                        <p:strVal val="visible"/>
                                      </p:to>
                                    </p:set>
                                    <p:anim calcmode="lin" valueType="num">
                                      <p:cBhvr>
                                        <p:cTn id="42" dur="500" fill="hold"/>
                                        <p:tgtEl>
                                          <p:spTgt spid="274">
                                            <p:bg/>
                                          </p:spTgt>
                                        </p:tgtEl>
                                        <p:attrNameLst>
                                          <p:attrName>ppt_w</p:attrName>
                                        </p:attrNameLst>
                                      </p:cBhvr>
                                      <p:tavLst>
                                        <p:tav tm="0">
                                          <p:val>
                                            <p:fltVal val="0"/>
                                          </p:val>
                                        </p:tav>
                                        <p:tav tm="100000">
                                          <p:val>
                                            <p:strVal val="#ppt_w"/>
                                          </p:val>
                                        </p:tav>
                                      </p:tavLst>
                                    </p:anim>
                                    <p:anim calcmode="lin" valueType="num">
                                      <p:cBhvr>
                                        <p:cTn id="43" dur="500" fill="hold"/>
                                        <p:tgtEl>
                                          <p:spTgt spid="274">
                                            <p:bg/>
                                          </p:spTgt>
                                        </p:tgtEl>
                                        <p:attrNameLst>
                                          <p:attrName>ppt_h</p:attrName>
                                        </p:attrNameLst>
                                      </p:cBhvr>
                                      <p:tavLst>
                                        <p:tav tm="0">
                                          <p:val>
                                            <p:fltVal val="0"/>
                                          </p:val>
                                        </p:tav>
                                        <p:tav tm="100000">
                                          <p:val>
                                            <p:strVal val="#ppt_h"/>
                                          </p:val>
                                        </p:tav>
                                      </p:tavLst>
                                    </p:anim>
                                  </p:childTnLst>
                                </p:cTn>
                              </p:par>
                              <p:par>
                                <p:cTn id="44" presetID="23" presetClass="entr" presetSubtype="16" fill="hold" grpId="0" nodeType="withEffect">
                                  <p:stCondLst>
                                    <p:cond delay="0"/>
                                  </p:stCondLst>
                                  <p:iterate type="lt">
                                    <p:tmAbs val="0"/>
                                  </p:iterate>
                                  <p:childTnLst>
                                    <p:set>
                                      <p:cBhvr>
                                        <p:cTn id="45" fill="hold"/>
                                        <p:tgtEl>
                                          <p:spTgt spid="274">
                                            <p:txEl>
                                              <p:pRg st="0" end="0"/>
                                            </p:txEl>
                                          </p:spTgt>
                                        </p:tgtEl>
                                        <p:attrNameLst>
                                          <p:attrName>style.visibility</p:attrName>
                                        </p:attrNameLst>
                                      </p:cBhvr>
                                      <p:to>
                                        <p:strVal val="visible"/>
                                      </p:to>
                                    </p:set>
                                    <p:anim calcmode="lin" valueType="num">
                                      <p:cBhvr>
                                        <p:cTn id="46" dur="500" fill="hold"/>
                                        <p:tgtEl>
                                          <p:spTgt spid="274">
                                            <p:txEl>
                                              <p:pRg st="0" end="0"/>
                                            </p:txEl>
                                          </p:spTgt>
                                        </p:tgtEl>
                                        <p:attrNameLst>
                                          <p:attrName>ppt_w</p:attrName>
                                        </p:attrNameLst>
                                      </p:cBhvr>
                                      <p:tavLst>
                                        <p:tav tm="0">
                                          <p:val>
                                            <p:fltVal val="0"/>
                                          </p:val>
                                        </p:tav>
                                        <p:tav tm="100000">
                                          <p:val>
                                            <p:strVal val="#ppt_w"/>
                                          </p:val>
                                        </p:tav>
                                      </p:tavLst>
                                    </p:anim>
                                    <p:anim calcmode="lin" valueType="num">
                                      <p:cBhvr>
                                        <p:cTn id="47" dur="500" fill="hold"/>
                                        <p:tgtEl>
                                          <p:spTgt spid="274">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48" fill="hold">
                      <p:stCondLst>
                        <p:cond delay="indefinite"/>
                      </p:stCondLst>
                      <p:childTnLst>
                        <p:par>
                          <p:cTn id="49" fill="hold">
                            <p:stCondLst>
                              <p:cond delay="0"/>
                            </p:stCondLst>
                            <p:childTnLst>
                              <p:par>
                                <p:cTn id="50" presetID="23" presetClass="entr" presetSubtype="16" fill="hold" grpId="0" nodeType="clickEffect">
                                  <p:stCondLst>
                                    <p:cond delay="0"/>
                                  </p:stCondLst>
                                  <p:iterate type="lt">
                                    <p:tmAbs val="0"/>
                                  </p:iterate>
                                  <p:childTnLst>
                                    <p:set>
                                      <p:cBhvr>
                                        <p:cTn id="51" fill="hold"/>
                                        <p:tgtEl>
                                          <p:spTgt spid="274">
                                            <p:txEl>
                                              <p:pRg st="1" end="1"/>
                                            </p:txEl>
                                          </p:spTgt>
                                        </p:tgtEl>
                                        <p:attrNameLst>
                                          <p:attrName>style.visibility</p:attrName>
                                        </p:attrNameLst>
                                      </p:cBhvr>
                                      <p:to>
                                        <p:strVal val="visible"/>
                                      </p:to>
                                    </p:set>
                                    <p:anim calcmode="lin" valueType="num">
                                      <p:cBhvr>
                                        <p:cTn id="52" dur="500" fill="hold"/>
                                        <p:tgtEl>
                                          <p:spTgt spid="274">
                                            <p:txEl>
                                              <p:pRg st="1" end="1"/>
                                            </p:txEl>
                                          </p:spTgt>
                                        </p:tgtEl>
                                        <p:attrNameLst>
                                          <p:attrName>ppt_w</p:attrName>
                                        </p:attrNameLst>
                                      </p:cBhvr>
                                      <p:tavLst>
                                        <p:tav tm="0">
                                          <p:val>
                                            <p:fltVal val="0"/>
                                          </p:val>
                                        </p:tav>
                                        <p:tav tm="100000">
                                          <p:val>
                                            <p:strVal val="#ppt_w"/>
                                          </p:val>
                                        </p:tav>
                                      </p:tavLst>
                                    </p:anim>
                                    <p:anim calcmode="lin" valueType="num">
                                      <p:cBhvr>
                                        <p:cTn id="53" dur="500" fill="hold"/>
                                        <p:tgtEl>
                                          <p:spTgt spid="274">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54" fill="hold">
                      <p:stCondLst>
                        <p:cond delay="indefinite"/>
                      </p:stCondLst>
                      <p:childTnLst>
                        <p:par>
                          <p:cTn id="55" fill="hold">
                            <p:stCondLst>
                              <p:cond delay="0"/>
                            </p:stCondLst>
                            <p:childTnLst>
                              <p:par>
                                <p:cTn id="56" presetID="23" presetClass="entr" presetSubtype="16" fill="hold" grpId="0" nodeType="clickEffect">
                                  <p:stCondLst>
                                    <p:cond delay="0"/>
                                  </p:stCondLst>
                                  <p:iterate type="lt">
                                    <p:tmAbs val="0"/>
                                  </p:iterate>
                                  <p:childTnLst>
                                    <p:set>
                                      <p:cBhvr>
                                        <p:cTn id="57" fill="hold"/>
                                        <p:tgtEl>
                                          <p:spTgt spid="274">
                                            <p:txEl>
                                              <p:pRg st="2" end="2"/>
                                            </p:txEl>
                                          </p:spTgt>
                                        </p:tgtEl>
                                        <p:attrNameLst>
                                          <p:attrName>style.visibility</p:attrName>
                                        </p:attrNameLst>
                                      </p:cBhvr>
                                      <p:to>
                                        <p:strVal val="visible"/>
                                      </p:to>
                                    </p:set>
                                    <p:anim calcmode="lin" valueType="num">
                                      <p:cBhvr>
                                        <p:cTn id="58" dur="500" fill="hold"/>
                                        <p:tgtEl>
                                          <p:spTgt spid="274">
                                            <p:txEl>
                                              <p:pRg st="2" end="2"/>
                                            </p:txEl>
                                          </p:spTgt>
                                        </p:tgtEl>
                                        <p:attrNameLst>
                                          <p:attrName>ppt_w</p:attrName>
                                        </p:attrNameLst>
                                      </p:cBhvr>
                                      <p:tavLst>
                                        <p:tav tm="0">
                                          <p:val>
                                            <p:fltVal val="0"/>
                                          </p:val>
                                        </p:tav>
                                        <p:tav tm="100000">
                                          <p:val>
                                            <p:strVal val="#ppt_w"/>
                                          </p:val>
                                        </p:tav>
                                      </p:tavLst>
                                    </p:anim>
                                    <p:anim calcmode="lin" valueType="num">
                                      <p:cBhvr>
                                        <p:cTn id="59" dur="500" fill="hold"/>
                                        <p:tgtEl>
                                          <p:spTgt spid="274">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60" fill="hold">
                      <p:stCondLst>
                        <p:cond delay="indefinite"/>
                      </p:stCondLst>
                      <p:childTnLst>
                        <p:par>
                          <p:cTn id="61" fill="hold">
                            <p:stCondLst>
                              <p:cond delay="0"/>
                            </p:stCondLst>
                            <p:childTnLst>
                              <p:par>
                                <p:cTn id="62" presetID="15" presetClass="entr" presetSubtype="0" fill="hold" grpId="0" nodeType="clickEffect">
                                  <p:stCondLst>
                                    <p:cond delay="0"/>
                                  </p:stCondLst>
                                  <p:iterate>
                                    <p:tmAbs val="0"/>
                                  </p:iterate>
                                  <p:childTnLst>
                                    <p:set>
                                      <p:cBhvr>
                                        <p:cTn id="63" fill="hold"/>
                                        <p:tgtEl>
                                          <p:spTgt spid="269"/>
                                        </p:tgtEl>
                                        <p:attrNameLst>
                                          <p:attrName>style.visibility</p:attrName>
                                        </p:attrNameLst>
                                      </p:cBhvr>
                                      <p:to>
                                        <p:strVal val="visible"/>
                                      </p:to>
                                    </p:set>
                                    <p:anim calcmode="lin" valueType="num">
                                      <p:cBhvr>
                                        <p:cTn id="64" dur="2000" fill="hold"/>
                                        <p:tgtEl>
                                          <p:spTgt spid="269"/>
                                        </p:tgtEl>
                                        <p:attrNameLst>
                                          <p:attrName>ppt_w</p:attrName>
                                        </p:attrNameLst>
                                      </p:cBhvr>
                                      <p:tavLst>
                                        <p:tav tm="0">
                                          <p:val>
                                            <p:fltVal val="0"/>
                                          </p:val>
                                        </p:tav>
                                        <p:tav tm="100000">
                                          <p:val>
                                            <p:strVal val="#ppt_w"/>
                                          </p:val>
                                        </p:tav>
                                      </p:tavLst>
                                    </p:anim>
                                    <p:anim calcmode="lin" valueType="num">
                                      <p:cBhvr>
                                        <p:cTn id="65" dur="2000" fill="hold"/>
                                        <p:tgtEl>
                                          <p:spTgt spid="269"/>
                                        </p:tgtEl>
                                        <p:attrNameLst>
                                          <p:attrName>ppt_h</p:attrName>
                                        </p:attrNameLst>
                                      </p:cBhvr>
                                      <p:tavLst>
                                        <p:tav tm="0">
                                          <p:val>
                                            <p:fltVal val="0"/>
                                          </p:val>
                                        </p:tav>
                                        <p:tav tm="100000">
                                          <p:val>
                                            <p:strVal val="#ppt_h"/>
                                          </p:val>
                                        </p:tav>
                                      </p:tavLst>
                                    </p:anim>
                                    <p:anim calcmode="lin" valueType="num">
                                      <p:cBhvr>
                                        <p:cTn id="66" dur="2000" fill="hold"/>
                                        <p:tgtEl>
                                          <p:spTgt spid="269"/>
                                        </p:tgtEl>
                                        <p:attrNameLst>
                                          <p:attrName>ppt_x</p:attrName>
                                        </p:attrNameLst>
                                      </p:cBhvr>
                                      <p:tavLst>
                                        <p:tav tm="0" fmla="#ppt_x+(cos(-2*pi*(1-$))*-#ppt_x-sin(-2*pi*(1-$))*(1-#ppt_y))*(1-$)">
                                          <p:val>
                                            <p:fltVal val="0"/>
                                          </p:val>
                                        </p:tav>
                                        <p:tav tm="100000">
                                          <p:val>
                                            <p:fltVal val="1"/>
                                          </p:val>
                                        </p:tav>
                                      </p:tavLst>
                                    </p:anim>
                                    <p:anim calcmode="lin" valueType="num">
                                      <p:cBhvr>
                                        <p:cTn id="67" dur="2000" fill="hold"/>
                                        <p:tgtEl>
                                          <p:spTgt spid="26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68" fill="hold">
                      <p:stCondLst>
                        <p:cond delay="indefinite"/>
                      </p:stCondLst>
                      <p:childTnLst>
                        <p:par>
                          <p:cTn id="69" fill="hold">
                            <p:stCondLst>
                              <p:cond delay="0"/>
                            </p:stCondLst>
                            <p:childTnLst>
                              <p:par>
                                <p:cTn id="70" presetID="23" presetClass="entr" presetSubtype="16" fill="hold" grpId="0" nodeType="clickEffect">
                                  <p:stCondLst>
                                    <p:cond delay="0"/>
                                  </p:stCondLst>
                                  <p:iterate>
                                    <p:tmAbs val="0"/>
                                  </p:iterate>
                                  <p:childTnLst>
                                    <p:set>
                                      <p:cBhvr>
                                        <p:cTn id="71" fill="hold"/>
                                        <p:tgtEl>
                                          <p:spTgt spid="271">
                                            <p:bg/>
                                          </p:spTgt>
                                        </p:tgtEl>
                                        <p:attrNameLst>
                                          <p:attrName>style.visibility</p:attrName>
                                        </p:attrNameLst>
                                      </p:cBhvr>
                                      <p:to>
                                        <p:strVal val="visible"/>
                                      </p:to>
                                    </p:set>
                                    <p:anim calcmode="lin" valueType="num">
                                      <p:cBhvr>
                                        <p:cTn id="72" dur="500" fill="hold"/>
                                        <p:tgtEl>
                                          <p:spTgt spid="271">
                                            <p:bg/>
                                          </p:spTgt>
                                        </p:tgtEl>
                                        <p:attrNameLst>
                                          <p:attrName>ppt_w</p:attrName>
                                        </p:attrNameLst>
                                      </p:cBhvr>
                                      <p:tavLst>
                                        <p:tav tm="0">
                                          <p:val>
                                            <p:fltVal val="0"/>
                                          </p:val>
                                        </p:tav>
                                        <p:tav tm="100000">
                                          <p:val>
                                            <p:strVal val="#ppt_w"/>
                                          </p:val>
                                        </p:tav>
                                      </p:tavLst>
                                    </p:anim>
                                    <p:anim calcmode="lin" valueType="num">
                                      <p:cBhvr>
                                        <p:cTn id="73" dur="500" fill="hold"/>
                                        <p:tgtEl>
                                          <p:spTgt spid="271">
                                            <p:bg/>
                                          </p:spTgt>
                                        </p:tgtEl>
                                        <p:attrNameLst>
                                          <p:attrName>ppt_h</p:attrName>
                                        </p:attrNameLst>
                                      </p:cBhvr>
                                      <p:tavLst>
                                        <p:tav tm="0">
                                          <p:val>
                                            <p:fltVal val="0"/>
                                          </p:val>
                                        </p:tav>
                                        <p:tav tm="100000">
                                          <p:val>
                                            <p:strVal val="#ppt_h"/>
                                          </p:val>
                                        </p:tav>
                                      </p:tavLst>
                                    </p:anim>
                                  </p:childTnLst>
                                </p:cTn>
                              </p:par>
                              <p:par>
                                <p:cTn id="74" presetID="23" presetClass="entr" presetSubtype="16" fill="hold" grpId="0" nodeType="withEffect">
                                  <p:stCondLst>
                                    <p:cond delay="0"/>
                                  </p:stCondLst>
                                  <p:iterate>
                                    <p:tmAbs val="0"/>
                                  </p:iterate>
                                  <p:childTnLst>
                                    <p:set>
                                      <p:cBhvr>
                                        <p:cTn id="75" fill="hold"/>
                                        <p:tgtEl>
                                          <p:spTgt spid="271">
                                            <p:txEl>
                                              <p:pRg st="0" end="0"/>
                                            </p:txEl>
                                          </p:spTgt>
                                        </p:tgtEl>
                                        <p:attrNameLst>
                                          <p:attrName>style.visibility</p:attrName>
                                        </p:attrNameLst>
                                      </p:cBhvr>
                                      <p:to>
                                        <p:strVal val="visible"/>
                                      </p:to>
                                    </p:set>
                                    <p:anim calcmode="lin" valueType="num">
                                      <p:cBhvr>
                                        <p:cTn id="76" dur="500" fill="hold"/>
                                        <p:tgtEl>
                                          <p:spTgt spid="271">
                                            <p:txEl>
                                              <p:pRg st="0" end="0"/>
                                            </p:txEl>
                                          </p:spTgt>
                                        </p:tgtEl>
                                        <p:attrNameLst>
                                          <p:attrName>ppt_w</p:attrName>
                                        </p:attrNameLst>
                                      </p:cBhvr>
                                      <p:tavLst>
                                        <p:tav tm="0">
                                          <p:val>
                                            <p:fltVal val="0"/>
                                          </p:val>
                                        </p:tav>
                                        <p:tav tm="100000">
                                          <p:val>
                                            <p:strVal val="#ppt_w"/>
                                          </p:val>
                                        </p:tav>
                                      </p:tavLst>
                                    </p:anim>
                                    <p:anim calcmode="lin" valueType="num">
                                      <p:cBhvr>
                                        <p:cTn id="77" dur="500" fill="hold"/>
                                        <p:tgtEl>
                                          <p:spTgt spid="271">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78" fill="hold">
                      <p:stCondLst>
                        <p:cond delay="indefinite"/>
                      </p:stCondLst>
                      <p:childTnLst>
                        <p:par>
                          <p:cTn id="79" fill="hold">
                            <p:stCondLst>
                              <p:cond delay="0"/>
                            </p:stCondLst>
                            <p:childTnLst>
                              <p:par>
                                <p:cTn id="80" presetID="23" presetClass="entr" presetSubtype="16" fill="hold" grpId="0" nodeType="clickEffect">
                                  <p:stCondLst>
                                    <p:cond delay="0"/>
                                  </p:stCondLst>
                                  <p:iterate>
                                    <p:tmAbs val="0"/>
                                  </p:iterate>
                                  <p:childTnLst>
                                    <p:set>
                                      <p:cBhvr>
                                        <p:cTn id="81" fill="hold"/>
                                        <p:tgtEl>
                                          <p:spTgt spid="271">
                                            <p:txEl>
                                              <p:pRg st="1" end="1"/>
                                            </p:txEl>
                                          </p:spTgt>
                                        </p:tgtEl>
                                        <p:attrNameLst>
                                          <p:attrName>style.visibility</p:attrName>
                                        </p:attrNameLst>
                                      </p:cBhvr>
                                      <p:to>
                                        <p:strVal val="visible"/>
                                      </p:to>
                                    </p:set>
                                    <p:anim calcmode="lin" valueType="num">
                                      <p:cBhvr>
                                        <p:cTn id="82" dur="500" fill="hold"/>
                                        <p:tgtEl>
                                          <p:spTgt spid="271">
                                            <p:txEl>
                                              <p:pRg st="1" end="1"/>
                                            </p:txEl>
                                          </p:spTgt>
                                        </p:tgtEl>
                                        <p:attrNameLst>
                                          <p:attrName>ppt_w</p:attrName>
                                        </p:attrNameLst>
                                      </p:cBhvr>
                                      <p:tavLst>
                                        <p:tav tm="0">
                                          <p:val>
                                            <p:fltVal val="0"/>
                                          </p:val>
                                        </p:tav>
                                        <p:tav tm="100000">
                                          <p:val>
                                            <p:strVal val="#ppt_w"/>
                                          </p:val>
                                        </p:tav>
                                      </p:tavLst>
                                    </p:anim>
                                    <p:anim calcmode="lin" valueType="num">
                                      <p:cBhvr>
                                        <p:cTn id="83" dur="500" fill="hold"/>
                                        <p:tgtEl>
                                          <p:spTgt spid="271">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84" fill="hold">
                      <p:stCondLst>
                        <p:cond delay="indefinite"/>
                      </p:stCondLst>
                      <p:childTnLst>
                        <p:par>
                          <p:cTn id="85" fill="hold">
                            <p:stCondLst>
                              <p:cond delay="0"/>
                            </p:stCondLst>
                            <p:childTnLst>
                              <p:par>
                                <p:cTn id="86" presetID="23" presetClass="entr" presetSubtype="16" fill="hold" grpId="0" nodeType="clickEffect">
                                  <p:stCondLst>
                                    <p:cond delay="0"/>
                                  </p:stCondLst>
                                  <p:iterate>
                                    <p:tmAbs val="0"/>
                                  </p:iterate>
                                  <p:childTnLst>
                                    <p:set>
                                      <p:cBhvr>
                                        <p:cTn id="87" fill="hold"/>
                                        <p:tgtEl>
                                          <p:spTgt spid="271">
                                            <p:txEl>
                                              <p:pRg st="2" end="2"/>
                                            </p:txEl>
                                          </p:spTgt>
                                        </p:tgtEl>
                                        <p:attrNameLst>
                                          <p:attrName>style.visibility</p:attrName>
                                        </p:attrNameLst>
                                      </p:cBhvr>
                                      <p:to>
                                        <p:strVal val="visible"/>
                                      </p:to>
                                    </p:set>
                                    <p:anim calcmode="lin" valueType="num">
                                      <p:cBhvr>
                                        <p:cTn id="88" dur="500" fill="hold"/>
                                        <p:tgtEl>
                                          <p:spTgt spid="271">
                                            <p:txEl>
                                              <p:pRg st="2" end="2"/>
                                            </p:txEl>
                                          </p:spTgt>
                                        </p:tgtEl>
                                        <p:attrNameLst>
                                          <p:attrName>ppt_w</p:attrName>
                                        </p:attrNameLst>
                                      </p:cBhvr>
                                      <p:tavLst>
                                        <p:tav tm="0">
                                          <p:val>
                                            <p:fltVal val="0"/>
                                          </p:val>
                                        </p:tav>
                                        <p:tav tm="100000">
                                          <p:val>
                                            <p:strVal val="#ppt_w"/>
                                          </p:val>
                                        </p:tav>
                                      </p:tavLst>
                                    </p:anim>
                                    <p:anim calcmode="lin" valueType="num">
                                      <p:cBhvr>
                                        <p:cTn id="89" dur="500" fill="hold"/>
                                        <p:tgtEl>
                                          <p:spTgt spid="271">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90" fill="hold">
                      <p:stCondLst>
                        <p:cond delay="indefinite"/>
                      </p:stCondLst>
                      <p:childTnLst>
                        <p:par>
                          <p:cTn id="91" fill="hold">
                            <p:stCondLst>
                              <p:cond delay="0"/>
                            </p:stCondLst>
                            <p:childTnLst>
                              <p:par>
                                <p:cTn id="92" presetID="9" presetClass="entr" fill="hold" grpId="0" nodeType="clickEffect">
                                  <p:stCondLst>
                                    <p:cond delay="0"/>
                                  </p:stCondLst>
                                  <p:iterate>
                                    <p:tmAbs val="0"/>
                                  </p:iterate>
                                  <p:childTnLst>
                                    <p:set>
                                      <p:cBhvr>
                                        <p:cTn id="93" fill="hold"/>
                                        <p:tgtEl>
                                          <p:spTgt spid="268"/>
                                        </p:tgtEl>
                                        <p:attrNameLst>
                                          <p:attrName>style.visibility</p:attrName>
                                        </p:attrNameLst>
                                      </p:cBhvr>
                                      <p:to>
                                        <p:strVal val="visible"/>
                                      </p:to>
                                    </p:set>
                                    <p:animEffect transition="in" filter="dissolve">
                                      <p:cBhvr>
                                        <p:cTn id="94" dur="500"/>
                                        <p:tgtEl>
                                          <p:spTgt spid="268"/>
                                        </p:tgtEl>
                                      </p:cBhvr>
                                    </p:animEffect>
                                  </p:childTnLst>
                                </p:cTn>
                              </p:par>
                            </p:childTnLst>
                          </p:cTn>
                        </p:par>
                      </p:childTnLst>
                    </p:cTn>
                  </p:par>
                  <p:par>
                    <p:cTn id="95" fill="hold">
                      <p:stCondLst>
                        <p:cond delay="indefinite"/>
                      </p:stCondLst>
                      <p:childTnLst>
                        <p:par>
                          <p:cTn id="96" fill="hold">
                            <p:stCondLst>
                              <p:cond delay="0"/>
                            </p:stCondLst>
                            <p:childTnLst>
                              <p:par>
                                <p:cTn id="97" presetID="2" presetClass="entr" presetSubtype="8" fill="hold" grpId="0" nodeType="clickEffect">
                                  <p:stCondLst>
                                    <p:cond delay="0"/>
                                  </p:stCondLst>
                                  <p:iterate>
                                    <p:tmAbs val="0"/>
                                  </p:iterate>
                                  <p:childTnLst>
                                    <p:set>
                                      <p:cBhvr>
                                        <p:cTn id="98" fill="hold"/>
                                        <p:tgtEl>
                                          <p:spTgt spid="273">
                                            <p:bg/>
                                          </p:spTgt>
                                        </p:tgtEl>
                                        <p:attrNameLst>
                                          <p:attrName>style.visibility</p:attrName>
                                        </p:attrNameLst>
                                      </p:cBhvr>
                                      <p:to>
                                        <p:strVal val="visible"/>
                                      </p:to>
                                    </p:set>
                                    <p:anim calcmode="lin" valueType="num">
                                      <p:cBhvr>
                                        <p:cTn id="99" dur="500" fill="hold"/>
                                        <p:tgtEl>
                                          <p:spTgt spid="273">
                                            <p:bg/>
                                          </p:spTgt>
                                        </p:tgtEl>
                                        <p:attrNameLst>
                                          <p:attrName>ppt_x</p:attrName>
                                        </p:attrNameLst>
                                      </p:cBhvr>
                                      <p:tavLst>
                                        <p:tav tm="0">
                                          <p:val>
                                            <p:strVal val="0-#ppt_w/2"/>
                                          </p:val>
                                        </p:tav>
                                        <p:tav tm="100000">
                                          <p:val>
                                            <p:strVal val="#ppt_x"/>
                                          </p:val>
                                        </p:tav>
                                      </p:tavLst>
                                    </p:anim>
                                    <p:anim calcmode="lin" valueType="num">
                                      <p:cBhvr>
                                        <p:cTn id="100" dur="500" fill="hold"/>
                                        <p:tgtEl>
                                          <p:spTgt spid="273">
                                            <p:bg/>
                                          </p:spTgt>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0"/>
                                  </p:stCondLst>
                                  <p:iterate>
                                    <p:tmAbs val="0"/>
                                  </p:iterate>
                                  <p:childTnLst>
                                    <p:set>
                                      <p:cBhvr>
                                        <p:cTn id="102" fill="hold"/>
                                        <p:tgtEl>
                                          <p:spTgt spid="273">
                                            <p:txEl>
                                              <p:pRg st="0" end="0"/>
                                            </p:txEl>
                                          </p:spTgt>
                                        </p:tgtEl>
                                        <p:attrNameLst>
                                          <p:attrName>style.visibility</p:attrName>
                                        </p:attrNameLst>
                                      </p:cBhvr>
                                      <p:to>
                                        <p:strVal val="visible"/>
                                      </p:to>
                                    </p:set>
                                    <p:anim calcmode="lin" valueType="num">
                                      <p:cBhvr>
                                        <p:cTn id="103" dur="500" fill="hold"/>
                                        <p:tgtEl>
                                          <p:spTgt spid="273">
                                            <p:txEl>
                                              <p:pRg st="0" end="0"/>
                                            </p:txEl>
                                          </p:spTgt>
                                        </p:tgtEl>
                                        <p:attrNameLst>
                                          <p:attrName>ppt_x</p:attrName>
                                        </p:attrNameLst>
                                      </p:cBhvr>
                                      <p:tavLst>
                                        <p:tav tm="0">
                                          <p:val>
                                            <p:strVal val="0-#ppt_w/2"/>
                                          </p:val>
                                        </p:tav>
                                        <p:tav tm="100000">
                                          <p:val>
                                            <p:strVal val="#ppt_x"/>
                                          </p:val>
                                        </p:tav>
                                      </p:tavLst>
                                    </p:anim>
                                    <p:anim calcmode="lin" valueType="num">
                                      <p:cBhvr>
                                        <p:cTn id="104" dur="500" fill="hold"/>
                                        <p:tgtEl>
                                          <p:spTgt spid="27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8" fill="hold" grpId="0" nodeType="clickEffect">
                                  <p:stCondLst>
                                    <p:cond delay="0"/>
                                  </p:stCondLst>
                                  <p:iterate>
                                    <p:tmAbs val="0"/>
                                  </p:iterate>
                                  <p:childTnLst>
                                    <p:set>
                                      <p:cBhvr>
                                        <p:cTn id="108" fill="hold"/>
                                        <p:tgtEl>
                                          <p:spTgt spid="273">
                                            <p:txEl>
                                              <p:pRg st="1" end="1"/>
                                            </p:txEl>
                                          </p:spTgt>
                                        </p:tgtEl>
                                        <p:attrNameLst>
                                          <p:attrName>style.visibility</p:attrName>
                                        </p:attrNameLst>
                                      </p:cBhvr>
                                      <p:to>
                                        <p:strVal val="visible"/>
                                      </p:to>
                                    </p:set>
                                    <p:anim calcmode="lin" valueType="num">
                                      <p:cBhvr>
                                        <p:cTn id="109" dur="500" fill="hold"/>
                                        <p:tgtEl>
                                          <p:spTgt spid="273">
                                            <p:txEl>
                                              <p:pRg st="1" end="1"/>
                                            </p:txEl>
                                          </p:spTgt>
                                        </p:tgtEl>
                                        <p:attrNameLst>
                                          <p:attrName>ppt_x</p:attrName>
                                        </p:attrNameLst>
                                      </p:cBhvr>
                                      <p:tavLst>
                                        <p:tav tm="0">
                                          <p:val>
                                            <p:strVal val="0-#ppt_w/2"/>
                                          </p:val>
                                        </p:tav>
                                        <p:tav tm="100000">
                                          <p:val>
                                            <p:strVal val="#ppt_x"/>
                                          </p:val>
                                        </p:tav>
                                      </p:tavLst>
                                    </p:anim>
                                    <p:anim calcmode="lin" valueType="num">
                                      <p:cBhvr>
                                        <p:cTn id="110" dur="500" fill="hold"/>
                                        <p:tgtEl>
                                          <p:spTgt spid="27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8" fill="hold" grpId="0" nodeType="clickEffect">
                                  <p:stCondLst>
                                    <p:cond delay="0"/>
                                  </p:stCondLst>
                                  <p:iterate>
                                    <p:tmAbs val="0"/>
                                  </p:iterate>
                                  <p:childTnLst>
                                    <p:set>
                                      <p:cBhvr>
                                        <p:cTn id="114" fill="hold"/>
                                        <p:tgtEl>
                                          <p:spTgt spid="273">
                                            <p:txEl>
                                              <p:pRg st="2" end="2"/>
                                            </p:txEl>
                                          </p:spTgt>
                                        </p:tgtEl>
                                        <p:attrNameLst>
                                          <p:attrName>style.visibility</p:attrName>
                                        </p:attrNameLst>
                                      </p:cBhvr>
                                      <p:to>
                                        <p:strVal val="visible"/>
                                      </p:to>
                                    </p:set>
                                    <p:anim calcmode="lin" valueType="num">
                                      <p:cBhvr>
                                        <p:cTn id="115" dur="500" fill="hold"/>
                                        <p:tgtEl>
                                          <p:spTgt spid="273">
                                            <p:txEl>
                                              <p:pRg st="2" end="2"/>
                                            </p:txEl>
                                          </p:spTgt>
                                        </p:tgtEl>
                                        <p:attrNameLst>
                                          <p:attrName>ppt_x</p:attrName>
                                        </p:attrNameLst>
                                      </p:cBhvr>
                                      <p:tavLst>
                                        <p:tav tm="0">
                                          <p:val>
                                            <p:strVal val="0-#ppt_w/2"/>
                                          </p:val>
                                        </p:tav>
                                        <p:tav tm="100000">
                                          <p:val>
                                            <p:strVal val="#ppt_x"/>
                                          </p:val>
                                        </p:tav>
                                      </p:tavLst>
                                    </p:anim>
                                    <p:anim calcmode="lin" valueType="num">
                                      <p:cBhvr>
                                        <p:cTn id="116" dur="500" fill="hold"/>
                                        <p:tgtEl>
                                          <p:spTgt spid="27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8" fill="hold" grpId="0" nodeType="clickEffect">
                                  <p:stCondLst>
                                    <p:cond delay="0"/>
                                  </p:stCondLst>
                                  <p:iterate>
                                    <p:tmAbs val="0"/>
                                  </p:iterate>
                                  <p:childTnLst>
                                    <p:set>
                                      <p:cBhvr>
                                        <p:cTn id="120" fill="hold"/>
                                        <p:tgtEl>
                                          <p:spTgt spid="273">
                                            <p:txEl>
                                              <p:pRg st="3" end="3"/>
                                            </p:txEl>
                                          </p:spTgt>
                                        </p:tgtEl>
                                        <p:attrNameLst>
                                          <p:attrName>style.visibility</p:attrName>
                                        </p:attrNameLst>
                                      </p:cBhvr>
                                      <p:to>
                                        <p:strVal val="visible"/>
                                      </p:to>
                                    </p:set>
                                    <p:anim calcmode="lin" valueType="num">
                                      <p:cBhvr>
                                        <p:cTn id="121" dur="500" fill="hold"/>
                                        <p:tgtEl>
                                          <p:spTgt spid="273">
                                            <p:txEl>
                                              <p:pRg st="3" end="3"/>
                                            </p:txEl>
                                          </p:spTgt>
                                        </p:tgtEl>
                                        <p:attrNameLst>
                                          <p:attrName>ppt_x</p:attrName>
                                        </p:attrNameLst>
                                      </p:cBhvr>
                                      <p:tavLst>
                                        <p:tav tm="0">
                                          <p:val>
                                            <p:strVal val="0-#ppt_w/2"/>
                                          </p:val>
                                        </p:tav>
                                        <p:tav tm="100000">
                                          <p:val>
                                            <p:strVal val="#ppt_x"/>
                                          </p:val>
                                        </p:tav>
                                      </p:tavLst>
                                    </p:anim>
                                    <p:anim calcmode="lin" valueType="num">
                                      <p:cBhvr>
                                        <p:cTn id="122" dur="500" fill="hold"/>
                                        <p:tgtEl>
                                          <p:spTgt spid="27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8" fill="hold" grpId="0" nodeType="clickEffect">
                                  <p:stCondLst>
                                    <p:cond delay="0"/>
                                  </p:stCondLst>
                                  <p:iterate>
                                    <p:tmAbs val="0"/>
                                  </p:iterate>
                                  <p:childTnLst>
                                    <p:set>
                                      <p:cBhvr>
                                        <p:cTn id="126" fill="hold"/>
                                        <p:tgtEl>
                                          <p:spTgt spid="273">
                                            <p:txEl>
                                              <p:pRg st="4" end="4"/>
                                            </p:txEl>
                                          </p:spTgt>
                                        </p:tgtEl>
                                        <p:attrNameLst>
                                          <p:attrName>style.visibility</p:attrName>
                                        </p:attrNameLst>
                                      </p:cBhvr>
                                      <p:to>
                                        <p:strVal val="visible"/>
                                      </p:to>
                                    </p:set>
                                    <p:anim calcmode="lin" valueType="num">
                                      <p:cBhvr>
                                        <p:cTn id="127" dur="500" fill="hold"/>
                                        <p:tgtEl>
                                          <p:spTgt spid="273">
                                            <p:txEl>
                                              <p:pRg st="4" end="4"/>
                                            </p:txEl>
                                          </p:spTgt>
                                        </p:tgtEl>
                                        <p:attrNameLst>
                                          <p:attrName>ppt_x</p:attrName>
                                        </p:attrNameLst>
                                      </p:cBhvr>
                                      <p:tavLst>
                                        <p:tav tm="0">
                                          <p:val>
                                            <p:strVal val="0-#ppt_w/2"/>
                                          </p:val>
                                        </p:tav>
                                        <p:tav tm="100000">
                                          <p:val>
                                            <p:strVal val="#ppt_x"/>
                                          </p:val>
                                        </p:tav>
                                      </p:tavLst>
                                    </p:anim>
                                    <p:anim calcmode="lin" valueType="num">
                                      <p:cBhvr>
                                        <p:cTn id="128" dur="500" fill="hold"/>
                                        <p:tgtEl>
                                          <p:spTgt spid="27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2" presetClass="entr" presetSubtype="8" fill="hold" grpId="0" nodeType="clickEffect">
                                  <p:stCondLst>
                                    <p:cond delay="0"/>
                                  </p:stCondLst>
                                  <p:iterate>
                                    <p:tmAbs val="0"/>
                                  </p:iterate>
                                  <p:childTnLst>
                                    <p:set>
                                      <p:cBhvr>
                                        <p:cTn id="132" fill="hold"/>
                                        <p:tgtEl>
                                          <p:spTgt spid="273">
                                            <p:txEl>
                                              <p:pRg st="5" end="5"/>
                                            </p:txEl>
                                          </p:spTgt>
                                        </p:tgtEl>
                                        <p:attrNameLst>
                                          <p:attrName>style.visibility</p:attrName>
                                        </p:attrNameLst>
                                      </p:cBhvr>
                                      <p:to>
                                        <p:strVal val="visible"/>
                                      </p:to>
                                    </p:set>
                                    <p:anim calcmode="lin" valueType="num">
                                      <p:cBhvr>
                                        <p:cTn id="133" dur="500" fill="hold"/>
                                        <p:tgtEl>
                                          <p:spTgt spid="273">
                                            <p:txEl>
                                              <p:pRg st="5" end="5"/>
                                            </p:txEl>
                                          </p:spTgt>
                                        </p:tgtEl>
                                        <p:attrNameLst>
                                          <p:attrName>ppt_x</p:attrName>
                                        </p:attrNameLst>
                                      </p:cBhvr>
                                      <p:tavLst>
                                        <p:tav tm="0">
                                          <p:val>
                                            <p:strVal val="0-#ppt_w/2"/>
                                          </p:val>
                                        </p:tav>
                                        <p:tav tm="100000">
                                          <p:val>
                                            <p:strVal val="#ppt_x"/>
                                          </p:val>
                                        </p:tav>
                                      </p:tavLst>
                                    </p:anim>
                                    <p:anim calcmode="lin" valueType="num">
                                      <p:cBhvr>
                                        <p:cTn id="134" dur="500" fill="hold"/>
                                        <p:tgtEl>
                                          <p:spTgt spid="27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4" fill="hold" grpId="0" nodeType="clickEffect">
                                  <p:stCondLst>
                                    <p:cond delay="0"/>
                                  </p:stCondLst>
                                  <p:iterate>
                                    <p:tmAbs val="0"/>
                                  </p:iterate>
                                  <p:childTnLst>
                                    <p:set>
                                      <p:cBhvr>
                                        <p:cTn id="138" fill="hold"/>
                                        <p:tgtEl>
                                          <p:spTgt spid="267"/>
                                        </p:tgtEl>
                                        <p:attrNameLst>
                                          <p:attrName>style.visibility</p:attrName>
                                        </p:attrNameLst>
                                      </p:cBhvr>
                                      <p:to>
                                        <p:strVal val="visible"/>
                                      </p:to>
                                    </p:set>
                                    <p:anim calcmode="lin" valueType="num">
                                      <p:cBhvr>
                                        <p:cTn id="139" dur="1000" fill="hold"/>
                                        <p:tgtEl>
                                          <p:spTgt spid="267"/>
                                        </p:tgtEl>
                                        <p:attrNameLst>
                                          <p:attrName>ppt_x</p:attrName>
                                        </p:attrNameLst>
                                      </p:cBhvr>
                                      <p:tavLst>
                                        <p:tav tm="0">
                                          <p:val>
                                            <p:strVal val="#ppt_x"/>
                                          </p:val>
                                        </p:tav>
                                        <p:tav tm="100000">
                                          <p:val>
                                            <p:strVal val="#ppt_x"/>
                                          </p:val>
                                        </p:tav>
                                      </p:tavLst>
                                    </p:anim>
                                    <p:anim calcmode="lin" valueType="num">
                                      <p:cBhvr>
                                        <p:cTn id="140" dur="1000" fill="hold"/>
                                        <p:tgtEl>
                                          <p:spTgt spid="267"/>
                                        </p:tgtEl>
                                        <p:attrNameLst>
                                          <p:attrName>ppt_y</p:attrName>
                                        </p:attrNameLst>
                                      </p:cBhvr>
                                      <p:tavLst>
                                        <p:tav tm="0">
                                          <p:val>
                                            <p:strVal val="1+#ppt_h/2"/>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23" presetClass="entr" presetSubtype="16" fill="hold" grpId="0" nodeType="clickEffect">
                                  <p:stCondLst>
                                    <p:cond delay="0"/>
                                  </p:stCondLst>
                                  <p:iterate type="lt">
                                    <p:tmAbs val="0"/>
                                  </p:iterate>
                                  <p:childTnLst>
                                    <p:set>
                                      <p:cBhvr>
                                        <p:cTn id="144" fill="hold"/>
                                        <p:tgtEl>
                                          <p:spTgt spid="275"/>
                                        </p:tgtEl>
                                        <p:attrNameLst>
                                          <p:attrName>style.visibility</p:attrName>
                                        </p:attrNameLst>
                                      </p:cBhvr>
                                      <p:to>
                                        <p:strVal val="visible"/>
                                      </p:to>
                                    </p:set>
                                    <p:anim calcmode="lin" valueType="num">
                                      <p:cBhvr>
                                        <p:cTn id="145" dur="500" fill="hold"/>
                                        <p:tgtEl>
                                          <p:spTgt spid="275"/>
                                        </p:tgtEl>
                                        <p:attrNameLst>
                                          <p:attrName>ppt_w</p:attrName>
                                        </p:attrNameLst>
                                      </p:cBhvr>
                                      <p:tavLst>
                                        <p:tav tm="0">
                                          <p:val>
                                            <p:fltVal val="0"/>
                                          </p:val>
                                        </p:tav>
                                        <p:tav tm="100000">
                                          <p:val>
                                            <p:strVal val="#ppt_w"/>
                                          </p:val>
                                        </p:tav>
                                      </p:tavLst>
                                    </p:anim>
                                    <p:anim calcmode="lin" valueType="num">
                                      <p:cBhvr>
                                        <p:cTn id="146" dur="500" fill="hold"/>
                                        <p:tgtEl>
                                          <p:spTgt spid="275"/>
                                        </p:tgtEl>
                                        <p:attrNameLst>
                                          <p:attrName>ppt_h</p:attrName>
                                        </p:attrNameLst>
                                      </p:cBhvr>
                                      <p:tavLst>
                                        <p:tav tm="0">
                                          <p:val>
                                            <p:fltVal val="0"/>
                                          </p:val>
                                        </p:tav>
                                        <p:tav tm="100000">
                                          <p:val>
                                            <p:strVal val="#ppt_h"/>
                                          </p:val>
                                        </p:tav>
                                      </p:tavLst>
                                    </p:anim>
                                  </p:childTnLst>
                                </p:cTn>
                              </p:par>
                            </p:childTnLst>
                          </p:cTn>
                        </p:par>
                      </p:childTnLst>
                    </p:cTn>
                  </p:par>
                  <p:par>
                    <p:cTn id="147" fill="hold">
                      <p:stCondLst>
                        <p:cond delay="indefinite"/>
                      </p:stCondLst>
                      <p:childTnLst>
                        <p:par>
                          <p:cTn id="148" fill="hold">
                            <p:stCondLst>
                              <p:cond delay="0"/>
                            </p:stCondLst>
                            <p:childTnLst>
                              <p:par>
                                <p:cTn id="149" presetID="2" presetClass="entr" presetSubtype="1" fill="hold" grpId="0" nodeType="clickEffect">
                                  <p:stCondLst>
                                    <p:cond delay="0"/>
                                  </p:stCondLst>
                                  <p:iterate type="lt">
                                    <p:tmAbs val="0"/>
                                  </p:iterate>
                                  <p:childTnLst>
                                    <p:set>
                                      <p:cBhvr>
                                        <p:cTn id="150" fill="hold"/>
                                        <p:tgtEl>
                                          <p:spTgt spid="279"/>
                                        </p:tgtEl>
                                        <p:attrNameLst>
                                          <p:attrName>style.visibility</p:attrName>
                                        </p:attrNameLst>
                                      </p:cBhvr>
                                      <p:to>
                                        <p:strVal val="visible"/>
                                      </p:to>
                                    </p:set>
                                    <p:anim calcmode="lin" valueType="num">
                                      <p:cBhvr>
                                        <p:cTn id="151" dur="8000" fill="hold"/>
                                        <p:tgtEl>
                                          <p:spTgt spid="279"/>
                                        </p:tgtEl>
                                        <p:attrNameLst>
                                          <p:attrName>ppt_x</p:attrName>
                                        </p:attrNameLst>
                                      </p:cBhvr>
                                      <p:tavLst>
                                        <p:tav tm="0">
                                          <p:val>
                                            <p:strVal val="#ppt_x"/>
                                          </p:val>
                                        </p:tav>
                                        <p:tav tm="100000">
                                          <p:val>
                                            <p:strVal val="#ppt_x"/>
                                          </p:val>
                                        </p:tav>
                                      </p:tavLst>
                                    </p:anim>
                                    <p:anim calcmode="lin" valueType="num">
                                      <p:cBhvr>
                                        <p:cTn id="152" dur="8000" fill="hold"/>
                                        <p:tgtEl>
                                          <p:spTgt spid="27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 grpId="0" animBg="1" advAuto="0"/>
      <p:bldP spid="268" grpId="0" animBg="1" advAuto="0"/>
      <p:bldP spid="269" grpId="0" animBg="1" advAuto="0"/>
      <p:bldP spid="270" grpId="0" animBg="1" advAuto="0"/>
      <p:bldP spid="271" grpId="0" build="p" bldLvl="5" animBg="1" advAuto="0"/>
      <p:bldP spid="272" grpId="0" build="p" bldLvl="5" animBg="1" advAuto="0"/>
      <p:bldP spid="273" grpId="0" build="p" bldLvl="5" animBg="1" advAuto="0"/>
      <p:bldP spid="274" grpId="0" build="p" bldLvl="5" animBg="1" advAuto="0"/>
      <p:bldP spid="275" grpId="0" animBg="1" advAuto="0"/>
      <p:bldP spid="277" grpId="0" animBg="1" advAuto="0"/>
      <p:bldP spid="278" grpId="0" animBg="1" advAuto="0"/>
      <p:bldP spid="279" grpId="0" animBg="1" advAuto="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Ligne"/>
          <p:cNvSpPr/>
          <p:nvPr/>
        </p:nvSpPr>
        <p:spPr>
          <a:xfrm>
            <a:off x="457200" y="6353175"/>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283"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sp>
        <p:nvSpPr>
          <p:cNvPr id="284" name="4 questions à se poser en situation de STRESS"/>
          <p:cNvSpPr txBox="1">
            <a:spLocks noGrp="1"/>
          </p:cNvSpPr>
          <p:nvPr>
            <p:ph type="title" idx="4294967295"/>
          </p:nvPr>
        </p:nvSpPr>
        <p:spPr>
          <a:xfrm>
            <a:off x="468312" y="712787"/>
            <a:ext cx="8229601" cy="622301"/>
          </a:xfrm>
          <a:prstGeom prst="rect">
            <a:avLst/>
          </a:prstGeom>
        </p:spPr>
        <p:txBody>
          <a:bodyPr anchor="b"/>
          <a:lstStyle/>
          <a:p>
            <a:pPr algn="ctr">
              <a:defRPr sz="3870"/>
            </a:pPr>
            <a:r>
              <a:rPr sz="3240">
                <a:solidFill>
                  <a:srgbClr val="0080FF"/>
                </a:solidFill>
                <a:uFill>
                  <a:solidFill>
                    <a:srgbClr val="0080FF"/>
                  </a:solidFill>
                </a:uFill>
              </a:rPr>
              <a:t>4 questions à se poser</a:t>
            </a:r>
            <a:br>
              <a:rPr sz="3240">
                <a:solidFill>
                  <a:srgbClr val="0080FF"/>
                </a:solidFill>
                <a:uFill>
                  <a:solidFill>
                    <a:srgbClr val="0080FF"/>
                  </a:solidFill>
                </a:uFill>
              </a:rPr>
            </a:br>
            <a:r>
              <a:rPr sz="3240">
                <a:solidFill>
                  <a:srgbClr val="0080FF"/>
                </a:solidFill>
                <a:uFill>
                  <a:solidFill>
                    <a:srgbClr val="0080FF"/>
                  </a:solidFill>
                </a:uFill>
              </a:rPr>
              <a:t>en situation de STRESS</a:t>
            </a:r>
          </a:p>
        </p:txBody>
      </p:sp>
      <p:grpSp>
        <p:nvGrpSpPr>
          <p:cNvPr id="299" name="Groupe"/>
          <p:cNvGrpSpPr/>
          <p:nvPr/>
        </p:nvGrpSpPr>
        <p:grpSpPr>
          <a:xfrm>
            <a:off x="658812" y="1484313"/>
            <a:ext cx="6184901" cy="4767263"/>
            <a:chOff x="0" y="0"/>
            <a:chExt cx="6184900" cy="4767262"/>
          </a:xfrm>
        </p:grpSpPr>
        <p:sp>
          <p:nvSpPr>
            <p:cNvPr id="285" name="Rectangle"/>
            <p:cNvSpPr/>
            <p:nvPr/>
          </p:nvSpPr>
          <p:spPr>
            <a:xfrm>
              <a:off x="0" y="0"/>
              <a:ext cx="6184900" cy="4767263"/>
            </a:xfrm>
            <a:prstGeom prst="rect">
              <a:avLst/>
            </a:prstGeom>
            <a:solidFill>
              <a:srgbClr val="FFFED5"/>
            </a:solidFill>
            <a:ln w="12700" cap="flat">
              <a:noFill/>
              <a:miter lim="400000"/>
            </a:ln>
            <a:effectLst/>
          </p:spPr>
          <p:txBody>
            <a:bodyPr wrap="square" lIns="38100" tIns="38100" rIns="38100" bIns="38100" numCol="1" anchor="t">
              <a:noAutofit/>
            </a:bodyPr>
            <a:lstStyle/>
            <a:p>
              <a:pPr algn="ctr" defTabSz="584200">
                <a:defRPr sz="4000">
                  <a:solidFill>
                    <a:srgbClr val="FFFFFF"/>
                  </a:solidFill>
                  <a:effectLst>
                    <a:outerShdw blurRad="38100" dist="12700" dir="5400000" rotWithShape="0">
                      <a:srgbClr val="000000">
                        <a:alpha val="50000"/>
                      </a:srgbClr>
                    </a:outerShdw>
                  </a:effectLst>
                  <a:uFillTx/>
                </a:defRPr>
              </a:pPr>
              <a:endParaRPr/>
            </a:p>
          </p:txBody>
        </p:sp>
        <p:sp>
          <p:nvSpPr>
            <p:cNvPr id="286" name="SITUATION STRESSANTE"/>
            <p:cNvSpPr/>
            <p:nvPr/>
          </p:nvSpPr>
          <p:spPr>
            <a:xfrm>
              <a:off x="3543300" y="153987"/>
              <a:ext cx="1727200" cy="460375"/>
            </a:xfrm>
            <a:prstGeom prst="rect">
              <a:avLst/>
            </a:prstGeom>
            <a:solidFill>
              <a:srgbClr val="FFFFFF"/>
            </a:solidFill>
            <a:ln w="9525"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ctr">
              <a:noAutofit/>
            </a:bodyPr>
            <a:lstStyle>
              <a:lvl1pPr algn="ctr" defTabSz="584200">
                <a:defRPr sz="1200" b="1">
                  <a:solidFill>
                    <a:srgbClr val="B92D5D"/>
                  </a:solidFill>
                  <a:effectLst>
                    <a:outerShdw blurRad="38100" dist="12700" dir="5400000" rotWithShape="0">
                      <a:srgbClr val="000000">
                        <a:alpha val="50000"/>
                      </a:srgbClr>
                    </a:outerShdw>
                  </a:effectLst>
                  <a:uFillTx/>
                </a:defRPr>
              </a:lvl1pPr>
            </a:lstStyle>
            <a:p>
              <a:pPr>
                <a:defRPr sz="4000" b="0"/>
              </a:pPr>
              <a:r>
                <a:rPr sz="1200" b="1"/>
                <a:t>SITUATION STRESSANTE</a:t>
              </a:r>
            </a:p>
          </p:txBody>
        </p:sp>
        <p:sp>
          <p:nvSpPr>
            <p:cNvPr id="287" name="PENSÉES"/>
            <p:cNvSpPr/>
            <p:nvPr/>
          </p:nvSpPr>
          <p:spPr>
            <a:xfrm>
              <a:off x="3543300" y="1230312"/>
              <a:ext cx="1727200" cy="461963"/>
            </a:xfrm>
            <a:prstGeom prst="rect">
              <a:avLst/>
            </a:prstGeom>
            <a:solidFill>
              <a:srgbClr val="FFFFFF"/>
            </a:solidFill>
            <a:ln w="9525"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ctr">
              <a:noAutofit/>
            </a:bodyPr>
            <a:lstStyle>
              <a:lvl1pPr algn="ctr" defTabSz="584200">
                <a:defRPr sz="1200" b="1">
                  <a:solidFill>
                    <a:srgbClr val="9A244F"/>
                  </a:solidFill>
                  <a:effectLst>
                    <a:outerShdw blurRad="38100" dist="12700" dir="5400000" rotWithShape="0">
                      <a:srgbClr val="000000">
                        <a:alpha val="50000"/>
                      </a:srgbClr>
                    </a:outerShdw>
                  </a:effectLst>
                  <a:uFillTx/>
                </a:defRPr>
              </a:lvl1pPr>
            </a:lstStyle>
            <a:p>
              <a:pPr>
                <a:defRPr sz="4000" b="0"/>
              </a:pPr>
              <a:r>
                <a:rPr sz="1200" b="1"/>
                <a:t>PENSÉES</a:t>
              </a:r>
            </a:p>
          </p:txBody>
        </p:sp>
        <p:sp>
          <p:nvSpPr>
            <p:cNvPr id="288" name="EMOTIONS"/>
            <p:cNvSpPr/>
            <p:nvPr/>
          </p:nvSpPr>
          <p:spPr>
            <a:xfrm>
              <a:off x="3543300" y="2306636"/>
              <a:ext cx="1727200" cy="922338"/>
            </a:xfrm>
            <a:prstGeom prst="rect">
              <a:avLst/>
            </a:prstGeom>
            <a:solidFill>
              <a:srgbClr val="FFFFFF"/>
            </a:solidFill>
            <a:ln w="9525"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ctr">
              <a:noAutofit/>
            </a:bodyPr>
            <a:lstStyle>
              <a:lvl1pPr algn="ctr" defTabSz="584200">
                <a:defRPr sz="1200" b="1">
                  <a:solidFill>
                    <a:srgbClr val="9A244F"/>
                  </a:solidFill>
                  <a:effectLst>
                    <a:outerShdw blurRad="38100" dist="12700" dir="5400000" rotWithShape="0">
                      <a:srgbClr val="000000">
                        <a:alpha val="50000"/>
                      </a:srgbClr>
                    </a:outerShdw>
                  </a:effectLst>
                  <a:uFillTx/>
                </a:defRPr>
              </a:lvl1pPr>
            </a:lstStyle>
            <a:p>
              <a:pPr>
                <a:defRPr sz="4000" b="0"/>
              </a:pPr>
              <a:r>
                <a:rPr sz="1200" b="1"/>
                <a:t>EMOTIONS </a:t>
              </a:r>
            </a:p>
          </p:txBody>
        </p:sp>
        <p:sp>
          <p:nvSpPr>
            <p:cNvPr id="289" name="SENSATIONS…"/>
            <p:cNvSpPr/>
            <p:nvPr/>
          </p:nvSpPr>
          <p:spPr>
            <a:xfrm>
              <a:off x="3543300" y="3844924"/>
              <a:ext cx="1727200" cy="614363"/>
            </a:xfrm>
            <a:prstGeom prst="rect">
              <a:avLst/>
            </a:prstGeom>
            <a:solidFill>
              <a:srgbClr val="FFFFFF"/>
            </a:solidFill>
            <a:ln w="9525"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t">
              <a:noAutofit/>
            </a:bodyPr>
            <a:lstStyle/>
            <a:p>
              <a:pPr algn="ctr" defTabSz="584200">
                <a:defRPr sz="4000">
                  <a:solidFill>
                    <a:srgbClr val="9A244F"/>
                  </a:solidFill>
                  <a:effectLst>
                    <a:outerShdw blurRad="38100" dist="12700" dir="5400000" rotWithShape="0">
                      <a:srgbClr val="000000">
                        <a:alpha val="50000"/>
                      </a:srgbClr>
                    </a:outerShdw>
                  </a:effectLst>
                  <a:uFillTx/>
                </a:defRPr>
              </a:pPr>
              <a:r>
                <a:rPr sz="1200" b="1"/>
                <a:t>SENSATIONS</a:t>
              </a:r>
            </a:p>
            <a:p>
              <a:pPr algn="ctr" defTabSz="584200">
                <a:defRPr sz="4000">
                  <a:solidFill>
                    <a:srgbClr val="9A244F"/>
                  </a:solidFill>
                  <a:effectLst>
                    <a:outerShdw blurRad="38100" dist="12700" dir="5400000" rotWithShape="0">
                      <a:srgbClr val="000000">
                        <a:alpha val="50000"/>
                      </a:srgbClr>
                    </a:outerShdw>
                  </a:effectLst>
                  <a:uFillTx/>
                </a:defRPr>
              </a:pPr>
              <a:r>
                <a:rPr sz="1200" b="1"/>
                <a:t>ETAT PHYSIQUE</a:t>
              </a:r>
            </a:p>
          </p:txBody>
        </p:sp>
        <p:sp>
          <p:nvSpPr>
            <p:cNvPr id="290" name="1. Comment puis-je…"/>
            <p:cNvSpPr/>
            <p:nvPr/>
          </p:nvSpPr>
          <p:spPr>
            <a:xfrm>
              <a:off x="153987" y="130174"/>
              <a:ext cx="2374901" cy="1638301"/>
            </a:xfrm>
            <a:prstGeom prst="rect">
              <a:avLst/>
            </a:prstGeom>
            <a:solidFill>
              <a:srgbClr val="D5F0FF"/>
            </a:solidFill>
            <a:ln w="9525"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t">
              <a:noAutofit/>
            </a:bodyPr>
            <a:lstStyle/>
            <a:p>
              <a:pPr defTabSz="584200">
                <a:defRPr sz="4000">
                  <a:solidFill>
                    <a:srgbClr val="00364A"/>
                  </a:solidFill>
                  <a:effectLst>
                    <a:outerShdw blurRad="38100" dist="12700" dir="5400000" rotWithShape="0">
                      <a:srgbClr val="000000">
                        <a:alpha val="50000"/>
                      </a:srgbClr>
                    </a:outerShdw>
                  </a:effectLst>
                  <a:uFillTx/>
                </a:defRPr>
              </a:pPr>
              <a:r>
                <a:rPr sz="1600" b="1"/>
                <a:t>1. Comment puis-je </a:t>
              </a:r>
            </a:p>
            <a:p>
              <a:pPr defTabSz="584200">
                <a:defRPr sz="4000">
                  <a:solidFill>
                    <a:srgbClr val="00364A"/>
                  </a:solidFill>
                  <a:effectLst>
                    <a:outerShdw blurRad="38100" dist="12700" dir="5400000" rotWithShape="0">
                      <a:srgbClr val="000000">
                        <a:alpha val="50000"/>
                      </a:srgbClr>
                    </a:outerShdw>
                  </a:effectLst>
                  <a:uFillTx/>
                </a:defRPr>
              </a:pPr>
              <a:r>
                <a:rPr sz="1600" b="1"/>
                <a:t>    m’adapter,  ?</a:t>
              </a:r>
              <a:r>
                <a:rPr sz="1200" b="1"/>
                <a:t> </a:t>
              </a:r>
              <a:r>
                <a:rPr sz="1200"/>
                <a:t> </a:t>
              </a:r>
            </a:p>
            <a:p>
              <a:pPr algn="ctr" defTabSz="584200">
                <a:defRPr sz="1400">
                  <a:solidFill>
                    <a:srgbClr val="00364A"/>
                  </a:solidFill>
                  <a:effectLst>
                    <a:outerShdw blurRad="38100" dist="12700" dir="5400000" rotWithShape="0">
                      <a:srgbClr val="000000">
                        <a:alpha val="50000"/>
                      </a:srgbClr>
                    </a:outerShdw>
                  </a:effectLst>
                  <a:uFillTx/>
                </a:defRPr>
              </a:pPr>
              <a:r>
                <a:rPr b="1" i="1"/>
                <a:t>Adaptation aux changements</a:t>
              </a:r>
            </a:p>
            <a:p>
              <a:pPr algn="ctr" defTabSz="584200">
                <a:defRPr sz="1400">
                  <a:solidFill>
                    <a:srgbClr val="00364A"/>
                  </a:solidFill>
                  <a:effectLst>
                    <a:outerShdw blurRad="38100" dist="12700" dir="5400000" rotWithShape="0">
                      <a:srgbClr val="000000">
                        <a:alpha val="50000"/>
                      </a:srgbClr>
                    </a:outerShdw>
                  </a:effectLst>
                  <a:uFillTx/>
                </a:defRPr>
              </a:pPr>
              <a:r>
                <a:rPr b="1" i="1"/>
                <a:t>Affirmation de Soi</a:t>
              </a:r>
            </a:p>
            <a:p>
              <a:pPr algn="ctr" defTabSz="584200">
                <a:defRPr sz="1400">
                  <a:solidFill>
                    <a:srgbClr val="00364A"/>
                  </a:solidFill>
                  <a:effectLst>
                    <a:outerShdw blurRad="38100" dist="12700" dir="5400000" rotWithShape="0">
                      <a:srgbClr val="000000">
                        <a:alpha val="50000"/>
                      </a:srgbClr>
                    </a:outerShdw>
                  </a:effectLst>
                  <a:uFillTx/>
                </a:defRPr>
              </a:pPr>
              <a:r>
                <a:rPr b="1" i="1"/>
                <a:t>Gestion des conflits</a:t>
              </a:r>
            </a:p>
            <a:p>
              <a:pPr algn="ctr" defTabSz="584200">
                <a:defRPr sz="1400">
                  <a:solidFill>
                    <a:srgbClr val="00364A"/>
                  </a:solidFill>
                  <a:effectLst>
                    <a:outerShdw blurRad="38100" dist="12700" dir="5400000" rotWithShape="0">
                      <a:srgbClr val="000000">
                        <a:alpha val="50000"/>
                      </a:srgbClr>
                    </a:outerShdw>
                  </a:effectLst>
                  <a:uFillTx/>
                </a:defRPr>
              </a:pPr>
              <a:r>
                <a:rPr b="1" i="1"/>
                <a:t>Résolut° de problèmes</a:t>
              </a:r>
            </a:p>
          </p:txBody>
        </p:sp>
        <p:sp>
          <p:nvSpPr>
            <p:cNvPr id="291" name="2.Comment raisonner plus objectivement ?…"/>
            <p:cNvSpPr/>
            <p:nvPr/>
          </p:nvSpPr>
          <p:spPr>
            <a:xfrm>
              <a:off x="156368" y="1793874"/>
              <a:ext cx="2374901" cy="1473201"/>
            </a:xfrm>
            <a:prstGeom prst="rect">
              <a:avLst/>
            </a:prstGeom>
            <a:solidFill>
              <a:srgbClr val="73FDFF"/>
            </a:solidFill>
            <a:ln w="9525"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t">
              <a:noAutofit/>
            </a:bodyPr>
            <a:lstStyle/>
            <a:p>
              <a:pPr algn="ctr" defTabSz="584200">
                <a:defRPr sz="4000">
                  <a:solidFill>
                    <a:srgbClr val="001E57"/>
                  </a:solidFill>
                  <a:effectLst>
                    <a:outerShdw blurRad="38100" dist="12700" dir="5400000" rotWithShape="0">
                      <a:srgbClr val="000000">
                        <a:alpha val="50000"/>
                      </a:srgbClr>
                    </a:outerShdw>
                  </a:effectLst>
                  <a:uFillTx/>
                </a:defRPr>
              </a:pPr>
              <a:r>
                <a:rPr sz="1600" b="1"/>
                <a:t>2.Comment raisonner plus objectivement ?</a:t>
              </a:r>
            </a:p>
            <a:p>
              <a:pPr algn="ctr" defTabSz="584200">
                <a:defRPr sz="1400">
                  <a:solidFill>
                    <a:srgbClr val="001E57"/>
                  </a:solidFill>
                  <a:effectLst>
                    <a:outerShdw blurRad="38100" dist="12700" dir="5400000" rotWithShape="0">
                      <a:srgbClr val="000000">
                        <a:alpha val="50000"/>
                      </a:srgbClr>
                    </a:outerShdw>
                  </a:effectLst>
                  <a:uFillTx/>
                </a:defRPr>
              </a:pPr>
              <a:r>
                <a:rPr b="1" i="1"/>
                <a:t>Relativiser, Modifier ses pensées et ses croyances</a:t>
              </a:r>
            </a:p>
          </p:txBody>
        </p:sp>
        <p:sp>
          <p:nvSpPr>
            <p:cNvPr id="292" name="3.Comment ralentir et me préserver ?…"/>
            <p:cNvSpPr/>
            <p:nvPr/>
          </p:nvSpPr>
          <p:spPr>
            <a:xfrm>
              <a:off x="153987" y="3457574"/>
              <a:ext cx="2374901" cy="1257301"/>
            </a:xfrm>
            <a:prstGeom prst="rect">
              <a:avLst/>
            </a:prstGeom>
            <a:solidFill>
              <a:srgbClr val="38D5FF"/>
            </a:solidFill>
            <a:ln w="9525"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t">
              <a:noAutofit/>
            </a:bodyPr>
            <a:lstStyle/>
            <a:p>
              <a:pPr algn="ctr" defTabSz="584200">
                <a:defRPr sz="4000">
                  <a:solidFill>
                    <a:srgbClr val="001E57"/>
                  </a:solidFill>
                  <a:effectLst>
                    <a:outerShdw blurRad="38100" dist="12700" dir="5400000" rotWithShape="0">
                      <a:srgbClr val="000000">
                        <a:alpha val="50000"/>
                      </a:srgbClr>
                    </a:outerShdw>
                  </a:effectLst>
                  <a:uFillTx/>
                </a:defRPr>
              </a:pPr>
              <a:r>
                <a:rPr sz="1600" b="1"/>
                <a:t>3.Comment ralentir et me préserver ?</a:t>
              </a:r>
            </a:p>
            <a:p>
              <a:pPr algn="ctr" defTabSz="584200">
                <a:defRPr sz="1400">
                  <a:solidFill>
                    <a:srgbClr val="001E57"/>
                  </a:solidFill>
                  <a:effectLst>
                    <a:outerShdw blurRad="38100" dist="12700" dir="5400000" rotWithShape="0">
                      <a:srgbClr val="000000">
                        <a:alpha val="50000"/>
                      </a:srgbClr>
                    </a:outerShdw>
                  </a:effectLst>
                  <a:uFillTx/>
                </a:defRPr>
              </a:pPr>
              <a:r>
                <a:rPr b="1" i="1"/>
                <a:t>Gérer les émotions, respiration, détente, relaxation</a:t>
              </a:r>
            </a:p>
          </p:txBody>
        </p:sp>
        <p:sp>
          <p:nvSpPr>
            <p:cNvPr id="293" name="Flèche"/>
            <p:cNvSpPr/>
            <p:nvPr/>
          </p:nvSpPr>
          <p:spPr>
            <a:xfrm>
              <a:off x="2514600" y="768349"/>
              <a:ext cx="1371600" cy="307975"/>
            </a:xfrm>
            <a:prstGeom prst="rightArrow">
              <a:avLst>
                <a:gd name="adj1" fmla="val 50000"/>
                <a:gd name="adj2" fmla="val 111340"/>
              </a:avLst>
            </a:prstGeom>
            <a:solidFill>
              <a:srgbClr val="D5F0FF"/>
            </a:solidFill>
            <a:ln w="9525" cap="flat">
              <a:solidFill>
                <a:srgbClr val="000000"/>
              </a:solidFill>
              <a:prstDash val="solid"/>
              <a:miter lim="400000"/>
            </a:ln>
            <a:effectLst/>
          </p:spPr>
          <p:txBody>
            <a:bodyPr wrap="square" lIns="0" tIns="0" rIns="0" bIns="0" numCol="1" anchor="t">
              <a:noAutofit/>
            </a:bodyPr>
            <a:lstStyle/>
            <a:p>
              <a:pPr>
                <a:buClrTx/>
                <a:buFontTx/>
                <a:defRPr sz="1200">
                  <a:uFillTx/>
                  <a:latin typeface="Helvetica"/>
                  <a:ea typeface="Helvetica"/>
                  <a:cs typeface="Helvetica"/>
                  <a:sym typeface="Helvetica"/>
                </a:defRPr>
              </a:pPr>
              <a:endParaRPr/>
            </a:p>
          </p:txBody>
        </p:sp>
        <p:sp>
          <p:nvSpPr>
            <p:cNvPr id="294" name="Flèche"/>
            <p:cNvSpPr/>
            <p:nvPr/>
          </p:nvSpPr>
          <p:spPr>
            <a:xfrm>
              <a:off x="2514600" y="1844674"/>
              <a:ext cx="1371600" cy="307975"/>
            </a:xfrm>
            <a:prstGeom prst="rightArrow">
              <a:avLst>
                <a:gd name="adj1" fmla="val 50000"/>
                <a:gd name="adj2" fmla="val 111340"/>
              </a:avLst>
            </a:prstGeom>
            <a:solidFill>
              <a:srgbClr val="73FDFF"/>
            </a:solidFill>
            <a:ln w="9525" cap="flat">
              <a:solidFill>
                <a:srgbClr val="000000"/>
              </a:solidFill>
              <a:prstDash val="solid"/>
              <a:miter lim="400000"/>
            </a:ln>
            <a:effectLst/>
          </p:spPr>
          <p:txBody>
            <a:bodyPr wrap="square" lIns="0" tIns="0" rIns="0" bIns="0" numCol="1" anchor="t">
              <a:noAutofit/>
            </a:bodyPr>
            <a:lstStyle/>
            <a:p>
              <a:pPr>
                <a:buClrTx/>
                <a:buFontTx/>
                <a:defRPr sz="1200">
                  <a:uFillTx/>
                  <a:latin typeface="Helvetica"/>
                  <a:ea typeface="Helvetica"/>
                  <a:cs typeface="Helvetica"/>
                  <a:sym typeface="Helvetica"/>
                </a:defRPr>
              </a:pPr>
              <a:endParaRPr/>
            </a:p>
          </p:txBody>
        </p:sp>
        <p:sp>
          <p:nvSpPr>
            <p:cNvPr id="295" name="Flèche"/>
            <p:cNvSpPr/>
            <p:nvPr/>
          </p:nvSpPr>
          <p:spPr>
            <a:xfrm>
              <a:off x="2514599" y="3384549"/>
              <a:ext cx="1371601" cy="304801"/>
            </a:xfrm>
            <a:prstGeom prst="rightArrow">
              <a:avLst>
                <a:gd name="adj1" fmla="val 50000"/>
                <a:gd name="adj2" fmla="val 106250"/>
              </a:avLst>
            </a:prstGeom>
            <a:solidFill>
              <a:srgbClr val="38D5FF"/>
            </a:solidFill>
            <a:ln w="9525" cap="flat">
              <a:solidFill>
                <a:srgbClr val="000000"/>
              </a:solidFill>
              <a:prstDash val="solid"/>
              <a:miter lim="400000"/>
            </a:ln>
            <a:effectLst/>
          </p:spPr>
          <p:txBody>
            <a:bodyPr wrap="square" lIns="0" tIns="0" rIns="0" bIns="0" numCol="1" anchor="t">
              <a:noAutofit/>
            </a:bodyPr>
            <a:lstStyle/>
            <a:p>
              <a:pPr>
                <a:buClrTx/>
                <a:buFontTx/>
                <a:defRPr sz="1200">
                  <a:uFillTx/>
                  <a:latin typeface="Helvetica"/>
                  <a:ea typeface="Helvetica"/>
                  <a:cs typeface="Helvetica"/>
                  <a:sym typeface="Helvetica"/>
                </a:defRPr>
              </a:pPr>
              <a:endParaRPr/>
            </a:p>
          </p:txBody>
        </p:sp>
        <p:sp>
          <p:nvSpPr>
            <p:cNvPr id="296" name="Figure"/>
            <p:cNvSpPr/>
            <p:nvPr/>
          </p:nvSpPr>
          <p:spPr>
            <a:xfrm>
              <a:off x="4319587" y="574674"/>
              <a:ext cx="215901" cy="720725"/>
            </a:xfrm>
            <a:custGeom>
              <a:avLst/>
              <a:gdLst/>
              <a:ahLst/>
              <a:cxnLst>
                <a:cxn ang="0">
                  <a:pos x="wd2" y="hd2"/>
                </a:cxn>
                <a:cxn ang="5400000">
                  <a:pos x="wd2" y="hd2"/>
                </a:cxn>
                <a:cxn ang="10800000">
                  <a:pos x="wd2" y="hd2"/>
                </a:cxn>
                <a:cxn ang="16200000">
                  <a:pos x="wd2" y="hd2"/>
                </a:cxn>
              </a:cxnLst>
              <a:rect l="0" t="0" r="r" b="b"/>
              <a:pathLst>
                <a:path w="21600" h="21600" extrusionOk="0">
                  <a:moveTo>
                    <a:pt x="0" y="4320"/>
                  </a:moveTo>
                  <a:lnTo>
                    <a:pt x="10800" y="0"/>
                  </a:lnTo>
                  <a:lnTo>
                    <a:pt x="21600" y="4320"/>
                  </a:lnTo>
                  <a:lnTo>
                    <a:pt x="16200" y="4320"/>
                  </a:lnTo>
                  <a:lnTo>
                    <a:pt x="16200" y="17280"/>
                  </a:lnTo>
                  <a:lnTo>
                    <a:pt x="21600" y="17280"/>
                  </a:lnTo>
                  <a:lnTo>
                    <a:pt x="10800" y="21600"/>
                  </a:lnTo>
                  <a:lnTo>
                    <a:pt x="0" y="17280"/>
                  </a:lnTo>
                  <a:lnTo>
                    <a:pt x="5400" y="17280"/>
                  </a:lnTo>
                  <a:lnTo>
                    <a:pt x="5400" y="4320"/>
                  </a:lnTo>
                  <a:close/>
                </a:path>
              </a:pathLst>
            </a:custGeom>
            <a:solidFill>
              <a:srgbClr val="8590B2"/>
            </a:solidFill>
            <a:ln w="9525" cap="flat">
              <a:solidFill>
                <a:srgbClr val="000000"/>
              </a:solidFill>
              <a:prstDash val="solid"/>
              <a:miter lim="400000"/>
            </a:ln>
            <a:effectLst/>
          </p:spPr>
          <p:txBody>
            <a:bodyPr wrap="square" lIns="0" tIns="0" rIns="0" bIns="0" numCol="1" anchor="t">
              <a:noAutofit/>
            </a:bodyPr>
            <a:lstStyle/>
            <a:p>
              <a:pPr>
                <a:buClrTx/>
                <a:buFontTx/>
                <a:defRPr sz="1200">
                  <a:uFillTx/>
                  <a:latin typeface="Helvetica"/>
                  <a:ea typeface="Helvetica"/>
                  <a:cs typeface="Helvetica"/>
                  <a:sym typeface="Helvetica"/>
                </a:defRPr>
              </a:pPr>
              <a:endParaRPr/>
            </a:p>
          </p:txBody>
        </p:sp>
        <p:sp>
          <p:nvSpPr>
            <p:cNvPr id="297" name="Figure"/>
            <p:cNvSpPr/>
            <p:nvPr/>
          </p:nvSpPr>
          <p:spPr>
            <a:xfrm>
              <a:off x="4319587" y="1655762"/>
              <a:ext cx="215901" cy="720725"/>
            </a:xfrm>
            <a:custGeom>
              <a:avLst/>
              <a:gdLst/>
              <a:ahLst/>
              <a:cxnLst>
                <a:cxn ang="0">
                  <a:pos x="wd2" y="hd2"/>
                </a:cxn>
                <a:cxn ang="5400000">
                  <a:pos x="wd2" y="hd2"/>
                </a:cxn>
                <a:cxn ang="10800000">
                  <a:pos x="wd2" y="hd2"/>
                </a:cxn>
                <a:cxn ang="16200000">
                  <a:pos x="wd2" y="hd2"/>
                </a:cxn>
              </a:cxnLst>
              <a:rect l="0" t="0" r="r" b="b"/>
              <a:pathLst>
                <a:path w="21600" h="21600" extrusionOk="0">
                  <a:moveTo>
                    <a:pt x="0" y="4320"/>
                  </a:moveTo>
                  <a:lnTo>
                    <a:pt x="10800" y="0"/>
                  </a:lnTo>
                  <a:lnTo>
                    <a:pt x="21600" y="4320"/>
                  </a:lnTo>
                  <a:lnTo>
                    <a:pt x="16200" y="4320"/>
                  </a:lnTo>
                  <a:lnTo>
                    <a:pt x="16200" y="17280"/>
                  </a:lnTo>
                  <a:lnTo>
                    <a:pt x="21600" y="17280"/>
                  </a:lnTo>
                  <a:lnTo>
                    <a:pt x="10800" y="21600"/>
                  </a:lnTo>
                  <a:lnTo>
                    <a:pt x="0" y="17280"/>
                  </a:lnTo>
                  <a:lnTo>
                    <a:pt x="5400" y="17280"/>
                  </a:lnTo>
                  <a:lnTo>
                    <a:pt x="5400" y="4320"/>
                  </a:lnTo>
                  <a:close/>
                </a:path>
              </a:pathLst>
            </a:custGeom>
            <a:solidFill>
              <a:srgbClr val="8590B2"/>
            </a:solidFill>
            <a:ln w="9525" cap="flat">
              <a:solidFill>
                <a:srgbClr val="000000"/>
              </a:solidFill>
              <a:prstDash val="solid"/>
              <a:miter lim="400000"/>
            </a:ln>
            <a:effectLst/>
          </p:spPr>
          <p:txBody>
            <a:bodyPr wrap="square" lIns="0" tIns="0" rIns="0" bIns="0" numCol="1" anchor="t">
              <a:noAutofit/>
            </a:bodyPr>
            <a:lstStyle/>
            <a:p>
              <a:pPr>
                <a:buClrTx/>
                <a:buFontTx/>
                <a:defRPr sz="1200">
                  <a:uFillTx/>
                  <a:latin typeface="Helvetica"/>
                  <a:ea typeface="Helvetica"/>
                  <a:cs typeface="Helvetica"/>
                  <a:sym typeface="Helvetica"/>
                </a:defRPr>
              </a:pPr>
              <a:endParaRPr/>
            </a:p>
          </p:txBody>
        </p:sp>
        <p:sp>
          <p:nvSpPr>
            <p:cNvPr id="298" name="Figure"/>
            <p:cNvSpPr/>
            <p:nvPr/>
          </p:nvSpPr>
          <p:spPr>
            <a:xfrm>
              <a:off x="4319587" y="3167061"/>
              <a:ext cx="215901" cy="720725"/>
            </a:xfrm>
            <a:custGeom>
              <a:avLst/>
              <a:gdLst/>
              <a:ahLst/>
              <a:cxnLst>
                <a:cxn ang="0">
                  <a:pos x="wd2" y="hd2"/>
                </a:cxn>
                <a:cxn ang="5400000">
                  <a:pos x="wd2" y="hd2"/>
                </a:cxn>
                <a:cxn ang="10800000">
                  <a:pos x="wd2" y="hd2"/>
                </a:cxn>
                <a:cxn ang="16200000">
                  <a:pos x="wd2" y="hd2"/>
                </a:cxn>
              </a:cxnLst>
              <a:rect l="0" t="0" r="r" b="b"/>
              <a:pathLst>
                <a:path w="21600" h="21600" extrusionOk="0">
                  <a:moveTo>
                    <a:pt x="0" y="4320"/>
                  </a:moveTo>
                  <a:lnTo>
                    <a:pt x="10800" y="0"/>
                  </a:lnTo>
                  <a:lnTo>
                    <a:pt x="21600" y="4320"/>
                  </a:lnTo>
                  <a:lnTo>
                    <a:pt x="16200" y="4320"/>
                  </a:lnTo>
                  <a:lnTo>
                    <a:pt x="16200" y="17280"/>
                  </a:lnTo>
                  <a:lnTo>
                    <a:pt x="21600" y="17280"/>
                  </a:lnTo>
                  <a:lnTo>
                    <a:pt x="10800" y="21600"/>
                  </a:lnTo>
                  <a:lnTo>
                    <a:pt x="0" y="17280"/>
                  </a:lnTo>
                  <a:lnTo>
                    <a:pt x="5400" y="17280"/>
                  </a:lnTo>
                  <a:lnTo>
                    <a:pt x="5400" y="4320"/>
                  </a:lnTo>
                  <a:close/>
                </a:path>
              </a:pathLst>
            </a:custGeom>
            <a:solidFill>
              <a:srgbClr val="8590B2"/>
            </a:solidFill>
            <a:ln w="9525" cap="flat">
              <a:solidFill>
                <a:srgbClr val="000000"/>
              </a:solidFill>
              <a:prstDash val="solid"/>
              <a:miter lim="400000"/>
            </a:ln>
            <a:effectLst/>
          </p:spPr>
          <p:txBody>
            <a:bodyPr wrap="square" lIns="0" tIns="0" rIns="0" bIns="0" numCol="1" anchor="t">
              <a:noAutofit/>
            </a:bodyPr>
            <a:lstStyle/>
            <a:p>
              <a:pPr>
                <a:buClrTx/>
                <a:buFontTx/>
                <a:defRPr sz="1200">
                  <a:uFillTx/>
                  <a:latin typeface="Helvetica"/>
                  <a:ea typeface="Helvetica"/>
                  <a:cs typeface="Helvetica"/>
                  <a:sym typeface="Helvetica"/>
                </a:defRPr>
              </a:pPr>
              <a:endParaRPr/>
            </a:p>
          </p:txBody>
        </p:sp>
      </p:grpSp>
      <p:sp>
        <p:nvSpPr>
          <p:cNvPr id="300" name="Ligne"/>
          <p:cNvSpPr/>
          <p:nvPr/>
        </p:nvSpPr>
        <p:spPr>
          <a:xfrm>
            <a:off x="6516688" y="1484312"/>
            <a:ext cx="647701" cy="475297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5965" y="0"/>
                  <a:pt x="10800" y="806"/>
                  <a:pt x="10800" y="1800"/>
                </a:cubicBezTo>
                <a:lnTo>
                  <a:pt x="10800" y="9000"/>
                </a:lnTo>
                <a:cubicBezTo>
                  <a:pt x="10800" y="9994"/>
                  <a:pt x="15635" y="10800"/>
                  <a:pt x="21600" y="10800"/>
                </a:cubicBezTo>
                <a:cubicBezTo>
                  <a:pt x="15635" y="10800"/>
                  <a:pt x="10800" y="11606"/>
                  <a:pt x="10800" y="12600"/>
                </a:cubicBezTo>
                <a:lnTo>
                  <a:pt x="10800" y="19800"/>
                </a:lnTo>
                <a:cubicBezTo>
                  <a:pt x="10800" y="20794"/>
                  <a:pt x="5965" y="21600"/>
                  <a:pt x="0" y="21600"/>
                </a:cubicBezTo>
              </a:path>
            </a:pathLst>
          </a:custGeom>
          <a:ln w="28575">
            <a:solidFill>
              <a:srgbClr val="000000"/>
            </a:solidFill>
          </a:ln>
        </p:spPr>
        <p:txBody>
          <a:bodyPr lIns="0" tIns="0" rIns="0" bIns="0"/>
          <a:lstStyle/>
          <a:p>
            <a:pPr>
              <a:buClrTx/>
              <a:buFontTx/>
              <a:defRPr sz="1200">
                <a:uFillTx/>
                <a:latin typeface="Helvetica"/>
                <a:ea typeface="Helvetica"/>
                <a:cs typeface="Helvetica"/>
                <a:sym typeface="Helvetica"/>
              </a:defRPr>
            </a:pPr>
            <a:endParaRPr/>
          </a:p>
        </p:txBody>
      </p:sp>
      <p:sp>
        <p:nvSpPr>
          <p:cNvPr id="301" name="4. A moyen…"/>
          <p:cNvSpPr/>
          <p:nvPr/>
        </p:nvSpPr>
        <p:spPr>
          <a:xfrm>
            <a:off x="7165181" y="1484313"/>
            <a:ext cx="1739901" cy="5283201"/>
          </a:xfrm>
          <a:prstGeom prst="rect">
            <a:avLst/>
          </a:prstGeom>
          <a:solidFill>
            <a:srgbClr val="FFFED5"/>
          </a:solidFill>
          <a:ln>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lstStyle/>
          <a:p>
            <a:pPr marL="342900" indent="-342900" algn="ctr" defTabSz="584200">
              <a:lnSpc>
                <a:spcPct val="80000"/>
              </a:lnSpc>
              <a:spcBef>
                <a:spcPts val="400"/>
              </a:spcBef>
              <a:buClr>
                <a:srgbClr val="E3EDF0"/>
              </a:buClr>
              <a:defRPr>
                <a:solidFill>
                  <a:srgbClr val="38571A"/>
                </a:solidFill>
                <a:effectLst>
                  <a:outerShdw blurRad="38100" dist="12700" dir="5400000" rotWithShape="0">
                    <a:srgbClr val="000000">
                      <a:alpha val="50000"/>
                    </a:srgbClr>
                  </a:outerShdw>
                </a:effectLst>
                <a:uFillTx/>
              </a:defRPr>
            </a:pPr>
            <a:r>
              <a:rPr b="1"/>
              <a:t>4. A moyen</a:t>
            </a:r>
          </a:p>
          <a:p>
            <a:pPr marL="342900" indent="-342900" algn="ctr" defTabSz="584200">
              <a:lnSpc>
                <a:spcPct val="80000"/>
              </a:lnSpc>
              <a:spcBef>
                <a:spcPts val="400"/>
              </a:spcBef>
              <a:buClr>
                <a:srgbClr val="E3EDF0"/>
              </a:buClr>
              <a:defRPr>
                <a:solidFill>
                  <a:srgbClr val="38571A"/>
                </a:solidFill>
                <a:effectLst>
                  <a:outerShdw blurRad="38100" dist="12700" dir="5400000" rotWithShape="0">
                    <a:srgbClr val="000000">
                      <a:alpha val="50000"/>
                    </a:srgbClr>
                  </a:outerShdw>
                </a:effectLst>
                <a:uFillTx/>
              </a:defRPr>
            </a:pPr>
            <a:endParaRPr b="1"/>
          </a:p>
          <a:p>
            <a:pPr marL="342900" indent="-342900" algn="ctr" defTabSz="584200">
              <a:lnSpc>
                <a:spcPct val="80000"/>
              </a:lnSpc>
              <a:spcBef>
                <a:spcPts val="400"/>
              </a:spcBef>
              <a:buClr>
                <a:srgbClr val="E3EDF0"/>
              </a:buClr>
              <a:defRPr>
                <a:solidFill>
                  <a:srgbClr val="38571A"/>
                </a:solidFill>
                <a:effectLst>
                  <a:outerShdw blurRad="38100" dist="12700" dir="5400000" rotWithShape="0">
                    <a:srgbClr val="000000">
                      <a:alpha val="50000"/>
                    </a:srgbClr>
                  </a:outerShdw>
                </a:effectLst>
                <a:uFillTx/>
              </a:defRPr>
            </a:pPr>
            <a:r>
              <a:rPr b="1"/>
              <a:t>terme,</a:t>
            </a:r>
          </a:p>
          <a:p>
            <a:pPr marL="342900" indent="-342900" algn="ctr" defTabSz="584200">
              <a:lnSpc>
                <a:spcPct val="80000"/>
              </a:lnSpc>
              <a:spcBef>
                <a:spcPts val="400"/>
              </a:spcBef>
              <a:buClr>
                <a:srgbClr val="E3EDF0"/>
              </a:buClr>
              <a:defRPr>
                <a:solidFill>
                  <a:srgbClr val="38571A"/>
                </a:solidFill>
                <a:effectLst>
                  <a:outerShdw blurRad="38100" dist="12700" dir="5400000" rotWithShape="0">
                    <a:srgbClr val="000000">
                      <a:alpha val="50000"/>
                    </a:srgbClr>
                  </a:outerShdw>
                </a:effectLst>
                <a:uFillTx/>
              </a:defRPr>
            </a:pPr>
            <a:endParaRPr b="1"/>
          </a:p>
          <a:p>
            <a:pPr marL="342900" indent="-342900" algn="ctr" defTabSz="584200">
              <a:lnSpc>
                <a:spcPct val="80000"/>
              </a:lnSpc>
              <a:spcBef>
                <a:spcPts val="400"/>
              </a:spcBef>
              <a:buClr>
                <a:srgbClr val="E3EDF0"/>
              </a:buClr>
              <a:defRPr>
                <a:solidFill>
                  <a:srgbClr val="38571A"/>
                </a:solidFill>
                <a:effectLst>
                  <a:outerShdw blurRad="38100" dist="12700" dir="5400000" rotWithShape="0">
                    <a:srgbClr val="000000">
                      <a:alpha val="50000"/>
                    </a:srgbClr>
                  </a:outerShdw>
                </a:effectLst>
                <a:uFillTx/>
              </a:defRPr>
            </a:pPr>
            <a:r>
              <a:rPr b="1"/>
              <a:t>comment</a:t>
            </a:r>
          </a:p>
          <a:p>
            <a:pPr marL="342900" indent="-342900" algn="ctr" defTabSz="584200">
              <a:lnSpc>
                <a:spcPct val="80000"/>
              </a:lnSpc>
              <a:spcBef>
                <a:spcPts val="400"/>
              </a:spcBef>
              <a:buClr>
                <a:srgbClr val="E3EDF0"/>
              </a:buClr>
              <a:defRPr>
                <a:solidFill>
                  <a:srgbClr val="38571A"/>
                </a:solidFill>
                <a:effectLst>
                  <a:outerShdw blurRad="38100" dist="12700" dir="5400000" rotWithShape="0">
                    <a:srgbClr val="000000">
                      <a:alpha val="50000"/>
                    </a:srgbClr>
                  </a:outerShdw>
                </a:effectLst>
                <a:uFillTx/>
              </a:defRPr>
            </a:pPr>
            <a:endParaRPr b="1"/>
          </a:p>
          <a:p>
            <a:pPr marL="342900" indent="-342900" algn="ctr" defTabSz="584200">
              <a:lnSpc>
                <a:spcPct val="80000"/>
              </a:lnSpc>
              <a:spcBef>
                <a:spcPts val="400"/>
              </a:spcBef>
              <a:buClr>
                <a:srgbClr val="E3EDF0"/>
              </a:buClr>
              <a:defRPr>
                <a:solidFill>
                  <a:srgbClr val="38571A"/>
                </a:solidFill>
                <a:effectLst>
                  <a:outerShdw blurRad="38100" dist="12700" dir="5400000" rotWithShape="0">
                    <a:srgbClr val="000000">
                      <a:alpha val="50000"/>
                    </a:srgbClr>
                  </a:outerShdw>
                </a:effectLst>
                <a:uFillTx/>
              </a:defRPr>
            </a:pPr>
            <a:r>
              <a:rPr b="1"/>
              <a:t>préserver</a:t>
            </a:r>
          </a:p>
          <a:p>
            <a:pPr marL="342900" indent="-342900" algn="ctr" defTabSz="584200">
              <a:lnSpc>
                <a:spcPct val="80000"/>
              </a:lnSpc>
              <a:spcBef>
                <a:spcPts val="400"/>
              </a:spcBef>
              <a:buClr>
                <a:srgbClr val="E3EDF0"/>
              </a:buClr>
              <a:defRPr>
                <a:solidFill>
                  <a:srgbClr val="38571A"/>
                </a:solidFill>
                <a:effectLst>
                  <a:outerShdw blurRad="38100" dist="12700" dir="5400000" rotWithShape="0">
                    <a:srgbClr val="000000">
                      <a:alpha val="50000"/>
                    </a:srgbClr>
                  </a:outerShdw>
                </a:effectLst>
                <a:uFillTx/>
              </a:defRPr>
            </a:pPr>
            <a:endParaRPr b="1"/>
          </a:p>
          <a:p>
            <a:pPr marL="342900" indent="-342900" algn="ctr" defTabSz="584200">
              <a:lnSpc>
                <a:spcPct val="80000"/>
              </a:lnSpc>
              <a:spcBef>
                <a:spcPts val="400"/>
              </a:spcBef>
              <a:buClr>
                <a:srgbClr val="E3EDF0"/>
              </a:buClr>
              <a:defRPr>
                <a:solidFill>
                  <a:srgbClr val="38571A"/>
                </a:solidFill>
                <a:effectLst>
                  <a:outerShdw blurRad="38100" dist="12700" dir="5400000" rotWithShape="0">
                    <a:srgbClr val="000000">
                      <a:alpha val="50000"/>
                    </a:srgbClr>
                  </a:outerShdw>
                </a:effectLst>
                <a:uFillTx/>
              </a:defRPr>
            </a:pPr>
            <a:r>
              <a:rPr b="1"/>
              <a:t>ma santé</a:t>
            </a:r>
          </a:p>
          <a:p>
            <a:pPr marL="342900" indent="-342900" algn="ctr" defTabSz="584200">
              <a:lnSpc>
                <a:spcPct val="80000"/>
              </a:lnSpc>
              <a:spcBef>
                <a:spcPts val="400"/>
              </a:spcBef>
              <a:buClr>
                <a:srgbClr val="E3EDF0"/>
              </a:buClr>
              <a:defRPr>
                <a:solidFill>
                  <a:srgbClr val="38571A"/>
                </a:solidFill>
                <a:effectLst>
                  <a:outerShdw blurRad="38100" dist="12700" dir="5400000" rotWithShape="0">
                    <a:srgbClr val="000000">
                      <a:alpha val="50000"/>
                    </a:srgbClr>
                  </a:outerShdw>
                </a:effectLst>
                <a:uFillTx/>
              </a:defRPr>
            </a:pPr>
            <a:endParaRPr b="1"/>
          </a:p>
          <a:p>
            <a:pPr marL="342900" indent="-342900" algn="ctr" defTabSz="584200">
              <a:lnSpc>
                <a:spcPct val="80000"/>
              </a:lnSpc>
              <a:spcBef>
                <a:spcPts val="400"/>
              </a:spcBef>
              <a:buClr>
                <a:srgbClr val="E3EDF0"/>
              </a:buClr>
              <a:defRPr>
                <a:solidFill>
                  <a:srgbClr val="38571A"/>
                </a:solidFill>
                <a:effectLst>
                  <a:outerShdw blurRad="38100" dist="12700" dir="5400000" rotWithShape="0">
                    <a:srgbClr val="000000">
                      <a:alpha val="50000"/>
                    </a:srgbClr>
                  </a:outerShdw>
                </a:effectLst>
                <a:uFillTx/>
              </a:defRPr>
            </a:pPr>
            <a:r>
              <a:rPr b="1"/>
              <a:t> et</a:t>
            </a:r>
          </a:p>
          <a:p>
            <a:pPr marL="342900" indent="-342900" algn="ctr" defTabSz="584200">
              <a:lnSpc>
                <a:spcPct val="80000"/>
              </a:lnSpc>
              <a:spcBef>
                <a:spcPts val="400"/>
              </a:spcBef>
              <a:buClr>
                <a:srgbClr val="E3EDF0"/>
              </a:buClr>
              <a:defRPr>
                <a:solidFill>
                  <a:srgbClr val="38571A"/>
                </a:solidFill>
                <a:effectLst>
                  <a:outerShdw blurRad="38100" dist="12700" dir="5400000" rotWithShape="0">
                    <a:srgbClr val="000000">
                      <a:alpha val="50000"/>
                    </a:srgbClr>
                  </a:outerShdw>
                </a:effectLst>
                <a:uFillTx/>
              </a:defRPr>
            </a:pPr>
            <a:endParaRPr b="1"/>
          </a:p>
          <a:p>
            <a:pPr marL="342900" indent="-342900" algn="ctr" defTabSz="584200">
              <a:lnSpc>
                <a:spcPct val="80000"/>
              </a:lnSpc>
              <a:spcBef>
                <a:spcPts val="400"/>
              </a:spcBef>
              <a:buClr>
                <a:srgbClr val="E3EDF0"/>
              </a:buClr>
              <a:defRPr>
                <a:solidFill>
                  <a:srgbClr val="38571A"/>
                </a:solidFill>
                <a:effectLst>
                  <a:outerShdw blurRad="38100" dist="12700" dir="5400000" rotWithShape="0">
                    <a:srgbClr val="000000">
                      <a:alpha val="50000"/>
                    </a:srgbClr>
                  </a:outerShdw>
                </a:effectLst>
                <a:uFillTx/>
              </a:defRPr>
            </a:pPr>
            <a:r>
              <a:rPr b="1"/>
              <a:t>être </a:t>
            </a:r>
          </a:p>
          <a:p>
            <a:pPr marL="342900" indent="-342900" algn="ctr" defTabSz="584200">
              <a:lnSpc>
                <a:spcPct val="80000"/>
              </a:lnSpc>
              <a:spcBef>
                <a:spcPts val="400"/>
              </a:spcBef>
              <a:buClr>
                <a:srgbClr val="E3EDF0"/>
              </a:buClr>
              <a:defRPr>
                <a:solidFill>
                  <a:srgbClr val="38571A"/>
                </a:solidFill>
                <a:effectLst>
                  <a:outerShdw blurRad="38100" dist="12700" dir="5400000" rotWithShape="0">
                    <a:srgbClr val="000000">
                      <a:alpha val="50000"/>
                    </a:srgbClr>
                  </a:outerShdw>
                </a:effectLst>
                <a:uFillTx/>
              </a:defRPr>
            </a:pPr>
            <a:endParaRPr b="1"/>
          </a:p>
          <a:p>
            <a:pPr marL="342900" indent="-342900" algn="ctr" defTabSz="584200">
              <a:lnSpc>
                <a:spcPct val="80000"/>
              </a:lnSpc>
              <a:spcBef>
                <a:spcPts val="400"/>
              </a:spcBef>
              <a:buClr>
                <a:srgbClr val="E3EDF0"/>
              </a:buClr>
              <a:defRPr>
                <a:solidFill>
                  <a:srgbClr val="38571A"/>
                </a:solidFill>
                <a:effectLst>
                  <a:outerShdw blurRad="38100" dist="12700" dir="5400000" rotWithShape="0">
                    <a:srgbClr val="000000">
                      <a:alpha val="50000"/>
                    </a:srgbClr>
                  </a:outerShdw>
                </a:effectLst>
                <a:uFillTx/>
              </a:defRPr>
            </a:pPr>
            <a:r>
              <a:rPr b="1"/>
              <a:t>efficace</a:t>
            </a:r>
          </a:p>
          <a:p>
            <a:pPr marL="342900" indent="-342900" algn="ctr" defTabSz="584200">
              <a:lnSpc>
                <a:spcPct val="80000"/>
              </a:lnSpc>
              <a:spcBef>
                <a:spcPts val="400"/>
              </a:spcBef>
              <a:buClr>
                <a:srgbClr val="E3EDF0"/>
              </a:buClr>
              <a:defRPr>
                <a:solidFill>
                  <a:srgbClr val="38571A"/>
                </a:solidFill>
                <a:effectLst>
                  <a:outerShdw blurRad="38100" dist="12700" dir="5400000" rotWithShape="0">
                    <a:srgbClr val="000000">
                      <a:alpha val="50000"/>
                    </a:srgbClr>
                  </a:outerShdw>
                </a:effectLst>
                <a:uFillTx/>
              </a:defRPr>
            </a:pPr>
            <a:endParaRPr b="1"/>
          </a:p>
          <a:p>
            <a:pPr marL="342900" indent="-342900" algn="ctr" defTabSz="584200">
              <a:lnSpc>
                <a:spcPct val="80000"/>
              </a:lnSpc>
              <a:spcBef>
                <a:spcPts val="400"/>
              </a:spcBef>
              <a:buClr>
                <a:srgbClr val="E3EDF0"/>
              </a:buClr>
              <a:defRPr>
                <a:solidFill>
                  <a:srgbClr val="38571A"/>
                </a:solidFill>
                <a:effectLst>
                  <a:outerShdw blurRad="38100" dist="12700" dir="5400000" rotWithShape="0">
                    <a:srgbClr val="000000">
                      <a:alpha val="50000"/>
                    </a:srgbClr>
                  </a:outerShdw>
                </a:effectLst>
                <a:uFillTx/>
              </a:defRPr>
            </a:pPr>
            <a:r>
              <a:rPr b="1"/>
              <a:t>au </a:t>
            </a:r>
          </a:p>
          <a:p>
            <a:pPr marL="342900" indent="-342900" algn="ctr" defTabSz="584200">
              <a:lnSpc>
                <a:spcPct val="80000"/>
              </a:lnSpc>
              <a:spcBef>
                <a:spcPts val="400"/>
              </a:spcBef>
              <a:buClr>
                <a:srgbClr val="E3EDF0"/>
              </a:buClr>
              <a:defRPr>
                <a:solidFill>
                  <a:srgbClr val="38571A"/>
                </a:solidFill>
                <a:effectLst>
                  <a:outerShdw blurRad="38100" dist="12700" dir="5400000" rotWithShape="0">
                    <a:srgbClr val="000000">
                      <a:alpha val="50000"/>
                    </a:srgbClr>
                  </a:outerShdw>
                </a:effectLst>
                <a:uFillTx/>
              </a:defRPr>
            </a:pPr>
            <a:endParaRPr b="1"/>
          </a:p>
          <a:p>
            <a:pPr marL="342900" indent="-342900" algn="ctr" defTabSz="584200">
              <a:lnSpc>
                <a:spcPct val="80000"/>
              </a:lnSpc>
              <a:spcBef>
                <a:spcPts val="400"/>
              </a:spcBef>
              <a:buClr>
                <a:srgbClr val="E3EDF0"/>
              </a:buClr>
              <a:defRPr>
                <a:solidFill>
                  <a:srgbClr val="38571A"/>
                </a:solidFill>
                <a:effectLst>
                  <a:outerShdw blurRad="38100" dist="12700" dir="5400000" rotWithShape="0">
                    <a:srgbClr val="000000">
                      <a:alpha val="50000"/>
                    </a:srgbClr>
                  </a:outerShdw>
                </a:effectLst>
                <a:uFillTx/>
              </a:defRPr>
            </a:pPr>
            <a:r>
              <a:rPr b="1"/>
              <a:t>travail ? </a:t>
            </a:r>
          </a:p>
        </p:txBody>
      </p:sp>
      <p:sp>
        <p:nvSpPr>
          <p:cNvPr id="302" name="Numéro de diapositive"/>
          <p:cNvSpPr txBox="1">
            <a:spLocks noGrp="1"/>
          </p:cNvSpPr>
          <p:nvPr>
            <p:ph type="sldNum" sz="quarter" idx="2"/>
          </p:nvPr>
        </p:nvSpPr>
        <p:spPr>
          <a:xfrm>
            <a:off x="7490792" y="6467475"/>
            <a:ext cx="258416" cy="2540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lgn="ctr">
              <a:defRPr>
                <a:latin typeface="Arial"/>
                <a:ea typeface="Arial"/>
                <a:cs typeface="Arial"/>
                <a:sym typeface="Arial"/>
              </a:defRPr>
            </a:lvl1pPr>
          </a:lstStyle>
          <a:p>
            <a:fld id="{86CB4B4D-7CA3-9044-876B-883B54F8677D}" type="slidenum">
              <a:rPr/>
              <a:t>39</a:t>
            </a:fld>
            <a:endParaRPr/>
          </a:p>
        </p:txBody>
      </p:sp>
    </p:spTree>
  </p:cSld>
  <p:clrMapOvr>
    <a:masterClrMapping/>
  </p:clrMapOvr>
  <mc:AlternateContent xmlns:mc="http://schemas.openxmlformats.org/markup-compatibility/2006" xmlns:p14="http://schemas.microsoft.com/office/powerpoint/2010/main">
    <mc:Choice Requires="p14">
      <p:transition spd="slow" p14:dur="1500">
        <p:dissolve/>
      </p:transition>
    </mc:Choice>
    <mc:Fallback xmlns:a14="http://schemas.microsoft.com/office/drawing/2010/main" xmlns:m="http://schemas.openxmlformats.org/officeDocument/2006/math"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305"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306"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307" name="image2.jpg" descr="image2.jpg"/>
          <p:cNvPicPr>
            <a:picLocks noChangeAspect="1"/>
          </p:cNvPicPr>
          <p:nvPr/>
        </p:nvPicPr>
        <p:blipFill>
          <a:blip r:embed="rId3"/>
          <a:stretch>
            <a:fillRect/>
          </a:stretch>
        </p:blipFill>
        <p:spPr>
          <a:xfrm>
            <a:off x="8366759" y="6230772"/>
            <a:ext cx="640081" cy="491338"/>
          </a:xfrm>
          <a:prstGeom prst="rect">
            <a:avLst/>
          </a:prstGeom>
          <a:ln w="12700"/>
        </p:spPr>
      </p:pic>
      <p:sp>
        <p:nvSpPr>
          <p:cNvPr id="308" name="Texte"/>
          <p:cNvSpPr txBox="1"/>
          <p:nvPr/>
        </p:nvSpPr>
        <p:spPr>
          <a:xfrm>
            <a:off x="609600" y="6339840"/>
            <a:ext cx="1000253" cy="3683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buClr>
                <a:srgbClr val="585866"/>
              </a:buClr>
              <a:defRPr sz="1400">
                <a:solidFill>
                  <a:srgbClr val="585866"/>
                </a:solidFill>
                <a:uFill>
                  <a:solidFill>
                    <a:srgbClr val="585866"/>
                  </a:solidFill>
                </a:uFill>
              </a:defRPr>
            </a:lvl1pPr>
          </a:lstStyle>
          <a:p>
            <a:r>
              <a:t> </a:t>
            </a:r>
          </a:p>
        </p:txBody>
      </p:sp>
      <p:sp>
        <p:nvSpPr>
          <p:cNvPr id="309"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310"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311" name="La perception est subjective"/>
          <p:cNvSpPr txBox="1">
            <a:spLocks noGrp="1"/>
          </p:cNvSpPr>
          <p:nvPr>
            <p:ph type="title"/>
          </p:nvPr>
        </p:nvSpPr>
        <p:spPr>
          <a:prstGeom prst="rect">
            <a:avLst/>
          </a:prstGeom>
        </p:spPr>
        <p:txBody>
          <a:bodyPr/>
          <a:lstStyle/>
          <a:p>
            <a:r>
              <a:rPr lang="fr-FR"/>
              <a:t>Gérer son stress par la méditation</a:t>
            </a:r>
            <a:endParaRPr/>
          </a:p>
        </p:txBody>
      </p:sp>
      <p:sp>
        <p:nvSpPr>
          <p:cNvPr id="312" name="Ce n’est pas seulement ce qui nous arrive qui est important,…"/>
          <p:cNvSpPr txBox="1">
            <a:spLocks noGrp="1"/>
          </p:cNvSpPr>
          <p:nvPr>
            <p:ph type="body" idx="1"/>
          </p:nvPr>
        </p:nvSpPr>
        <p:spPr>
          <a:xfrm>
            <a:off x="698500" y="1130300"/>
            <a:ext cx="8128000" cy="5359400"/>
          </a:xfrm>
          <a:prstGeom prst="rect">
            <a:avLst/>
          </a:prstGeom>
        </p:spPr>
        <p:txBody>
          <a:bodyPr/>
          <a:lstStyle/>
          <a:p>
            <a:pPr algn="ctr">
              <a:lnSpc>
                <a:spcPct val="90000"/>
              </a:lnSpc>
              <a:buSzTx/>
              <a:buFont typeface="Wingdings 3"/>
              <a:buNone/>
            </a:pPr>
            <a:r>
              <a:rPr lang="fr-FR" sz="3200"/>
              <a:t>La méditation est une gymnastique de l'esprit.</a:t>
            </a:r>
          </a:p>
          <a:p>
            <a:pPr algn="ctr">
              <a:lnSpc>
                <a:spcPct val="90000"/>
              </a:lnSpc>
              <a:buSzTx/>
              <a:buFont typeface="Wingdings 3"/>
              <a:buNone/>
            </a:pPr>
            <a:endParaRPr lang="fr-FR" sz="1200"/>
          </a:p>
          <a:p>
            <a:pPr algn="ctr">
              <a:lnSpc>
                <a:spcPct val="90000"/>
              </a:lnSpc>
              <a:buSzTx/>
              <a:buFont typeface="Wingdings 3"/>
              <a:buNone/>
            </a:pPr>
            <a:r>
              <a:rPr lang="fr-FR" sz="3200"/>
              <a:t> </a:t>
            </a:r>
            <a:r>
              <a:rPr lang="fr-FR" sz="3200" b="1"/>
              <a:t>Cette gymnastique a pour but d'aider</a:t>
            </a:r>
          </a:p>
          <a:p>
            <a:pPr algn="ctr">
              <a:lnSpc>
                <a:spcPct val="90000"/>
              </a:lnSpc>
              <a:buSzTx/>
              <a:buFont typeface="Wingdings 3"/>
              <a:buNone/>
            </a:pPr>
            <a:endParaRPr lang="fr-FR" sz="1200" b="1"/>
          </a:p>
          <a:p>
            <a:pPr algn="ctr">
              <a:lnSpc>
                <a:spcPct val="90000"/>
              </a:lnSpc>
              <a:buSzTx/>
              <a:buFont typeface="Wingdings 3"/>
              <a:buNone/>
            </a:pPr>
            <a:r>
              <a:rPr lang="fr-FR" sz="3200" b="1"/>
              <a:t> notre esprit à faire abstraction de nos</a:t>
            </a:r>
          </a:p>
          <a:p>
            <a:pPr algn="ctr">
              <a:lnSpc>
                <a:spcPct val="90000"/>
              </a:lnSpc>
              <a:buSzTx/>
              <a:buFont typeface="Wingdings 3"/>
              <a:buNone/>
            </a:pPr>
            <a:endParaRPr lang="fr-FR" sz="1200" b="1"/>
          </a:p>
          <a:p>
            <a:pPr algn="ctr">
              <a:lnSpc>
                <a:spcPct val="90000"/>
              </a:lnSpc>
              <a:buSzTx/>
              <a:buFont typeface="Wingdings 3"/>
              <a:buNone/>
            </a:pPr>
            <a:r>
              <a:rPr lang="fr-FR" sz="3200" b="1"/>
              <a:t> pensées nuisibles, superflues voire néfastes</a:t>
            </a:r>
            <a:r>
              <a:rPr lang="fr-FR" sz="3200"/>
              <a:t>.</a:t>
            </a:r>
          </a:p>
          <a:p>
            <a:pPr algn="ctr">
              <a:lnSpc>
                <a:spcPct val="90000"/>
              </a:lnSpc>
              <a:buSzTx/>
              <a:buFont typeface="Wingdings 3"/>
              <a:buNone/>
            </a:pPr>
            <a:endParaRPr lang="fr-FR" sz="1200"/>
          </a:p>
          <a:p>
            <a:pPr algn="ctr">
              <a:lnSpc>
                <a:spcPct val="90000"/>
              </a:lnSpc>
              <a:buSzTx/>
              <a:buFont typeface="Wingdings 3"/>
              <a:buNone/>
            </a:pPr>
            <a:r>
              <a:rPr lang="fr-FR" sz="3200"/>
              <a:t> En effet, ce-dernier est constamment</a:t>
            </a:r>
          </a:p>
          <a:p>
            <a:pPr algn="ctr">
              <a:lnSpc>
                <a:spcPct val="90000"/>
              </a:lnSpc>
              <a:buSzTx/>
              <a:buFont typeface="Wingdings 3"/>
              <a:buNone/>
            </a:pPr>
            <a:endParaRPr lang="fr-FR" sz="1200"/>
          </a:p>
          <a:p>
            <a:pPr algn="ctr">
              <a:lnSpc>
                <a:spcPct val="90000"/>
              </a:lnSpc>
              <a:buSzTx/>
              <a:buFont typeface="Wingdings 3"/>
              <a:buNone/>
            </a:pPr>
            <a:r>
              <a:rPr lang="fr-FR" sz="3200"/>
              <a:t> encombré de pensées inutiles (mauvais</a:t>
            </a:r>
          </a:p>
          <a:p>
            <a:pPr algn="ctr">
              <a:lnSpc>
                <a:spcPct val="90000"/>
              </a:lnSpc>
              <a:buSzTx/>
              <a:buFont typeface="Wingdings 3"/>
              <a:buNone/>
            </a:pPr>
            <a:endParaRPr lang="fr-FR" sz="1200"/>
          </a:p>
          <a:p>
            <a:pPr algn="ctr">
              <a:lnSpc>
                <a:spcPct val="90000"/>
              </a:lnSpc>
              <a:buSzTx/>
              <a:buFont typeface="Wingdings 3"/>
              <a:buNone/>
            </a:pPr>
            <a:r>
              <a:rPr lang="fr-FR" sz="3200"/>
              <a:t> souvenirs, scénarios catastrophes, etc.)</a:t>
            </a:r>
            <a:endParaRPr sz="3200">
              <a:solidFill>
                <a:srgbClr val="4E58DF"/>
              </a:solidFill>
              <a:uFill>
                <a:solidFill>
                  <a:srgbClr val="4E58DF"/>
                </a:solidFill>
              </a:uFill>
            </a:endParaRPr>
          </a:p>
        </p:txBody>
      </p:sp>
      <p:sp>
        <p:nvSpPr>
          <p:cNvPr id="313" name="Numéro de diapositive"/>
          <p:cNvSpPr txBox="1">
            <a:spLocks noGrp="1"/>
          </p:cNvSpPr>
          <p:nvPr>
            <p:ph type="sldNum" sz="quarter" idx="2"/>
          </p:nvPr>
        </p:nvSpPr>
        <p:spPr>
          <a:xfrm>
            <a:off x="1318567" y="6455411"/>
            <a:ext cx="281633" cy="2667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40</a:t>
            </a:fld>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311"/>
                                        </p:tgtEl>
                                        <p:attrNameLst>
                                          <p:attrName>style.visibility</p:attrName>
                                        </p:attrNameLst>
                                      </p:cBhvr>
                                      <p:to>
                                        <p:strVal val="visible"/>
                                      </p:to>
                                    </p:set>
                                    <p:animEffect transition="in" filter="dissolve">
                                      <p:cBhvr>
                                        <p:cTn id="7" dur="500"/>
                                        <p:tgtEl>
                                          <p:spTgt spid="3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1" grpId="0" animBg="1" advAuto="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305"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306"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307" name="image2.jpg" descr="image2.jpg"/>
          <p:cNvPicPr>
            <a:picLocks noChangeAspect="1"/>
          </p:cNvPicPr>
          <p:nvPr/>
        </p:nvPicPr>
        <p:blipFill>
          <a:blip r:embed="rId2"/>
          <a:stretch>
            <a:fillRect/>
          </a:stretch>
        </p:blipFill>
        <p:spPr>
          <a:xfrm>
            <a:off x="8366759" y="6230772"/>
            <a:ext cx="640081" cy="491338"/>
          </a:xfrm>
          <a:prstGeom prst="rect">
            <a:avLst/>
          </a:prstGeom>
          <a:ln w="12700"/>
        </p:spPr>
      </p:pic>
      <p:sp>
        <p:nvSpPr>
          <p:cNvPr id="308" name="Texte"/>
          <p:cNvSpPr txBox="1"/>
          <p:nvPr/>
        </p:nvSpPr>
        <p:spPr>
          <a:xfrm>
            <a:off x="609600" y="6339840"/>
            <a:ext cx="1000253" cy="368301"/>
          </a:xfrm>
          <a:prstGeom prst="rect">
            <a:avLst/>
          </a:prstGeom>
          <a:ln w="12700"/>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spAutoFit/>
          </a:bodyPr>
          <a:lstStyle>
            <a:lvl1pPr>
              <a:buClr>
                <a:srgbClr val="585866"/>
              </a:buClr>
              <a:defRPr sz="1400">
                <a:solidFill>
                  <a:srgbClr val="585866"/>
                </a:solidFill>
                <a:uFill>
                  <a:solidFill>
                    <a:srgbClr val="585866"/>
                  </a:solidFill>
                </a:uFill>
              </a:defRPr>
            </a:lvl1pPr>
          </a:lstStyle>
          <a:p>
            <a:r>
              <a:t> </a:t>
            </a:r>
          </a:p>
        </p:txBody>
      </p:sp>
      <p:sp>
        <p:nvSpPr>
          <p:cNvPr id="309"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310"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311" name="La perception est subjective"/>
          <p:cNvSpPr txBox="1">
            <a:spLocks noGrp="1"/>
          </p:cNvSpPr>
          <p:nvPr>
            <p:ph type="title"/>
          </p:nvPr>
        </p:nvSpPr>
        <p:spPr>
          <a:prstGeom prst="rect">
            <a:avLst/>
          </a:prstGeom>
        </p:spPr>
        <p:txBody>
          <a:bodyPr/>
          <a:lstStyle/>
          <a:p>
            <a:r>
              <a:t>La perception est subjective </a:t>
            </a:r>
          </a:p>
        </p:txBody>
      </p:sp>
      <p:sp>
        <p:nvSpPr>
          <p:cNvPr id="312" name="Ce n’est pas seulement ce qui nous arrive qui est important,…"/>
          <p:cNvSpPr txBox="1">
            <a:spLocks noGrp="1"/>
          </p:cNvSpPr>
          <p:nvPr>
            <p:ph type="body" idx="1"/>
          </p:nvPr>
        </p:nvSpPr>
        <p:spPr>
          <a:xfrm>
            <a:off x="698500" y="1130300"/>
            <a:ext cx="8128000" cy="5359400"/>
          </a:xfrm>
          <a:prstGeom prst="rect">
            <a:avLst/>
          </a:prstGeom>
        </p:spPr>
        <p:txBody>
          <a:bodyPr/>
          <a:lstStyle/>
          <a:p>
            <a:pPr algn="ctr">
              <a:lnSpc>
                <a:spcPct val="90000"/>
              </a:lnSpc>
              <a:buSzTx/>
              <a:buFont typeface="Wingdings 3"/>
              <a:buNone/>
            </a:pPr>
            <a:r>
              <a:rPr sz="3600"/>
              <a:t>Ce n’est pas seulement ce qui nous arrive qui est important, </a:t>
            </a:r>
          </a:p>
          <a:p>
            <a:pPr algn="ctr">
              <a:lnSpc>
                <a:spcPct val="90000"/>
              </a:lnSpc>
              <a:buSzTx/>
              <a:buFont typeface="Wingdings 3"/>
              <a:buNone/>
            </a:pPr>
            <a:r>
              <a:rPr sz="3600"/>
              <a:t>mais notre façon de percevoir et de réagir à l’événement !</a:t>
            </a:r>
          </a:p>
          <a:p>
            <a:pPr algn="ctr">
              <a:lnSpc>
                <a:spcPct val="90000"/>
              </a:lnSpc>
              <a:buSzTx/>
              <a:buFont typeface="Wingdings 3"/>
              <a:buNone/>
            </a:pPr>
            <a:endParaRPr sz="3600"/>
          </a:p>
          <a:p>
            <a:pPr algn="ctr">
              <a:lnSpc>
                <a:spcPct val="90000"/>
              </a:lnSpc>
              <a:buSzTx/>
              <a:buFont typeface="Wingdings 3"/>
              <a:buNone/>
              <a:defRPr sz="3600"/>
            </a:pPr>
            <a:r>
              <a:t>Ce n’est pas parce que c’est difficile que l’on n’ose pas,</a:t>
            </a:r>
          </a:p>
          <a:p>
            <a:pPr algn="ctr">
              <a:lnSpc>
                <a:spcPct val="90000"/>
              </a:lnSpc>
              <a:buSzTx/>
              <a:buFont typeface="Wingdings 3"/>
              <a:buNone/>
              <a:defRPr sz="3600"/>
            </a:pPr>
            <a:r>
              <a:t>mais parce que l’on n’ose pas que c’est difficile.</a:t>
            </a:r>
          </a:p>
          <a:p>
            <a:pPr algn="ctr">
              <a:lnSpc>
                <a:spcPct val="90000"/>
              </a:lnSpc>
              <a:buSzTx/>
              <a:buFont typeface="Wingdings 3"/>
              <a:buNone/>
            </a:pPr>
            <a:r>
              <a:rPr sz="3600">
                <a:solidFill>
                  <a:srgbClr val="4E58DF"/>
                </a:solidFill>
                <a:uFill>
                  <a:solidFill>
                    <a:srgbClr val="4E58DF"/>
                  </a:solidFill>
                </a:uFill>
              </a:rPr>
              <a:t>« </a:t>
            </a:r>
            <a:r>
              <a:rPr sz="2800">
                <a:solidFill>
                  <a:srgbClr val="4E58DF"/>
                </a:solidFill>
                <a:uFill>
                  <a:solidFill>
                    <a:srgbClr val="4E58DF"/>
                  </a:solidFill>
                </a:uFill>
              </a:rPr>
              <a:t>Epitecte</a:t>
            </a:r>
            <a:r>
              <a:rPr sz="3600">
                <a:solidFill>
                  <a:srgbClr val="4E58DF"/>
                </a:solidFill>
                <a:uFill>
                  <a:solidFill>
                    <a:srgbClr val="4E58DF"/>
                  </a:solidFill>
                </a:uFill>
              </a:rPr>
              <a:t> »</a:t>
            </a:r>
          </a:p>
        </p:txBody>
      </p:sp>
      <p:sp>
        <p:nvSpPr>
          <p:cNvPr id="313" name="Numéro de diapositive"/>
          <p:cNvSpPr txBox="1">
            <a:spLocks noGrp="1"/>
          </p:cNvSpPr>
          <p:nvPr>
            <p:ph type="sldNum" sz="quarter" idx="2"/>
          </p:nvPr>
        </p:nvSpPr>
        <p:spPr>
          <a:xfrm>
            <a:off x="1318567" y="6455411"/>
            <a:ext cx="281633" cy="2667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41</a:t>
            </a:fld>
            <a:endParaRPr/>
          </a:p>
        </p:txBody>
      </p:sp>
    </p:spTree>
    <p:extLst>
      <p:ext uri="{BB962C8B-B14F-4D97-AF65-F5344CB8AC3E}">
        <p14:creationId xmlns:p14="http://schemas.microsoft.com/office/powerpoint/2010/main" val="2873210964"/>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311"/>
                                        </p:tgtEl>
                                        <p:attrNameLst>
                                          <p:attrName>style.visibility</p:attrName>
                                        </p:attrNameLst>
                                      </p:cBhvr>
                                      <p:to>
                                        <p:strVal val="visible"/>
                                      </p:to>
                                    </p:set>
                                    <p:animEffect transition="in" filter="dissolve">
                                      <p:cBhvr>
                                        <p:cTn id="7" dur="500"/>
                                        <p:tgtEl>
                                          <p:spTgt spid="311"/>
                                        </p:tgtEl>
                                      </p:cBhvr>
                                    </p:animEffect>
                                  </p:childTnLst>
                                </p:cTn>
                              </p:par>
                            </p:childTnLst>
                          </p:cTn>
                        </p:par>
                        <p:par>
                          <p:cTn id="8" fill="hold">
                            <p:stCondLst>
                              <p:cond delay="500"/>
                            </p:stCondLst>
                            <p:childTnLst>
                              <p:par>
                                <p:cTn id="9" presetID="1" presetClass="entr" presetSubtype="0" fill="hold" grpId="0" nodeType="afterEffect">
                                  <p:stCondLst>
                                    <p:cond delay="0"/>
                                  </p:stCondLst>
                                  <p:iterate type="lt">
                                    <p:tmAbs val="100"/>
                                  </p:iterate>
                                  <p:childTnLst>
                                    <p:set>
                                      <p:cBhvr>
                                        <p:cTn id="10" fill="hold"/>
                                        <p:tgtEl>
                                          <p:spTgt spid="312">
                                            <p:txEl>
                                              <p:pRg st="1" end="1"/>
                                            </p:txEl>
                                          </p:spTgt>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iterate type="lt">
                                    <p:tmAbs val="100"/>
                                  </p:iterate>
                                  <p:childTnLst>
                                    <p:set>
                                      <p:cBhvr>
                                        <p:cTn id="13" fill="hold"/>
                                        <p:tgtEl>
                                          <p:spTgt spid="312">
                                            <p:txEl>
                                              <p:pRg st="2" end="2"/>
                                            </p:txEl>
                                          </p:spTgt>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grpId="0" nodeType="afterEffect">
                                  <p:stCondLst>
                                    <p:cond delay="0"/>
                                  </p:stCondLst>
                                  <p:iterate type="lt">
                                    <p:tmAbs val="100"/>
                                  </p:iterate>
                                  <p:childTnLst>
                                    <p:set>
                                      <p:cBhvr>
                                        <p:cTn id="16" fill="hold"/>
                                        <p:tgtEl>
                                          <p:spTgt spid="312">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type="lt">
                                    <p:tmAbs val="100"/>
                                  </p:iterate>
                                  <p:childTnLst>
                                    <p:set>
                                      <p:cBhvr>
                                        <p:cTn id="20" fill="hold"/>
                                        <p:tgtEl>
                                          <p:spTgt spid="312">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iterate type="lt">
                                    <p:tmAbs val="100"/>
                                  </p:iterate>
                                  <p:childTnLst>
                                    <p:set>
                                      <p:cBhvr>
                                        <p:cTn id="24" fill="hold"/>
                                        <p:tgtEl>
                                          <p:spTgt spid="312">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iterate type="lt">
                                    <p:tmAbs val="100"/>
                                  </p:iterate>
                                  <p:childTnLst>
                                    <p:set>
                                      <p:cBhvr>
                                        <p:cTn id="28" fill="hold"/>
                                        <p:tgtEl>
                                          <p:spTgt spid="312">
                                            <p:txEl>
                                              <p:charRg st="245" end="24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1" grpId="0" animBg="1" advAuto="0"/>
      <p:bldP spid="312" grpId="0" build="p" animBg="1" advAuto="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305"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306"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307" name="image2.jpg" descr="image2.jpg"/>
          <p:cNvPicPr>
            <a:picLocks noChangeAspect="1"/>
          </p:cNvPicPr>
          <p:nvPr/>
        </p:nvPicPr>
        <p:blipFill>
          <a:blip r:embed="rId2"/>
          <a:stretch>
            <a:fillRect/>
          </a:stretch>
        </p:blipFill>
        <p:spPr>
          <a:xfrm>
            <a:off x="8366759" y="6230772"/>
            <a:ext cx="640081" cy="491338"/>
          </a:xfrm>
          <a:prstGeom prst="rect">
            <a:avLst/>
          </a:prstGeom>
          <a:ln w="12700"/>
        </p:spPr>
      </p:pic>
      <p:sp>
        <p:nvSpPr>
          <p:cNvPr id="308" name="Texte"/>
          <p:cNvSpPr txBox="1"/>
          <p:nvPr/>
        </p:nvSpPr>
        <p:spPr>
          <a:xfrm>
            <a:off x="609600" y="6339840"/>
            <a:ext cx="1000253" cy="3683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buClr>
                <a:srgbClr val="585866"/>
              </a:buClr>
              <a:defRPr sz="1400">
                <a:solidFill>
                  <a:srgbClr val="585866"/>
                </a:solidFill>
                <a:uFill>
                  <a:solidFill>
                    <a:srgbClr val="585866"/>
                  </a:solidFill>
                </a:uFill>
              </a:defRPr>
            </a:lvl1pPr>
          </a:lstStyle>
          <a:p>
            <a:r>
              <a:t> </a:t>
            </a:r>
          </a:p>
        </p:txBody>
      </p:sp>
      <p:sp>
        <p:nvSpPr>
          <p:cNvPr id="309"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310"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311" name="La perception est subjective"/>
          <p:cNvSpPr txBox="1">
            <a:spLocks noGrp="1"/>
          </p:cNvSpPr>
          <p:nvPr>
            <p:ph type="title"/>
          </p:nvPr>
        </p:nvSpPr>
        <p:spPr>
          <a:prstGeom prst="rect">
            <a:avLst/>
          </a:prstGeom>
        </p:spPr>
        <p:txBody>
          <a:bodyPr/>
          <a:lstStyle/>
          <a:p>
            <a:r>
              <a:t>La perception est subjective </a:t>
            </a:r>
          </a:p>
        </p:txBody>
      </p:sp>
      <p:sp>
        <p:nvSpPr>
          <p:cNvPr id="313" name="Numéro de diapositive"/>
          <p:cNvSpPr txBox="1">
            <a:spLocks noGrp="1"/>
          </p:cNvSpPr>
          <p:nvPr>
            <p:ph type="sldNum" sz="quarter" idx="2"/>
          </p:nvPr>
        </p:nvSpPr>
        <p:spPr>
          <a:xfrm>
            <a:off x="1318567" y="6455411"/>
            <a:ext cx="281633" cy="2667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42</a:t>
            </a:fld>
            <a:endParaRPr/>
          </a:p>
        </p:txBody>
      </p:sp>
      <p:pic>
        <p:nvPicPr>
          <p:cNvPr id="14" name="Picture 6">
            <a:extLst>
              <a:ext uri="{FF2B5EF4-FFF2-40B4-BE49-F238E27FC236}">
                <a16:creationId xmlns:a16="http://schemas.microsoft.com/office/drawing/2014/main" id="{0250D6F5-0FF4-784A-A075-40BC8F1D73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9440" y="1035073"/>
            <a:ext cx="5750559" cy="5813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3992064"/>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311"/>
                                        </p:tgtEl>
                                        <p:attrNameLst>
                                          <p:attrName>style.visibility</p:attrName>
                                        </p:attrNameLst>
                                      </p:cBhvr>
                                      <p:to>
                                        <p:strVal val="visible"/>
                                      </p:to>
                                    </p:set>
                                    <p:animEffect transition="in" filter="dissolve">
                                      <p:cBhvr>
                                        <p:cTn id="7" dur="500"/>
                                        <p:tgtEl>
                                          <p:spTgt spid="3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1" grpId="0" animBg="1" advAuto="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316"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317"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318" name="image2.jpg" descr="image2.jpg"/>
          <p:cNvPicPr>
            <a:picLocks noChangeAspect="1"/>
          </p:cNvPicPr>
          <p:nvPr/>
        </p:nvPicPr>
        <p:blipFill>
          <a:blip r:embed="rId2"/>
          <a:stretch>
            <a:fillRect/>
          </a:stretch>
        </p:blipFill>
        <p:spPr>
          <a:xfrm>
            <a:off x="8366759" y="6230772"/>
            <a:ext cx="640081" cy="491338"/>
          </a:xfrm>
          <a:prstGeom prst="rect">
            <a:avLst/>
          </a:prstGeom>
          <a:ln w="12700"/>
        </p:spPr>
      </p:pic>
      <p:sp>
        <p:nvSpPr>
          <p:cNvPr id="319" name="Texte"/>
          <p:cNvSpPr txBox="1"/>
          <p:nvPr/>
        </p:nvSpPr>
        <p:spPr>
          <a:xfrm>
            <a:off x="609600" y="6339840"/>
            <a:ext cx="1000253" cy="3683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buClr>
                <a:srgbClr val="585866"/>
              </a:buClr>
              <a:defRPr sz="1400">
                <a:solidFill>
                  <a:srgbClr val="585866"/>
                </a:solidFill>
                <a:uFill>
                  <a:solidFill>
                    <a:srgbClr val="585866"/>
                  </a:solidFill>
                </a:uFill>
              </a:defRPr>
            </a:lvl1pPr>
          </a:lstStyle>
          <a:p>
            <a:r>
              <a:t> </a:t>
            </a:r>
          </a:p>
        </p:txBody>
      </p:sp>
      <p:sp>
        <p:nvSpPr>
          <p:cNvPr id="320"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321"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322"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sp>
        <p:nvSpPr>
          <p:cNvPr id="323" name="La courbe du changement"/>
          <p:cNvSpPr txBox="1">
            <a:spLocks noGrp="1"/>
          </p:cNvSpPr>
          <p:nvPr>
            <p:ph type="title"/>
          </p:nvPr>
        </p:nvSpPr>
        <p:spPr>
          <a:prstGeom prst="rect">
            <a:avLst/>
          </a:prstGeom>
        </p:spPr>
        <p:txBody>
          <a:bodyPr/>
          <a:lstStyle/>
          <a:p>
            <a:r>
              <a:t>La courbe du changement</a:t>
            </a:r>
          </a:p>
        </p:txBody>
      </p:sp>
      <p:sp>
        <p:nvSpPr>
          <p:cNvPr id="324" name="Ligne"/>
          <p:cNvSpPr/>
          <p:nvPr/>
        </p:nvSpPr>
        <p:spPr>
          <a:xfrm>
            <a:off x="2339975" y="2924175"/>
            <a:ext cx="3600450" cy="0"/>
          </a:xfrm>
          <a:prstGeom prst="line">
            <a:avLst/>
          </a:prstGeom>
          <a:ln>
            <a:solidFill>
              <a:srgbClr val="000000"/>
            </a:solidFill>
            <a:miter lim="400000"/>
          </a:ln>
        </p:spPr>
        <p:txBody>
          <a:bodyPr lIns="0" tIns="0" rIns="0" bIns="0"/>
          <a:lstStyle/>
          <a:p>
            <a:pPr>
              <a:buClrTx/>
              <a:buFontTx/>
              <a:defRPr sz="1200">
                <a:uFillTx/>
                <a:latin typeface="Helvetica"/>
                <a:ea typeface="Helvetica"/>
                <a:cs typeface="Helvetica"/>
                <a:sym typeface="Helvetica"/>
              </a:defRPr>
            </a:pPr>
            <a:endParaRPr/>
          </a:p>
        </p:txBody>
      </p:sp>
      <p:sp>
        <p:nvSpPr>
          <p:cNvPr id="325" name="Ligne"/>
          <p:cNvSpPr/>
          <p:nvPr/>
        </p:nvSpPr>
        <p:spPr>
          <a:xfrm>
            <a:off x="2268538" y="3573462"/>
            <a:ext cx="3743326" cy="1"/>
          </a:xfrm>
          <a:prstGeom prst="line">
            <a:avLst/>
          </a:prstGeom>
          <a:ln>
            <a:solidFill>
              <a:srgbClr val="000000"/>
            </a:solidFill>
            <a:miter lim="400000"/>
          </a:ln>
        </p:spPr>
        <p:txBody>
          <a:bodyPr lIns="0" tIns="0" rIns="0" bIns="0"/>
          <a:lstStyle/>
          <a:p>
            <a:pPr>
              <a:buClrTx/>
              <a:buFontTx/>
              <a:defRPr sz="1200">
                <a:uFillTx/>
                <a:latin typeface="Helvetica"/>
                <a:ea typeface="Helvetica"/>
                <a:cs typeface="Helvetica"/>
                <a:sym typeface="Helvetica"/>
              </a:defRPr>
            </a:pPr>
            <a:endParaRPr/>
          </a:p>
        </p:txBody>
      </p:sp>
      <p:sp>
        <p:nvSpPr>
          <p:cNvPr id="326" name="Ligne"/>
          <p:cNvSpPr/>
          <p:nvPr/>
        </p:nvSpPr>
        <p:spPr>
          <a:xfrm>
            <a:off x="2268538" y="4292600"/>
            <a:ext cx="3743326" cy="0"/>
          </a:xfrm>
          <a:prstGeom prst="line">
            <a:avLst/>
          </a:prstGeom>
          <a:ln>
            <a:solidFill>
              <a:srgbClr val="000000"/>
            </a:solidFill>
            <a:miter lim="400000"/>
          </a:ln>
        </p:spPr>
        <p:txBody>
          <a:bodyPr lIns="0" tIns="0" rIns="0" bIns="0"/>
          <a:lstStyle/>
          <a:p>
            <a:pPr>
              <a:buClrTx/>
              <a:buFontTx/>
              <a:defRPr sz="1200">
                <a:uFillTx/>
                <a:latin typeface="Helvetica"/>
                <a:ea typeface="Helvetica"/>
                <a:cs typeface="Helvetica"/>
                <a:sym typeface="Helvetica"/>
              </a:defRPr>
            </a:pPr>
            <a:endParaRPr/>
          </a:p>
        </p:txBody>
      </p:sp>
      <p:sp>
        <p:nvSpPr>
          <p:cNvPr id="327" name="Ligne"/>
          <p:cNvSpPr/>
          <p:nvPr/>
        </p:nvSpPr>
        <p:spPr>
          <a:xfrm>
            <a:off x="2339975" y="5013325"/>
            <a:ext cx="3671888" cy="0"/>
          </a:xfrm>
          <a:prstGeom prst="line">
            <a:avLst/>
          </a:prstGeom>
          <a:ln>
            <a:solidFill>
              <a:srgbClr val="000000"/>
            </a:solidFill>
            <a:miter lim="400000"/>
          </a:ln>
        </p:spPr>
        <p:txBody>
          <a:bodyPr lIns="0" tIns="0" rIns="0" bIns="0"/>
          <a:lstStyle/>
          <a:p>
            <a:pPr>
              <a:buClrTx/>
              <a:buFontTx/>
              <a:defRPr sz="1200">
                <a:uFillTx/>
                <a:latin typeface="Helvetica"/>
                <a:ea typeface="Helvetica"/>
                <a:cs typeface="Helvetica"/>
                <a:sym typeface="Helvetica"/>
              </a:defRPr>
            </a:pPr>
            <a:endParaRPr/>
          </a:p>
        </p:txBody>
      </p:sp>
      <p:sp>
        <p:nvSpPr>
          <p:cNvPr id="328" name="Ligne"/>
          <p:cNvSpPr/>
          <p:nvPr/>
        </p:nvSpPr>
        <p:spPr>
          <a:xfrm>
            <a:off x="2268538" y="5734050"/>
            <a:ext cx="3743326" cy="0"/>
          </a:xfrm>
          <a:prstGeom prst="line">
            <a:avLst/>
          </a:prstGeom>
          <a:ln>
            <a:solidFill>
              <a:srgbClr val="000000"/>
            </a:solidFill>
            <a:miter lim="400000"/>
          </a:ln>
        </p:spPr>
        <p:txBody>
          <a:bodyPr lIns="0" tIns="0" rIns="0" bIns="0"/>
          <a:lstStyle/>
          <a:p>
            <a:pPr>
              <a:buClrTx/>
              <a:buFontTx/>
              <a:defRPr sz="1200">
                <a:uFillTx/>
                <a:latin typeface="Helvetica"/>
                <a:ea typeface="Helvetica"/>
                <a:cs typeface="Helvetica"/>
                <a:sym typeface="Helvetica"/>
              </a:defRPr>
            </a:pPr>
            <a:endParaRPr/>
          </a:p>
        </p:txBody>
      </p:sp>
      <p:sp>
        <p:nvSpPr>
          <p:cNvPr id="329" name="Ligne"/>
          <p:cNvSpPr/>
          <p:nvPr/>
        </p:nvSpPr>
        <p:spPr>
          <a:xfrm flipH="1">
            <a:off x="4211637" y="2060575"/>
            <a:ext cx="1" cy="3673475"/>
          </a:xfrm>
          <a:prstGeom prst="line">
            <a:avLst/>
          </a:prstGeom>
          <a:ln>
            <a:solidFill>
              <a:srgbClr val="000000"/>
            </a:solidFill>
            <a:miter lim="400000"/>
          </a:ln>
        </p:spPr>
        <p:txBody>
          <a:bodyPr lIns="0" tIns="0" rIns="0" bIns="0"/>
          <a:lstStyle/>
          <a:p>
            <a:pPr>
              <a:buClrTx/>
              <a:buFontTx/>
              <a:defRPr sz="1200">
                <a:uFillTx/>
                <a:latin typeface="Helvetica"/>
                <a:ea typeface="Helvetica"/>
                <a:cs typeface="Helvetica"/>
                <a:sym typeface="Helvetica"/>
              </a:defRPr>
            </a:pPr>
            <a:endParaRPr/>
          </a:p>
        </p:txBody>
      </p:sp>
      <p:sp>
        <p:nvSpPr>
          <p:cNvPr id="330" name="Figure"/>
          <p:cNvSpPr/>
          <p:nvPr/>
        </p:nvSpPr>
        <p:spPr>
          <a:xfrm rot="21060000">
            <a:off x="2767552" y="2280333"/>
            <a:ext cx="293689" cy="647701"/>
          </a:xfrm>
          <a:custGeom>
            <a:avLst/>
            <a:gdLst/>
            <a:ahLst/>
            <a:cxnLst>
              <a:cxn ang="0">
                <a:pos x="wd2" y="hd2"/>
              </a:cxn>
              <a:cxn ang="5400000">
                <a:pos x="wd2" y="hd2"/>
              </a:cxn>
              <a:cxn ang="10800000">
                <a:pos x="wd2" y="hd2"/>
              </a:cxn>
              <a:cxn ang="16200000">
                <a:pos x="wd2" y="hd2"/>
              </a:cxn>
            </a:cxnLst>
            <a:rect l="0" t="0" r="r" b="b"/>
            <a:pathLst>
              <a:path w="21600" h="21600" extrusionOk="0">
                <a:moveTo>
                  <a:pt x="0" y="16200"/>
                </a:moveTo>
                <a:lnTo>
                  <a:pt x="5400" y="16200"/>
                </a:lnTo>
                <a:lnTo>
                  <a:pt x="5400" y="0"/>
                </a:lnTo>
                <a:lnTo>
                  <a:pt x="16200" y="0"/>
                </a:lnTo>
                <a:lnTo>
                  <a:pt x="16200" y="16200"/>
                </a:lnTo>
                <a:lnTo>
                  <a:pt x="21600" y="16200"/>
                </a:lnTo>
                <a:lnTo>
                  <a:pt x="10800" y="21600"/>
                </a:lnTo>
                <a:close/>
              </a:path>
            </a:pathLst>
          </a:custGeom>
          <a:solidFill>
            <a:srgbClr val="8590B2"/>
          </a:solidFill>
          <a:ln>
            <a:solidFill>
              <a:srgbClr val="000000"/>
            </a:solidFill>
            <a:miter lim="400000"/>
          </a:ln>
        </p:spPr>
        <p:txBody>
          <a:bodyPr lIns="0" tIns="0" rIns="0" bIns="0"/>
          <a:lstStyle/>
          <a:p>
            <a:pPr>
              <a:buClrTx/>
              <a:buFontTx/>
              <a:defRPr sz="1200">
                <a:uFillTx/>
                <a:latin typeface="Helvetica"/>
                <a:ea typeface="Helvetica"/>
                <a:cs typeface="Helvetica"/>
                <a:sym typeface="Helvetica"/>
              </a:defRPr>
            </a:pPr>
            <a:endParaRPr/>
          </a:p>
        </p:txBody>
      </p:sp>
      <p:sp>
        <p:nvSpPr>
          <p:cNvPr id="331" name="Figure"/>
          <p:cNvSpPr/>
          <p:nvPr/>
        </p:nvSpPr>
        <p:spPr>
          <a:xfrm rot="21000000">
            <a:off x="2916054" y="2997135"/>
            <a:ext cx="287338" cy="576264"/>
          </a:xfrm>
          <a:custGeom>
            <a:avLst/>
            <a:gdLst/>
            <a:ahLst/>
            <a:cxnLst>
              <a:cxn ang="0">
                <a:pos x="wd2" y="hd2"/>
              </a:cxn>
              <a:cxn ang="5400000">
                <a:pos x="wd2" y="hd2"/>
              </a:cxn>
              <a:cxn ang="10800000">
                <a:pos x="wd2" y="hd2"/>
              </a:cxn>
              <a:cxn ang="16200000">
                <a:pos x="wd2" y="hd2"/>
              </a:cxn>
            </a:cxnLst>
            <a:rect l="0" t="0" r="r" b="b"/>
            <a:pathLst>
              <a:path w="21600" h="21600" extrusionOk="0">
                <a:moveTo>
                  <a:pt x="0" y="16200"/>
                </a:moveTo>
                <a:lnTo>
                  <a:pt x="5400" y="16200"/>
                </a:lnTo>
                <a:lnTo>
                  <a:pt x="5400" y="0"/>
                </a:lnTo>
                <a:lnTo>
                  <a:pt x="16200" y="0"/>
                </a:lnTo>
                <a:lnTo>
                  <a:pt x="16200" y="16200"/>
                </a:lnTo>
                <a:lnTo>
                  <a:pt x="21600" y="16200"/>
                </a:lnTo>
                <a:lnTo>
                  <a:pt x="10800" y="21600"/>
                </a:lnTo>
                <a:close/>
              </a:path>
            </a:pathLst>
          </a:custGeom>
          <a:solidFill>
            <a:srgbClr val="8590B2"/>
          </a:solidFill>
          <a:ln>
            <a:solidFill>
              <a:srgbClr val="000000"/>
            </a:solidFill>
            <a:miter lim="400000"/>
          </a:ln>
        </p:spPr>
        <p:txBody>
          <a:bodyPr lIns="0" tIns="0" rIns="0" bIns="0"/>
          <a:lstStyle/>
          <a:p>
            <a:pPr>
              <a:buClrTx/>
              <a:buFontTx/>
              <a:defRPr sz="1200">
                <a:uFillTx/>
                <a:latin typeface="Helvetica"/>
                <a:ea typeface="Helvetica"/>
                <a:cs typeface="Helvetica"/>
                <a:sym typeface="Helvetica"/>
              </a:defRPr>
            </a:pPr>
            <a:endParaRPr/>
          </a:p>
        </p:txBody>
      </p:sp>
      <p:sp>
        <p:nvSpPr>
          <p:cNvPr id="332" name="Figure"/>
          <p:cNvSpPr/>
          <p:nvPr/>
        </p:nvSpPr>
        <p:spPr>
          <a:xfrm rot="20880000">
            <a:off x="3065955" y="3643440"/>
            <a:ext cx="288926" cy="647701"/>
          </a:xfrm>
          <a:custGeom>
            <a:avLst/>
            <a:gdLst/>
            <a:ahLst/>
            <a:cxnLst>
              <a:cxn ang="0">
                <a:pos x="wd2" y="hd2"/>
              </a:cxn>
              <a:cxn ang="5400000">
                <a:pos x="wd2" y="hd2"/>
              </a:cxn>
              <a:cxn ang="10800000">
                <a:pos x="wd2" y="hd2"/>
              </a:cxn>
              <a:cxn ang="16200000">
                <a:pos x="wd2" y="hd2"/>
              </a:cxn>
            </a:cxnLst>
            <a:rect l="0" t="0" r="r" b="b"/>
            <a:pathLst>
              <a:path w="21600" h="21600" extrusionOk="0">
                <a:moveTo>
                  <a:pt x="0" y="16200"/>
                </a:moveTo>
                <a:lnTo>
                  <a:pt x="5400" y="16200"/>
                </a:lnTo>
                <a:lnTo>
                  <a:pt x="5400" y="0"/>
                </a:lnTo>
                <a:lnTo>
                  <a:pt x="16200" y="0"/>
                </a:lnTo>
                <a:lnTo>
                  <a:pt x="16200" y="16200"/>
                </a:lnTo>
                <a:lnTo>
                  <a:pt x="21600" y="16200"/>
                </a:lnTo>
                <a:lnTo>
                  <a:pt x="10800" y="21600"/>
                </a:lnTo>
                <a:close/>
              </a:path>
            </a:pathLst>
          </a:custGeom>
          <a:solidFill>
            <a:srgbClr val="8590B2"/>
          </a:solidFill>
          <a:ln>
            <a:solidFill>
              <a:srgbClr val="000000"/>
            </a:solidFill>
            <a:miter lim="400000"/>
          </a:ln>
        </p:spPr>
        <p:txBody>
          <a:bodyPr lIns="0" tIns="0" rIns="0" bIns="0"/>
          <a:lstStyle/>
          <a:p>
            <a:pPr>
              <a:buClrTx/>
              <a:buFontTx/>
              <a:defRPr sz="1200">
                <a:uFillTx/>
                <a:latin typeface="Helvetica"/>
                <a:ea typeface="Helvetica"/>
                <a:cs typeface="Helvetica"/>
                <a:sym typeface="Helvetica"/>
              </a:defRPr>
            </a:pPr>
            <a:endParaRPr/>
          </a:p>
        </p:txBody>
      </p:sp>
      <p:sp>
        <p:nvSpPr>
          <p:cNvPr id="333" name="Figure"/>
          <p:cNvSpPr/>
          <p:nvPr/>
        </p:nvSpPr>
        <p:spPr>
          <a:xfrm rot="20580000">
            <a:off x="3278132" y="4292766"/>
            <a:ext cx="287339" cy="720726"/>
          </a:xfrm>
          <a:custGeom>
            <a:avLst/>
            <a:gdLst/>
            <a:ahLst/>
            <a:cxnLst>
              <a:cxn ang="0">
                <a:pos x="wd2" y="hd2"/>
              </a:cxn>
              <a:cxn ang="5400000">
                <a:pos x="wd2" y="hd2"/>
              </a:cxn>
              <a:cxn ang="10800000">
                <a:pos x="wd2" y="hd2"/>
              </a:cxn>
              <a:cxn ang="16200000">
                <a:pos x="wd2" y="hd2"/>
              </a:cxn>
            </a:cxnLst>
            <a:rect l="0" t="0" r="r" b="b"/>
            <a:pathLst>
              <a:path w="21600" h="21600" extrusionOk="0">
                <a:moveTo>
                  <a:pt x="0" y="16200"/>
                </a:moveTo>
                <a:lnTo>
                  <a:pt x="5400" y="16200"/>
                </a:lnTo>
                <a:lnTo>
                  <a:pt x="5400" y="0"/>
                </a:lnTo>
                <a:lnTo>
                  <a:pt x="16200" y="0"/>
                </a:lnTo>
                <a:lnTo>
                  <a:pt x="16200" y="16200"/>
                </a:lnTo>
                <a:lnTo>
                  <a:pt x="21600" y="16200"/>
                </a:lnTo>
                <a:lnTo>
                  <a:pt x="10800" y="21600"/>
                </a:lnTo>
                <a:close/>
              </a:path>
            </a:pathLst>
          </a:custGeom>
          <a:solidFill>
            <a:srgbClr val="8590B2"/>
          </a:solidFill>
          <a:ln>
            <a:solidFill>
              <a:srgbClr val="000000"/>
            </a:solidFill>
            <a:miter lim="400000"/>
          </a:ln>
        </p:spPr>
        <p:txBody>
          <a:bodyPr lIns="0" tIns="0" rIns="0" bIns="0"/>
          <a:lstStyle/>
          <a:p>
            <a:pPr>
              <a:buClrTx/>
              <a:buFontTx/>
              <a:defRPr sz="1200">
                <a:uFillTx/>
                <a:latin typeface="Helvetica"/>
                <a:ea typeface="Helvetica"/>
                <a:cs typeface="Helvetica"/>
                <a:sym typeface="Helvetica"/>
              </a:defRPr>
            </a:pPr>
            <a:endParaRPr/>
          </a:p>
        </p:txBody>
      </p:sp>
      <p:sp>
        <p:nvSpPr>
          <p:cNvPr id="334" name="Figure"/>
          <p:cNvSpPr/>
          <p:nvPr/>
        </p:nvSpPr>
        <p:spPr>
          <a:xfrm rot="11160000" flipH="1">
            <a:off x="3545974" y="5002502"/>
            <a:ext cx="1701860" cy="663096"/>
          </a:xfrm>
          <a:custGeom>
            <a:avLst/>
            <a:gdLst/>
            <a:ahLst/>
            <a:cxnLst>
              <a:cxn ang="0">
                <a:pos x="wd2" y="hd2"/>
              </a:cxn>
              <a:cxn ang="5400000">
                <a:pos x="wd2" y="hd2"/>
              </a:cxn>
              <a:cxn ang="10800000">
                <a:pos x="wd2" y="hd2"/>
              </a:cxn>
              <a:cxn ang="16200000">
                <a:pos x="wd2" y="hd2"/>
              </a:cxn>
            </a:cxnLst>
            <a:rect l="0" t="0" r="r" b="b"/>
            <a:pathLst>
              <a:path w="21600" h="21600" extrusionOk="0">
                <a:moveTo>
                  <a:pt x="15816" y="15131"/>
                </a:moveTo>
                <a:cubicBezTo>
                  <a:pt x="15774" y="9724"/>
                  <a:pt x="13003" y="5376"/>
                  <a:pt x="9601" y="5376"/>
                </a:cubicBezTo>
                <a:cubicBezTo>
                  <a:pt x="6167" y="5377"/>
                  <a:pt x="3384" y="9799"/>
                  <a:pt x="3384" y="15255"/>
                </a:cubicBezTo>
                <a:cubicBezTo>
                  <a:pt x="3383" y="15467"/>
                  <a:pt x="3388" y="15680"/>
                  <a:pt x="3397" y="15893"/>
                </a:cubicBezTo>
                <a:lnTo>
                  <a:pt x="20" y="16241"/>
                </a:lnTo>
                <a:cubicBezTo>
                  <a:pt x="6" y="15913"/>
                  <a:pt x="0" y="15584"/>
                  <a:pt x="0" y="15255"/>
                </a:cubicBezTo>
                <a:cubicBezTo>
                  <a:pt x="0" y="6829"/>
                  <a:pt x="4298" y="0"/>
                  <a:pt x="9601" y="0"/>
                </a:cubicBezTo>
                <a:cubicBezTo>
                  <a:pt x="14855" y="0"/>
                  <a:pt x="19134" y="6712"/>
                  <a:pt x="19201" y="15063"/>
                </a:cubicBezTo>
                <a:lnTo>
                  <a:pt x="21600" y="15015"/>
                </a:lnTo>
                <a:lnTo>
                  <a:pt x="17560" y="21600"/>
                </a:lnTo>
                <a:lnTo>
                  <a:pt x="13416" y="15177"/>
                </a:lnTo>
                <a:lnTo>
                  <a:pt x="15816" y="15131"/>
                </a:lnTo>
                <a:close/>
              </a:path>
            </a:pathLst>
          </a:custGeom>
          <a:solidFill>
            <a:srgbClr val="8590B2"/>
          </a:solidFill>
          <a:ln>
            <a:solidFill>
              <a:srgbClr val="000000"/>
            </a:solidFill>
            <a:miter lim="400000"/>
          </a:ln>
        </p:spPr>
        <p:txBody>
          <a:bodyPr lIns="0" tIns="0" rIns="0" bIns="0"/>
          <a:lstStyle/>
          <a:p>
            <a:pPr>
              <a:buClrTx/>
              <a:buFontTx/>
              <a:defRPr sz="1200">
                <a:uFillTx/>
                <a:latin typeface="Helvetica"/>
                <a:ea typeface="Helvetica"/>
                <a:cs typeface="Helvetica"/>
                <a:sym typeface="Helvetica"/>
              </a:defRPr>
            </a:pPr>
            <a:endParaRPr/>
          </a:p>
        </p:txBody>
      </p:sp>
      <p:sp>
        <p:nvSpPr>
          <p:cNvPr id="335" name="Figure"/>
          <p:cNvSpPr/>
          <p:nvPr/>
        </p:nvSpPr>
        <p:spPr>
          <a:xfrm rot="1020000">
            <a:off x="4933658" y="4292918"/>
            <a:ext cx="368301" cy="720726"/>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10800" y="0"/>
                </a:lnTo>
                <a:lnTo>
                  <a:pt x="21600" y="5400"/>
                </a:lnTo>
                <a:lnTo>
                  <a:pt x="16200" y="5400"/>
                </a:lnTo>
                <a:lnTo>
                  <a:pt x="16200" y="21600"/>
                </a:lnTo>
                <a:lnTo>
                  <a:pt x="5400" y="21600"/>
                </a:lnTo>
                <a:lnTo>
                  <a:pt x="5400" y="5400"/>
                </a:lnTo>
                <a:close/>
              </a:path>
            </a:pathLst>
          </a:custGeom>
          <a:solidFill>
            <a:srgbClr val="8590B2"/>
          </a:solidFill>
          <a:ln>
            <a:solidFill>
              <a:srgbClr val="000000"/>
            </a:solidFill>
            <a:miter lim="400000"/>
          </a:ln>
        </p:spPr>
        <p:txBody>
          <a:bodyPr lIns="0" tIns="0" rIns="0" bIns="0"/>
          <a:lstStyle/>
          <a:p>
            <a:pPr>
              <a:buClrTx/>
              <a:buFontTx/>
              <a:defRPr sz="1200">
                <a:uFillTx/>
                <a:latin typeface="Helvetica"/>
                <a:ea typeface="Helvetica"/>
                <a:cs typeface="Helvetica"/>
                <a:sym typeface="Helvetica"/>
              </a:defRPr>
            </a:pPr>
            <a:endParaRPr/>
          </a:p>
        </p:txBody>
      </p:sp>
      <p:sp>
        <p:nvSpPr>
          <p:cNvPr id="336" name="Figure"/>
          <p:cNvSpPr/>
          <p:nvPr/>
        </p:nvSpPr>
        <p:spPr>
          <a:xfrm rot="840000">
            <a:off x="5141132" y="3571631"/>
            <a:ext cx="358776" cy="687389"/>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10800" y="0"/>
                </a:lnTo>
                <a:lnTo>
                  <a:pt x="21600" y="5400"/>
                </a:lnTo>
                <a:lnTo>
                  <a:pt x="16200" y="5400"/>
                </a:lnTo>
                <a:lnTo>
                  <a:pt x="16200" y="21600"/>
                </a:lnTo>
                <a:lnTo>
                  <a:pt x="5400" y="21600"/>
                </a:lnTo>
                <a:lnTo>
                  <a:pt x="5400" y="5400"/>
                </a:lnTo>
                <a:close/>
              </a:path>
            </a:pathLst>
          </a:custGeom>
          <a:solidFill>
            <a:srgbClr val="8590B2"/>
          </a:solidFill>
          <a:ln>
            <a:solidFill>
              <a:srgbClr val="000000"/>
            </a:solidFill>
            <a:miter lim="400000"/>
          </a:ln>
        </p:spPr>
        <p:txBody>
          <a:bodyPr lIns="0" tIns="0" rIns="0" bIns="0"/>
          <a:lstStyle/>
          <a:p>
            <a:pPr>
              <a:buClrTx/>
              <a:buFontTx/>
              <a:defRPr sz="1200">
                <a:uFillTx/>
                <a:latin typeface="Helvetica"/>
                <a:ea typeface="Helvetica"/>
                <a:cs typeface="Helvetica"/>
                <a:sym typeface="Helvetica"/>
              </a:defRPr>
            </a:pPr>
            <a:endParaRPr/>
          </a:p>
        </p:txBody>
      </p:sp>
      <p:sp>
        <p:nvSpPr>
          <p:cNvPr id="337" name="Figure"/>
          <p:cNvSpPr/>
          <p:nvPr/>
        </p:nvSpPr>
        <p:spPr>
          <a:xfrm rot="540000">
            <a:off x="5280083" y="2922618"/>
            <a:ext cx="342901" cy="546101"/>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10800" y="0"/>
                </a:lnTo>
                <a:lnTo>
                  <a:pt x="21600" y="5400"/>
                </a:lnTo>
                <a:lnTo>
                  <a:pt x="16200" y="5400"/>
                </a:lnTo>
                <a:lnTo>
                  <a:pt x="16200" y="21600"/>
                </a:lnTo>
                <a:lnTo>
                  <a:pt x="5400" y="21600"/>
                </a:lnTo>
                <a:lnTo>
                  <a:pt x="5400" y="5400"/>
                </a:lnTo>
                <a:close/>
              </a:path>
            </a:pathLst>
          </a:custGeom>
          <a:solidFill>
            <a:srgbClr val="8590B2"/>
          </a:solidFill>
          <a:ln>
            <a:solidFill>
              <a:srgbClr val="000000"/>
            </a:solidFill>
            <a:miter lim="400000"/>
          </a:ln>
        </p:spPr>
        <p:txBody>
          <a:bodyPr lIns="0" tIns="0" rIns="0" bIns="0"/>
          <a:lstStyle/>
          <a:p>
            <a:pPr>
              <a:buClrTx/>
              <a:buFontTx/>
              <a:defRPr sz="1200">
                <a:uFillTx/>
                <a:latin typeface="Helvetica"/>
                <a:ea typeface="Helvetica"/>
                <a:cs typeface="Helvetica"/>
                <a:sym typeface="Helvetica"/>
              </a:defRPr>
            </a:pPr>
            <a:endParaRPr/>
          </a:p>
        </p:txBody>
      </p:sp>
      <p:sp>
        <p:nvSpPr>
          <p:cNvPr id="338" name="Figure"/>
          <p:cNvSpPr/>
          <p:nvPr/>
        </p:nvSpPr>
        <p:spPr>
          <a:xfrm rot="1020000">
            <a:off x="5579758" y="1341476"/>
            <a:ext cx="285751" cy="1522413"/>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10800" y="0"/>
                </a:lnTo>
                <a:lnTo>
                  <a:pt x="21600" y="5400"/>
                </a:lnTo>
                <a:lnTo>
                  <a:pt x="16200" y="5400"/>
                </a:lnTo>
                <a:lnTo>
                  <a:pt x="16200" y="21600"/>
                </a:lnTo>
                <a:lnTo>
                  <a:pt x="5400" y="21600"/>
                </a:lnTo>
                <a:lnTo>
                  <a:pt x="5400" y="5400"/>
                </a:lnTo>
                <a:close/>
              </a:path>
            </a:pathLst>
          </a:custGeom>
          <a:solidFill>
            <a:srgbClr val="8590B2"/>
          </a:solidFill>
          <a:ln>
            <a:solidFill>
              <a:srgbClr val="000000"/>
            </a:solidFill>
            <a:miter lim="400000"/>
          </a:ln>
        </p:spPr>
        <p:txBody>
          <a:bodyPr lIns="0" tIns="0" rIns="0" bIns="0"/>
          <a:lstStyle/>
          <a:p>
            <a:pPr>
              <a:buClrTx/>
              <a:buFontTx/>
              <a:defRPr sz="1200">
                <a:uFillTx/>
                <a:latin typeface="Helvetica"/>
                <a:ea typeface="Helvetica"/>
                <a:cs typeface="Helvetica"/>
                <a:sym typeface="Helvetica"/>
              </a:defRPr>
            </a:pPr>
            <a:endParaRPr/>
          </a:p>
        </p:txBody>
      </p:sp>
      <p:sp>
        <p:nvSpPr>
          <p:cNvPr id="339" name="Déni"/>
          <p:cNvSpPr txBox="1"/>
          <p:nvPr/>
        </p:nvSpPr>
        <p:spPr>
          <a:xfrm>
            <a:off x="755649" y="2420938"/>
            <a:ext cx="1016001"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spcBef>
                <a:spcPts val="1000"/>
              </a:spcBef>
            </a:lvl1pPr>
          </a:lstStyle>
          <a:p>
            <a:r>
              <a:t>Déni</a:t>
            </a:r>
          </a:p>
        </p:txBody>
      </p:sp>
      <p:sp>
        <p:nvSpPr>
          <p:cNvPr id="340" name="Protestation"/>
          <p:cNvSpPr txBox="1"/>
          <p:nvPr/>
        </p:nvSpPr>
        <p:spPr>
          <a:xfrm>
            <a:off x="747712" y="3068638"/>
            <a:ext cx="1524001"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spcBef>
                <a:spcPts val="1000"/>
              </a:spcBef>
            </a:lvl1pPr>
          </a:lstStyle>
          <a:p>
            <a:r>
              <a:t>Protestation</a:t>
            </a:r>
          </a:p>
        </p:txBody>
      </p:sp>
      <p:sp>
        <p:nvSpPr>
          <p:cNvPr id="341" name="Tristesse"/>
          <p:cNvSpPr txBox="1"/>
          <p:nvPr/>
        </p:nvSpPr>
        <p:spPr>
          <a:xfrm>
            <a:off x="735012" y="3716337"/>
            <a:ext cx="1308101"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spcBef>
                <a:spcPts val="1000"/>
              </a:spcBef>
            </a:lvl1pPr>
          </a:lstStyle>
          <a:p>
            <a:r>
              <a:t>Tristesse </a:t>
            </a:r>
          </a:p>
        </p:txBody>
      </p:sp>
      <p:sp>
        <p:nvSpPr>
          <p:cNvPr id="342" name="Peur"/>
          <p:cNvSpPr txBox="1"/>
          <p:nvPr/>
        </p:nvSpPr>
        <p:spPr>
          <a:xfrm>
            <a:off x="763587" y="4508500"/>
            <a:ext cx="1739901" cy="3429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spcBef>
                <a:spcPts val="1000"/>
              </a:spcBef>
            </a:lvl1pPr>
          </a:lstStyle>
          <a:p>
            <a:r>
              <a:t>Peur</a:t>
            </a:r>
          </a:p>
        </p:txBody>
      </p:sp>
      <p:sp>
        <p:nvSpPr>
          <p:cNvPr id="343" name="Compromis"/>
          <p:cNvSpPr txBox="1"/>
          <p:nvPr/>
        </p:nvSpPr>
        <p:spPr>
          <a:xfrm>
            <a:off x="3419475" y="6021387"/>
            <a:ext cx="1663700"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spcBef>
                <a:spcPts val="1000"/>
              </a:spcBef>
              <a:defRPr b="1"/>
            </a:lvl1pPr>
          </a:lstStyle>
          <a:p>
            <a:pPr>
              <a:defRPr b="0"/>
            </a:pPr>
            <a:r>
              <a:rPr b="1"/>
              <a:t>Compromis</a:t>
            </a:r>
          </a:p>
        </p:txBody>
      </p:sp>
      <p:sp>
        <p:nvSpPr>
          <p:cNvPr id="344" name="Appropriation"/>
          <p:cNvSpPr txBox="1"/>
          <p:nvPr/>
        </p:nvSpPr>
        <p:spPr>
          <a:xfrm>
            <a:off x="6227763" y="3789362"/>
            <a:ext cx="1739901"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spcBef>
                <a:spcPts val="1000"/>
              </a:spcBef>
            </a:lvl1pPr>
          </a:lstStyle>
          <a:p>
            <a:r>
              <a:t>Appropriation</a:t>
            </a:r>
          </a:p>
        </p:txBody>
      </p:sp>
      <p:sp>
        <p:nvSpPr>
          <p:cNvPr id="345" name="Lâcher prise"/>
          <p:cNvSpPr txBox="1"/>
          <p:nvPr/>
        </p:nvSpPr>
        <p:spPr>
          <a:xfrm>
            <a:off x="6227763" y="3068638"/>
            <a:ext cx="1663701"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spcBef>
                <a:spcPts val="1000"/>
              </a:spcBef>
            </a:lvl1pPr>
          </a:lstStyle>
          <a:p>
            <a:r>
              <a:t>Lâcher prise</a:t>
            </a:r>
          </a:p>
        </p:txBody>
      </p:sp>
      <p:sp>
        <p:nvSpPr>
          <p:cNvPr id="346" name="Acceptation"/>
          <p:cNvSpPr txBox="1"/>
          <p:nvPr/>
        </p:nvSpPr>
        <p:spPr>
          <a:xfrm>
            <a:off x="6219824" y="4437062"/>
            <a:ext cx="1524001"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spcBef>
                <a:spcPts val="1000"/>
              </a:spcBef>
            </a:lvl1pPr>
          </a:lstStyle>
          <a:p>
            <a:r>
              <a:t>Acceptation</a:t>
            </a:r>
          </a:p>
        </p:txBody>
      </p:sp>
      <p:sp>
        <p:nvSpPr>
          <p:cNvPr id="347" name="Engagement"/>
          <p:cNvSpPr txBox="1"/>
          <p:nvPr/>
        </p:nvSpPr>
        <p:spPr>
          <a:xfrm>
            <a:off x="6270625" y="2060575"/>
            <a:ext cx="1600200" cy="3429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spcBef>
                <a:spcPts val="1000"/>
              </a:spcBef>
            </a:lvl1pPr>
          </a:lstStyle>
          <a:p>
            <a:r>
              <a:t>Engagement</a:t>
            </a:r>
          </a:p>
        </p:txBody>
      </p:sp>
      <p:sp>
        <p:nvSpPr>
          <p:cNvPr id="348" name="PERTES"/>
          <p:cNvSpPr txBox="1"/>
          <p:nvPr/>
        </p:nvSpPr>
        <p:spPr>
          <a:xfrm>
            <a:off x="611187" y="1844675"/>
            <a:ext cx="1384301" cy="381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spcBef>
                <a:spcPts val="1200"/>
              </a:spcBef>
              <a:defRPr sz="2000"/>
            </a:lvl1pPr>
          </a:lstStyle>
          <a:p>
            <a:pPr>
              <a:defRPr sz="1800"/>
            </a:pPr>
            <a:r>
              <a:rPr sz="2000"/>
              <a:t>PERTES</a:t>
            </a:r>
          </a:p>
        </p:txBody>
      </p:sp>
      <p:sp>
        <p:nvSpPr>
          <p:cNvPr id="349" name="GAINS"/>
          <p:cNvSpPr txBox="1"/>
          <p:nvPr/>
        </p:nvSpPr>
        <p:spPr>
          <a:xfrm>
            <a:off x="7308850" y="1628775"/>
            <a:ext cx="1524000" cy="381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spcBef>
                <a:spcPts val="1200"/>
              </a:spcBef>
              <a:defRPr sz="2000" b="1"/>
            </a:lvl1pPr>
          </a:lstStyle>
          <a:p>
            <a:pPr>
              <a:defRPr sz="1800" b="0"/>
            </a:pPr>
            <a:r>
              <a:rPr sz="2000" b="1"/>
              <a:t>GAINS</a:t>
            </a:r>
          </a:p>
        </p:txBody>
      </p:sp>
      <p:sp>
        <p:nvSpPr>
          <p:cNvPr id="350" name="Numéro de diapositive"/>
          <p:cNvSpPr txBox="1">
            <a:spLocks noGrp="1"/>
          </p:cNvSpPr>
          <p:nvPr>
            <p:ph type="sldNum" sz="quarter" idx="2"/>
          </p:nvPr>
        </p:nvSpPr>
        <p:spPr>
          <a:xfrm>
            <a:off x="1318567" y="6455411"/>
            <a:ext cx="281633" cy="2667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43</a:t>
            </a:fld>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iterate>
                                    <p:tmAbs val="0"/>
                                  </p:iterate>
                                  <p:childTnLst>
                                    <p:set>
                                      <p:cBhvr>
                                        <p:cTn id="6" fill="hold"/>
                                        <p:tgtEl>
                                          <p:spTgt spid="323"/>
                                        </p:tgtEl>
                                        <p:attrNameLst>
                                          <p:attrName>style.visibility</p:attrName>
                                        </p:attrNameLst>
                                      </p:cBhvr>
                                      <p:to>
                                        <p:strVal val="visible"/>
                                      </p:to>
                                    </p:set>
                                    <p:anim calcmode="lin" valueType="num">
                                      <p:cBhvr>
                                        <p:cTn id="7" dur="1000" fill="hold"/>
                                        <p:tgtEl>
                                          <p:spTgt spid="323"/>
                                        </p:tgtEl>
                                        <p:attrNameLst>
                                          <p:attrName>ppt_w</p:attrName>
                                        </p:attrNameLst>
                                      </p:cBhvr>
                                      <p:tavLst>
                                        <p:tav tm="0">
                                          <p:val>
                                            <p:fltVal val="0"/>
                                          </p:val>
                                        </p:tav>
                                        <p:tav tm="100000">
                                          <p:val>
                                            <p:strVal val="#ppt_w"/>
                                          </p:val>
                                        </p:tav>
                                      </p:tavLst>
                                    </p:anim>
                                    <p:anim calcmode="lin" valueType="num">
                                      <p:cBhvr>
                                        <p:cTn id="8" dur="1000" fill="hold"/>
                                        <p:tgtEl>
                                          <p:spTgt spid="323"/>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iterate>
                                    <p:tmAbs val="0"/>
                                  </p:iterate>
                                  <p:childTnLst>
                                    <p:set>
                                      <p:cBhvr>
                                        <p:cTn id="12" fill="hold"/>
                                        <p:tgtEl>
                                          <p:spTgt spid="348"/>
                                        </p:tgtEl>
                                        <p:attrNameLst>
                                          <p:attrName>style.visibility</p:attrName>
                                        </p:attrNameLst>
                                      </p:cBhvr>
                                      <p:to>
                                        <p:strVal val="visible"/>
                                      </p:to>
                                    </p:set>
                                    <p:anim calcmode="lin" valueType="num">
                                      <p:cBhvr>
                                        <p:cTn id="13" dur="500" fill="hold"/>
                                        <p:tgtEl>
                                          <p:spTgt spid="348"/>
                                        </p:tgtEl>
                                        <p:attrNameLst>
                                          <p:attrName>ppt_w</p:attrName>
                                        </p:attrNameLst>
                                      </p:cBhvr>
                                      <p:tavLst>
                                        <p:tav tm="0">
                                          <p:val>
                                            <p:fltVal val="0"/>
                                          </p:val>
                                        </p:tav>
                                        <p:tav tm="100000">
                                          <p:val>
                                            <p:strVal val="#ppt_w"/>
                                          </p:val>
                                        </p:tav>
                                      </p:tavLst>
                                    </p:anim>
                                    <p:anim calcmode="lin" valueType="num">
                                      <p:cBhvr>
                                        <p:cTn id="14" dur="500" fill="hold"/>
                                        <p:tgtEl>
                                          <p:spTgt spid="348"/>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fill="hold" grpId="0" nodeType="clickEffect">
                                  <p:stCondLst>
                                    <p:cond delay="0"/>
                                  </p:stCondLst>
                                  <p:iterate>
                                    <p:tmAbs val="0"/>
                                  </p:iterate>
                                  <p:childTnLst>
                                    <p:set>
                                      <p:cBhvr>
                                        <p:cTn id="18" fill="hold"/>
                                        <p:tgtEl>
                                          <p:spTgt spid="330"/>
                                        </p:tgtEl>
                                        <p:attrNameLst>
                                          <p:attrName>style.visibility</p:attrName>
                                        </p:attrNameLst>
                                      </p:cBhvr>
                                      <p:to>
                                        <p:strVal val="visible"/>
                                      </p:to>
                                    </p:set>
                                    <p:animEffect transition="in" filter="dissolve">
                                      <p:cBhvr>
                                        <p:cTn id="19" dur="2000"/>
                                        <p:tgtEl>
                                          <p:spTgt spid="330"/>
                                        </p:tgtEl>
                                      </p:cBhvr>
                                    </p:animEffect>
                                  </p:childTnLst>
                                </p:cTn>
                              </p:par>
                            </p:childTnLst>
                          </p:cTn>
                        </p:par>
                        <p:par>
                          <p:cTn id="20" fill="hold">
                            <p:stCondLst>
                              <p:cond delay="2000"/>
                            </p:stCondLst>
                            <p:childTnLst>
                              <p:par>
                                <p:cTn id="21" presetID="23" presetClass="entr" presetSubtype="16" fill="hold" grpId="0" nodeType="afterEffect">
                                  <p:stCondLst>
                                    <p:cond delay="0"/>
                                  </p:stCondLst>
                                  <p:iterate>
                                    <p:tmAbs val="0"/>
                                  </p:iterate>
                                  <p:childTnLst>
                                    <p:set>
                                      <p:cBhvr>
                                        <p:cTn id="22" fill="hold"/>
                                        <p:tgtEl>
                                          <p:spTgt spid="339"/>
                                        </p:tgtEl>
                                        <p:attrNameLst>
                                          <p:attrName>style.visibility</p:attrName>
                                        </p:attrNameLst>
                                      </p:cBhvr>
                                      <p:to>
                                        <p:strVal val="visible"/>
                                      </p:to>
                                    </p:set>
                                    <p:anim calcmode="lin" valueType="num">
                                      <p:cBhvr>
                                        <p:cTn id="23" dur="1000" fill="hold"/>
                                        <p:tgtEl>
                                          <p:spTgt spid="339"/>
                                        </p:tgtEl>
                                        <p:attrNameLst>
                                          <p:attrName>ppt_w</p:attrName>
                                        </p:attrNameLst>
                                      </p:cBhvr>
                                      <p:tavLst>
                                        <p:tav tm="0">
                                          <p:val>
                                            <p:fltVal val="0"/>
                                          </p:val>
                                        </p:tav>
                                        <p:tav tm="100000">
                                          <p:val>
                                            <p:strVal val="#ppt_w"/>
                                          </p:val>
                                        </p:tav>
                                      </p:tavLst>
                                    </p:anim>
                                    <p:anim calcmode="lin" valueType="num">
                                      <p:cBhvr>
                                        <p:cTn id="24" dur="1000" fill="hold"/>
                                        <p:tgtEl>
                                          <p:spTgt spid="339"/>
                                        </p:tgtEl>
                                        <p:attrNameLst>
                                          <p:attrName>ppt_h</p:attrName>
                                        </p:attrNameLst>
                                      </p:cBhvr>
                                      <p:tavLst>
                                        <p:tav tm="0">
                                          <p:val>
                                            <p:fltVal val="0"/>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9" presetClass="entr" fill="hold" grpId="0" nodeType="clickEffect">
                                  <p:stCondLst>
                                    <p:cond delay="0"/>
                                  </p:stCondLst>
                                  <p:iterate>
                                    <p:tmAbs val="0"/>
                                  </p:iterate>
                                  <p:childTnLst>
                                    <p:set>
                                      <p:cBhvr>
                                        <p:cTn id="28" fill="hold"/>
                                        <p:tgtEl>
                                          <p:spTgt spid="331"/>
                                        </p:tgtEl>
                                        <p:attrNameLst>
                                          <p:attrName>style.visibility</p:attrName>
                                        </p:attrNameLst>
                                      </p:cBhvr>
                                      <p:to>
                                        <p:strVal val="visible"/>
                                      </p:to>
                                    </p:set>
                                    <p:animEffect transition="in" filter="dissolve">
                                      <p:cBhvr>
                                        <p:cTn id="29" dur="2000"/>
                                        <p:tgtEl>
                                          <p:spTgt spid="331"/>
                                        </p:tgtEl>
                                      </p:cBhvr>
                                    </p:animEffect>
                                  </p:childTnLst>
                                </p:cTn>
                              </p:par>
                            </p:childTnLst>
                          </p:cTn>
                        </p:par>
                        <p:par>
                          <p:cTn id="30" fill="hold">
                            <p:stCondLst>
                              <p:cond delay="2000"/>
                            </p:stCondLst>
                            <p:childTnLst>
                              <p:par>
                                <p:cTn id="31" presetID="23" presetClass="entr" presetSubtype="16" fill="hold" grpId="0" nodeType="afterEffect">
                                  <p:stCondLst>
                                    <p:cond delay="0"/>
                                  </p:stCondLst>
                                  <p:iterate>
                                    <p:tmAbs val="0"/>
                                  </p:iterate>
                                  <p:childTnLst>
                                    <p:set>
                                      <p:cBhvr>
                                        <p:cTn id="32" fill="hold"/>
                                        <p:tgtEl>
                                          <p:spTgt spid="340"/>
                                        </p:tgtEl>
                                        <p:attrNameLst>
                                          <p:attrName>style.visibility</p:attrName>
                                        </p:attrNameLst>
                                      </p:cBhvr>
                                      <p:to>
                                        <p:strVal val="visible"/>
                                      </p:to>
                                    </p:set>
                                    <p:anim calcmode="lin" valueType="num">
                                      <p:cBhvr>
                                        <p:cTn id="33" dur="500" fill="hold"/>
                                        <p:tgtEl>
                                          <p:spTgt spid="340"/>
                                        </p:tgtEl>
                                        <p:attrNameLst>
                                          <p:attrName>ppt_w</p:attrName>
                                        </p:attrNameLst>
                                      </p:cBhvr>
                                      <p:tavLst>
                                        <p:tav tm="0">
                                          <p:val>
                                            <p:fltVal val="0"/>
                                          </p:val>
                                        </p:tav>
                                        <p:tav tm="100000">
                                          <p:val>
                                            <p:strVal val="#ppt_w"/>
                                          </p:val>
                                        </p:tav>
                                      </p:tavLst>
                                    </p:anim>
                                    <p:anim calcmode="lin" valueType="num">
                                      <p:cBhvr>
                                        <p:cTn id="34" dur="500" fill="hold"/>
                                        <p:tgtEl>
                                          <p:spTgt spid="340"/>
                                        </p:tgtEl>
                                        <p:attrNameLst>
                                          <p:attrName>ppt_h</p:attrName>
                                        </p:attrNameLst>
                                      </p:cBhvr>
                                      <p:tavLst>
                                        <p:tav tm="0">
                                          <p:val>
                                            <p:fltVal val="0"/>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9" presetClass="entr" fill="hold" grpId="0" nodeType="clickEffect">
                                  <p:stCondLst>
                                    <p:cond delay="0"/>
                                  </p:stCondLst>
                                  <p:iterate>
                                    <p:tmAbs val="0"/>
                                  </p:iterate>
                                  <p:childTnLst>
                                    <p:set>
                                      <p:cBhvr>
                                        <p:cTn id="38" fill="hold"/>
                                        <p:tgtEl>
                                          <p:spTgt spid="332"/>
                                        </p:tgtEl>
                                        <p:attrNameLst>
                                          <p:attrName>style.visibility</p:attrName>
                                        </p:attrNameLst>
                                      </p:cBhvr>
                                      <p:to>
                                        <p:strVal val="visible"/>
                                      </p:to>
                                    </p:set>
                                    <p:animEffect transition="in" filter="dissolve">
                                      <p:cBhvr>
                                        <p:cTn id="39" dur="2000"/>
                                        <p:tgtEl>
                                          <p:spTgt spid="332"/>
                                        </p:tgtEl>
                                      </p:cBhvr>
                                    </p:animEffect>
                                  </p:childTnLst>
                                </p:cTn>
                              </p:par>
                            </p:childTnLst>
                          </p:cTn>
                        </p:par>
                        <p:par>
                          <p:cTn id="40" fill="hold">
                            <p:stCondLst>
                              <p:cond delay="2000"/>
                            </p:stCondLst>
                            <p:childTnLst>
                              <p:par>
                                <p:cTn id="41" presetID="23" presetClass="entr" presetSubtype="16" fill="hold" grpId="0" nodeType="afterEffect">
                                  <p:stCondLst>
                                    <p:cond delay="0"/>
                                  </p:stCondLst>
                                  <p:iterate>
                                    <p:tmAbs val="0"/>
                                  </p:iterate>
                                  <p:childTnLst>
                                    <p:set>
                                      <p:cBhvr>
                                        <p:cTn id="42" fill="hold"/>
                                        <p:tgtEl>
                                          <p:spTgt spid="341"/>
                                        </p:tgtEl>
                                        <p:attrNameLst>
                                          <p:attrName>style.visibility</p:attrName>
                                        </p:attrNameLst>
                                      </p:cBhvr>
                                      <p:to>
                                        <p:strVal val="visible"/>
                                      </p:to>
                                    </p:set>
                                    <p:anim calcmode="lin" valueType="num">
                                      <p:cBhvr>
                                        <p:cTn id="43" dur="500" fill="hold"/>
                                        <p:tgtEl>
                                          <p:spTgt spid="341"/>
                                        </p:tgtEl>
                                        <p:attrNameLst>
                                          <p:attrName>ppt_w</p:attrName>
                                        </p:attrNameLst>
                                      </p:cBhvr>
                                      <p:tavLst>
                                        <p:tav tm="0">
                                          <p:val>
                                            <p:fltVal val="0"/>
                                          </p:val>
                                        </p:tav>
                                        <p:tav tm="100000">
                                          <p:val>
                                            <p:strVal val="#ppt_w"/>
                                          </p:val>
                                        </p:tav>
                                      </p:tavLst>
                                    </p:anim>
                                    <p:anim calcmode="lin" valueType="num">
                                      <p:cBhvr>
                                        <p:cTn id="44" dur="500" fill="hold"/>
                                        <p:tgtEl>
                                          <p:spTgt spid="341"/>
                                        </p:tgtEl>
                                        <p:attrNameLst>
                                          <p:attrName>ppt_h</p:attrName>
                                        </p:attrNameLst>
                                      </p:cBhvr>
                                      <p:tavLst>
                                        <p:tav tm="0">
                                          <p:val>
                                            <p:fltVal val="0"/>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9" presetClass="entr" fill="hold" grpId="0" nodeType="clickEffect">
                                  <p:stCondLst>
                                    <p:cond delay="0"/>
                                  </p:stCondLst>
                                  <p:iterate>
                                    <p:tmAbs val="0"/>
                                  </p:iterate>
                                  <p:childTnLst>
                                    <p:set>
                                      <p:cBhvr>
                                        <p:cTn id="48" fill="hold"/>
                                        <p:tgtEl>
                                          <p:spTgt spid="333"/>
                                        </p:tgtEl>
                                        <p:attrNameLst>
                                          <p:attrName>style.visibility</p:attrName>
                                        </p:attrNameLst>
                                      </p:cBhvr>
                                      <p:to>
                                        <p:strVal val="visible"/>
                                      </p:to>
                                    </p:set>
                                    <p:animEffect transition="in" filter="dissolve">
                                      <p:cBhvr>
                                        <p:cTn id="49" dur="2000"/>
                                        <p:tgtEl>
                                          <p:spTgt spid="333"/>
                                        </p:tgtEl>
                                      </p:cBhvr>
                                    </p:animEffect>
                                  </p:childTnLst>
                                </p:cTn>
                              </p:par>
                            </p:childTnLst>
                          </p:cTn>
                        </p:par>
                        <p:par>
                          <p:cTn id="50" fill="hold">
                            <p:stCondLst>
                              <p:cond delay="2000"/>
                            </p:stCondLst>
                            <p:childTnLst>
                              <p:par>
                                <p:cTn id="51" presetID="23" presetClass="entr" presetSubtype="16" fill="hold" grpId="0" nodeType="afterEffect">
                                  <p:stCondLst>
                                    <p:cond delay="0"/>
                                  </p:stCondLst>
                                  <p:iterate>
                                    <p:tmAbs val="0"/>
                                  </p:iterate>
                                  <p:childTnLst>
                                    <p:set>
                                      <p:cBhvr>
                                        <p:cTn id="52" fill="hold"/>
                                        <p:tgtEl>
                                          <p:spTgt spid="342"/>
                                        </p:tgtEl>
                                        <p:attrNameLst>
                                          <p:attrName>style.visibility</p:attrName>
                                        </p:attrNameLst>
                                      </p:cBhvr>
                                      <p:to>
                                        <p:strVal val="visible"/>
                                      </p:to>
                                    </p:set>
                                    <p:anim calcmode="lin" valueType="num">
                                      <p:cBhvr>
                                        <p:cTn id="53" dur="500" fill="hold"/>
                                        <p:tgtEl>
                                          <p:spTgt spid="342"/>
                                        </p:tgtEl>
                                        <p:attrNameLst>
                                          <p:attrName>ppt_w</p:attrName>
                                        </p:attrNameLst>
                                      </p:cBhvr>
                                      <p:tavLst>
                                        <p:tav tm="0">
                                          <p:val>
                                            <p:fltVal val="0"/>
                                          </p:val>
                                        </p:tav>
                                        <p:tav tm="100000">
                                          <p:val>
                                            <p:strVal val="#ppt_w"/>
                                          </p:val>
                                        </p:tav>
                                      </p:tavLst>
                                    </p:anim>
                                    <p:anim calcmode="lin" valueType="num">
                                      <p:cBhvr>
                                        <p:cTn id="54" dur="500" fill="hold"/>
                                        <p:tgtEl>
                                          <p:spTgt spid="342"/>
                                        </p:tgtEl>
                                        <p:attrNameLst>
                                          <p:attrName>ppt_h</p:attrName>
                                        </p:attrNameLst>
                                      </p:cBhvr>
                                      <p:tavLst>
                                        <p:tav tm="0">
                                          <p:val>
                                            <p:fltVal val="0"/>
                                          </p:val>
                                        </p:tav>
                                        <p:tav tm="100000">
                                          <p:val>
                                            <p:strVal val="#ppt_h"/>
                                          </p:val>
                                        </p:tav>
                                      </p:tavLst>
                                    </p:anim>
                                  </p:childTnLst>
                                </p:cTn>
                              </p:par>
                            </p:childTnLst>
                          </p:cTn>
                        </p:par>
                      </p:childTnLst>
                    </p:cTn>
                  </p:par>
                  <p:par>
                    <p:cTn id="55" fill="hold">
                      <p:stCondLst>
                        <p:cond delay="indefinite"/>
                      </p:stCondLst>
                      <p:childTnLst>
                        <p:par>
                          <p:cTn id="56" fill="hold">
                            <p:stCondLst>
                              <p:cond delay="0"/>
                            </p:stCondLst>
                            <p:childTnLst>
                              <p:par>
                                <p:cTn id="57" presetID="9" presetClass="entr" fill="hold" grpId="0" nodeType="clickEffect">
                                  <p:stCondLst>
                                    <p:cond delay="0"/>
                                  </p:stCondLst>
                                  <p:iterate>
                                    <p:tmAbs val="0"/>
                                  </p:iterate>
                                  <p:childTnLst>
                                    <p:set>
                                      <p:cBhvr>
                                        <p:cTn id="58" fill="hold"/>
                                        <p:tgtEl>
                                          <p:spTgt spid="334"/>
                                        </p:tgtEl>
                                        <p:attrNameLst>
                                          <p:attrName>style.visibility</p:attrName>
                                        </p:attrNameLst>
                                      </p:cBhvr>
                                      <p:to>
                                        <p:strVal val="visible"/>
                                      </p:to>
                                    </p:set>
                                    <p:animEffect transition="in" filter="dissolve">
                                      <p:cBhvr>
                                        <p:cTn id="59" dur="2000"/>
                                        <p:tgtEl>
                                          <p:spTgt spid="334"/>
                                        </p:tgtEl>
                                      </p:cBhvr>
                                    </p:animEffect>
                                  </p:childTnLst>
                                </p:cTn>
                              </p:par>
                            </p:childTnLst>
                          </p:cTn>
                        </p:par>
                        <p:par>
                          <p:cTn id="60" fill="hold">
                            <p:stCondLst>
                              <p:cond delay="2000"/>
                            </p:stCondLst>
                            <p:childTnLst>
                              <p:par>
                                <p:cTn id="61" presetID="23" presetClass="entr" presetSubtype="16" fill="hold" grpId="0" nodeType="afterEffect">
                                  <p:stCondLst>
                                    <p:cond delay="0"/>
                                  </p:stCondLst>
                                  <p:iterate>
                                    <p:tmAbs val="0"/>
                                  </p:iterate>
                                  <p:childTnLst>
                                    <p:set>
                                      <p:cBhvr>
                                        <p:cTn id="62" fill="hold"/>
                                        <p:tgtEl>
                                          <p:spTgt spid="343"/>
                                        </p:tgtEl>
                                        <p:attrNameLst>
                                          <p:attrName>style.visibility</p:attrName>
                                        </p:attrNameLst>
                                      </p:cBhvr>
                                      <p:to>
                                        <p:strVal val="visible"/>
                                      </p:to>
                                    </p:set>
                                    <p:anim calcmode="lin" valueType="num">
                                      <p:cBhvr>
                                        <p:cTn id="63" dur="500" fill="hold"/>
                                        <p:tgtEl>
                                          <p:spTgt spid="343"/>
                                        </p:tgtEl>
                                        <p:attrNameLst>
                                          <p:attrName>ppt_w</p:attrName>
                                        </p:attrNameLst>
                                      </p:cBhvr>
                                      <p:tavLst>
                                        <p:tav tm="0">
                                          <p:val>
                                            <p:fltVal val="0"/>
                                          </p:val>
                                        </p:tav>
                                        <p:tav tm="100000">
                                          <p:val>
                                            <p:strVal val="#ppt_w"/>
                                          </p:val>
                                        </p:tav>
                                      </p:tavLst>
                                    </p:anim>
                                    <p:anim calcmode="lin" valueType="num">
                                      <p:cBhvr>
                                        <p:cTn id="64" dur="500" fill="hold"/>
                                        <p:tgtEl>
                                          <p:spTgt spid="343"/>
                                        </p:tgtEl>
                                        <p:attrNameLst>
                                          <p:attrName>ppt_h</p:attrName>
                                        </p:attrNameLst>
                                      </p:cBhvr>
                                      <p:tavLst>
                                        <p:tav tm="0">
                                          <p:val>
                                            <p:fltVal val="0"/>
                                          </p:val>
                                        </p:tav>
                                        <p:tav tm="100000">
                                          <p:val>
                                            <p:strVal val="#ppt_h"/>
                                          </p:val>
                                        </p:tav>
                                      </p:tavLst>
                                    </p:anim>
                                  </p:childTnLst>
                                </p:cTn>
                              </p:par>
                            </p:childTnLst>
                          </p:cTn>
                        </p:par>
                      </p:childTnLst>
                    </p:cTn>
                  </p:par>
                  <p:par>
                    <p:cTn id="65" fill="hold">
                      <p:stCondLst>
                        <p:cond delay="indefinite"/>
                      </p:stCondLst>
                      <p:childTnLst>
                        <p:par>
                          <p:cTn id="66" fill="hold">
                            <p:stCondLst>
                              <p:cond delay="0"/>
                            </p:stCondLst>
                            <p:childTnLst>
                              <p:par>
                                <p:cTn id="67" presetID="9" presetClass="entr" fill="hold" grpId="0" nodeType="clickEffect">
                                  <p:stCondLst>
                                    <p:cond delay="0"/>
                                  </p:stCondLst>
                                  <p:iterate>
                                    <p:tmAbs val="0"/>
                                  </p:iterate>
                                  <p:childTnLst>
                                    <p:set>
                                      <p:cBhvr>
                                        <p:cTn id="68" fill="hold"/>
                                        <p:tgtEl>
                                          <p:spTgt spid="335"/>
                                        </p:tgtEl>
                                        <p:attrNameLst>
                                          <p:attrName>style.visibility</p:attrName>
                                        </p:attrNameLst>
                                      </p:cBhvr>
                                      <p:to>
                                        <p:strVal val="visible"/>
                                      </p:to>
                                    </p:set>
                                    <p:animEffect transition="in" filter="dissolve">
                                      <p:cBhvr>
                                        <p:cTn id="69" dur="2000"/>
                                        <p:tgtEl>
                                          <p:spTgt spid="335"/>
                                        </p:tgtEl>
                                      </p:cBhvr>
                                    </p:animEffect>
                                  </p:childTnLst>
                                </p:cTn>
                              </p:par>
                            </p:childTnLst>
                          </p:cTn>
                        </p:par>
                        <p:par>
                          <p:cTn id="70" fill="hold">
                            <p:stCondLst>
                              <p:cond delay="2000"/>
                            </p:stCondLst>
                            <p:childTnLst>
                              <p:par>
                                <p:cTn id="71" presetID="23" presetClass="entr" presetSubtype="16" fill="hold" grpId="0" nodeType="afterEffect">
                                  <p:stCondLst>
                                    <p:cond delay="0"/>
                                  </p:stCondLst>
                                  <p:iterate>
                                    <p:tmAbs val="0"/>
                                  </p:iterate>
                                  <p:childTnLst>
                                    <p:set>
                                      <p:cBhvr>
                                        <p:cTn id="72" fill="hold"/>
                                        <p:tgtEl>
                                          <p:spTgt spid="346"/>
                                        </p:tgtEl>
                                        <p:attrNameLst>
                                          <p:attrName>style.visibility</p:attrName>
                                        </p:attrNameLst>
                                      </p:cBhvr>
                                      <p:to>
                                        <p:strVal val="visible"/>
                                      </p:to>
                                    </p:set>
                                    <p:anim calcmode="lin" valueType="num">
                                      <p:cBhvr>
                                        <p:cTn id="73" dur="500" fill="hold"/>
                                        <p:tgtEl>
                                          <p:spTgt spid="346"/>
                                        </p:tgtEl>
                                        <p:attrNameLst>
                                          <p:attrName>ppt_w</p:attrName>
                                        </p:attrNameLst>
                                      </p:cBhvr>
                                      <p:tavLst>
                                        <p:tav tm="0">
                                          <p:val>
                                            <p:fltVal val="0"/>
                                          </p:val>
                                        </p:tav>
                                        <p:tav tm="100000">
                                          <p:val>
                                            <p:strVal val="#ppt_w"/>
                                          </p:val>
                                        </p:tav>
                                      </p:tavLst>
                                    </p:anim>
                                    <p:anim calcmode="lin" valueType="num">
                                      <p:cBhvr>
                                        <p:cTn id="74" dur="500" fill="hold"/>
                                        <p:tgtEl>
                                          <p:spTgt spid="346"/>
                                        </p:tgtEl>
                                        <p:attrNameLst>
                                          <p:attrName>ppt_h</p:attrName>
                                        </p:attrNameLst>
                                      </p:cBhvr>
                                      <p:tavLst>
                                        <p:tav tm="0">
                                          <p:val>
                                            <p:fltVal val="0"/>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9" presetClass="entr" fill="hold" grpId="0" nodeType="clickEffect">
                                  <p:stCondLst>
                                    <p:cond delay="0"/>
                                  </p:stCondLst>
                                  <p:iterate>
                                    <p:tmAbs val="0"/>
                                  </p:iterate>
                                  <p:childTnLst>
                                    <p:set>
                                      <p:cBhvr>
                                        <p:cTn id="78" fill="hold"/>
                                        <p:tgtEl>
                                          <p:spTgt spid="336"/>
                                        </p:tgtEl>
                                        <p:attrNameLst>
                                          <p:attrName>style.visibility</p:attrName>
                                        </p:attrNameLst>
                                      </p:cBhvr>
                                      <p:to>
                                        <p:strVal val="visible"/>
                                      </p:to>
                                    </p:set>
                                    <p:animEffect transition="in" filter="dissolve">
                                      <p:cBhvr>
                                        <p:cTn id="79" dur="2000"/>
                                        <p:tgtEl>
                                          <p:spTgt spid="336"/>
                                        </p:tgtEl>
                                      </p:cBhvr>
                                    </p:animEffect>
                                  </p:childTnLst>
                                </p:cTn>
                              </p:par>
                            </p:childTnLst>
                          </p:cTn>
                        </p:par>
                        <p:par>
                          <p:cTn id="80" fill="hold">
                            <p:stCondLst>
                              <p:cond delay="2000"/>
                            </p:stCondLst>
                            <p:childTnLst>
                              <p:par>
                                <p:cTn id="81" presetID="23" presetClass="entr" presetSubtype="16" fill="hold" grpId="0" nodeType="afterEffect">
                                  <p:stCondLst>
                                    <p:cond delay="0"/>
                                  </p:stCondLst>
                                  <p:iterate>
                                    <p:tmAbs val="0"/>
                                  </p:iterate>
                                  <p:childTnLst>
                                    <p:set>
                                      <p:cBhvr>
                                        <p:cTn id="82" fill="hold"/>
                                        <p:tgtEl>
                                          <p:spTgt spid="344"/>
                                        </p:tgtEl>
                                        <p:attrNameLst>
                                          <p:attrName>style.visibility</p:attrName>
                                        </p:attrNameLst>
                                      </p:cBhvr>
                                      <p:to>
                                        <p:strVal val="visible"/>
                                      </p:to>
                                    </p:set>
                                    <p:anim calcmode="lin" valueType="num">
                                      <p:cBhvr>
                                        <p:cTn id="83" dur="500" fill="hold"/>
                                        <p:tgtEl>
                                          <p:spTgt spid="344"/>
                                        </p:tgtEl>
                                        <p:attrNameLst>
                                          <p:attrName>ppt_w</p:attrName>
                                        </p:attrNameLst>
                                      </p:cBhvr>
                                      <p:tavLst>
                                        <p:tav tm="0">
                                          <p:val>
                                            <p:fltVal val="0"/>
                                          </p:val>
                                        </p:tav>
                                        <p:tav tm="100000">
                                          <p:val>
                                            <p:strVal val="#ppt_w"/>
                                          </p:val>
                                        </p:tav>
                                      </p:tavLst>
                                    </p:anim>
                                    <p:anim calcmode="lin" valueType="num">
                                      <p:cBhvr>
                                        <p:cTn id="84" dur="500" fill="hold"/>
                                        <p:tgtEl>
                                          <p:spTgt spid="344"/>
                                        </p:tgtEl>
                                        <p:attrNameLst>
                                          <p:attrName>ppt_h</p:attrName>
                                        </p:attrNameLst>
                                      </p:cBhvr>
                                      <p:tavLst>
                                        <p:tav tm="0">
                                          <p:val>
                                            <p:fltVal val="0"/>
                                          </p:val>
                                        </p:tav>
                                        <p:tav tm="100000">
                                          <p:val>
                                            <p:strVal val="#ppt_h"/>
                                          </p:val>
                                        </p:tav>
                                      </p:tavLst>
                                    </p:anim>
                                  </p:childTnLst>
                                </p:cTn>
                              </p:par>
                            </p:childTnLst>
                          </p:cTn>
                        </p:par>
                      </p:childTnLst>
                    </p:cTn>
                  </p:par>
                  <p:par>
                    <p:cTn id="85" fill="hold">
                      <p:stCondLst>
                        <p:cond delay="indefinite"/>
                      </p:stCondLst>
                      <p:childTnLst>
                        <p:par>
                          <p:cTn id="86" fill="hold">
                            <p:stCondLst>
                              <p:cond delay="0"/>
                            </p:stCondLst>
                            <p:childTnLst>
                              <p:par>
                                <p:cTn id="87" presetID="9" presetClass="entr" fill="hold" grpId="0" nodeType="clickEffect">
                                  <p:stCondLst>
                                    <p:cond delay="0"/>
                                  </p:stCondLst>
                                  <p:iterate>
                                    <p:tmAbs val="0"/>
                                  </p:iterate>
                                  <p:childTnLst>
                                    <p:set>
                                      <p:cBhvr>
                                        <p:cTn id="88" fill="hold"/>
                                        <p:tgtEl>
                                          <p:spTgt spid="337"/>
                                        </p:tgtEl>
                                        <p:attrNameLst>
                                          <p:attrName>style.visibility</p:attrName>
                                        </p:attrNameLst>
                                      </p:cBhvr>
                                      <p:to>
                                        <p:strVal val="visible"/>
                                      </p:to>
                                    </p:set>
                                    <p:animEffect transition="in" filter="dissolve">
                                      <p:cBhvr>
                                        <p:cTn id="89" dur="2000"/>
                                        <p:tgtEl>
                                          <p:spTgt spid="337"/>
                                        </p:tgtEl>
                                      </p:cBhvr>
                                    </p:animEffect>
                                  </p:childTnLst>
                                </p:cTn>
                              </p:par>
                            </p:childTnLst>
                          </p:cTn>
                        </p:par>
                        <p:par>
                          <p:cTn id="90" fill="hold">
                            <p:stCondLst>
                              <p:cond delay="2000"/>
                            </p:stCondLst>
                            <p:childTnLst>
                              <p:par>
                                <p:cTn id="91" presetID="23" presetClass="entr" presetSubtype="16" fill="hold" grpId="0" nodeType="afterEffect">
                                  <p:stCondLst>
                                    <p:cond delay="0"/>
                                  </p:stCondLst>
                                  <p:iterate>
                                    <p:tmAbs val="0"/>
                                  </p:iterate>
                                  <p:childTnLst>
                                    <p:set>
                                      <p:cBhvr>
                                        <p:cTn id="92" fill="hold"/>
                                        <p:tgtEl>
                                          <p:spTgt spid="345"/>
                                        </p:tgtEl>
                                        <p:attrNameLst>
                                          <p:attrName>style.visibility</p:attrName>
                                        </p:attrNameLst>
                                      </p:cBhvr>
                                      <p:to>
                                        <p:strVal val="visible"/>
                                      </p:to>
                                    </p:set>
                                    <p:anim calcmode="lin" valueType="num">
                                      <p:cBhvr>
                                        <p:cTn id="93" dur="500" fill="hold"/>
                                        <p:tgtEl>
                                          <p:spTgt spid="345"/>
                                        </p:tgtEl>
                                        <p:attrNameLst>
                                          <p:attrName>ppt_w</p:attrName>
                                        </p:attrNameLst>
                                      </p:cBhvr>
                                      <p:tavLst>
                                        <p:tav tm="0">
                                          <p:val>
                                            <p:fltVal val="0"/>
                                          </p:val>
                                        </p:tav>
                                        <p:tav tm="100000">
                                          <p:val>
                                            <p:strVal val="#ppt_w"/>
                                          </p:val>
                                        </p:tav>
                                      </p:tavLst>
                                    </p:anim>
                                    <p:anim calcmode="lin" valueType="num">
                                      <p:cBhvr>
                                        <p:cTn id="94" dur="500" fill="hold"/>
                                        <p:tgtEl>
                                          <p:spTgt spid="345"/>
                                        </p:tgtEl>
                                        <p:attrNameLst>
                                          <p:attrName>ppt_h</p:attrName>
                                        </p:attrNameLst>
                                      </p:cBhvr>
                                      <p:tavLst>
                                        <p:tav tm="0">
                                          <p:val>
                                            <p:fltVal val="0"/>
                                          </p:val>
                                        </p:tav>
                                        <p:tav tm="100000">
                                          <p:val>
                                            <p:strVal val="#ppt_h"/>
                                          </p:val>
                                        </p:tav>
                                      </p:tavLst>
                                    </p:anim>
                                  </p:childTnLst>
                                </p:cTn>
                              </p:par>
                            </p:childTnLst>
                          </p:cTn>
                        </p:par>
                      </p:childTnLst>
                    </p:cTn>
                  </p:par>
                  <p:par>
                    <p:cTn id="95" fill="hold">
                      <p:stCondLst>
                        <p:cond delay="indefinite"/>
                      </p:stCondLst>
                      <p:childTnLst>
                        <p:par>
                          <p:cTn id="96" fill="hold">
                            <p:stCondLst>
                              <p:cond delay="0"/>
                            </p:stCondLst>
                            <p:childTnLst>
                              <p:par>
                                <p:cTn id="97" presetID="9" presetClass="entr" fill="hold" grpId="0" nodeType="clickEffect">
                                  <p:stCondLst>
                                    <p:cond delay="0"/>
                                  </p:stCondLst>
                                  <p:iterate>
                                    <p:tmAbs val="0"/>
                                  </p:iterate>
                                  <p:childTnLst>
                                    <p:set>
                                      <p:cBhvr>
                                        <p:cTn id="98" fill="hold"/>
                                        <p:tgtEl>
                                          <p:spTgt spid="338"/>
                                        </p:tgtEl>
                                        <p:attrNameLst>
                                          <p:attrName>style.visibility</p:attrName>
                                        </p:attrNameLst>
                                      </p:cBhvr>
                                      <p:to>
                                        <p:strVal val="visible"/>
                                      </p:to>
                                    </p:set>
                                    <p:animEffect transition="in" filter="dissolve">
                                      <p:cBhvr>
                                        <p:cTn id="99" dur="2000"/>
                                        <p:tgtEl>
                                          <p:spTgt spid="338"/>
                                        </p:tgtEl>
                                      </p:cBhvr>
                                    </p:animEffect>
                                  </p:childTnLst>
                                </p:cTn>
                              </p:par>
                            </p:childTnLst>
                          </p:cTn>
                        </p:par>
                        <p:par>
                          <p:cTn id="100" fill="hold">
                            <p:stCondLst>
                              <p:cond delay="2000"/>
                            </p:stCondLst>
                            <p:childTnLst>
                              <p:par>
                                <p:cTn id="101" presetID="23" presetClass="entr" presetSubtype="16" fill="hold" grpId="0" nodeType="afterEffect">
                                  <p:stCondLst>
                                    <p:cond delay="0"/>
                                  </p:stCondLst>
                                  <p:iterate>
                                    <p:tmAbs val="0"/>
                                  </p:iterate>
                                  <p:childTnLst>
                                    <p:set>
                                      <p:cBhvr>
                                        <p:cTn id="102" fill="hold"/>
                                        <p:tgtEl>
                                          <p:spTgt spid="347"/>
                                        </p:tgtEl>
                                        <p:attrNameLst>
                                          <p:attrName>style.visibility</p:attrName>
                                        </p:attrNameLst>
                                      </p:cBhvr>
                                      <p:to>
                                        <p:strVal val="visible"/>
                                      </p:to>
                                    </p:set>
                                    <p:anim calcmode="lin" valueType="num">
                                      <p:cBhvr>
                                        <p:cTn id="103" dur="500" fill="hold"/>
                                        <p:tgtEl>
                                          <p:spTgt spid="347"/>
                                        </p:tgtEl>
                                        <p:attrNameLst>
                                          <p:attrName>ppt_w</p:attrName>
                                        </p:attrNameLst>
                                      </p:cBhvr>
                                      <p:tavLst>
                                        <p:tav tm="0">
                                          <p:val>
                                            <p:fltVal val="0"/>
                                          </p:val>
                                        </p:tav>
                                        <p:tav tm="100000">
                                          <p:val>
                                            <p:strVal val="#ppt_w"/>
                                          </p:val>
                                        </p:tav>
                                      </p:tavLst>
                                    </p:anim>
                                    <p:anim calcmode="lin" valueType="num">
                                      <p:cBhvr>
                                        <p:cTn id="104" dur="500" fill="hold"/>
                                        <p:tgtEl>
                                          <p:spTgt spid="347"/>
                                        </p:tgtEl>
                                        <p:attrNameLst>
                                          <p:attrName>ppt_h</p:attrName>
                                        </p:attrNameLst>
                                      </p:cBhvr>
                                      <p:tavLst>
                                        <p:tav tm="0">
                                          <p:val>
                                            <p:fltVal val="0"/>
                                          </p:val>
                                        </p:tav>
                                        <p:tav tm="100000">
                                          <p:val>
                                            <p:strVal val="#ppt_h"/>
                                          </p:val>
                                        </p:tav>
                                      </p:tavLst>
                                    </p:anim>
                                  </p:childTnLst>
                                </p:cTn>
                              </p:par>
                            </p:childTnLst>
                          </p:cTn>
                        </p:par>
                        <p:par>
                          <p:cTn id="105" fill="hold">
                            <p:stCondLst>
                              <p:cond delay="2500"/>
                            </p:stCondLst>
                            <p:childTnLst>
                              <p:par>
                                <p:cTn id="106" presetID="23" presetClass="entr" presetSubtype="16" fill="hold" grpId="0" nodeType="afterEffect">
                                  <p:stCondLst>
                                    <p:cond delay="0"/>
                                  </p:stCondLst>
                                  <p:iterate>
                                    <p:tmAbs val="0"/>
                                  </p:iterate>
                                  <p:childTnLst>
                                    <p:set>
                                      <p:cBhvr>
                                        <p:cTn id="107" fill="hold"/>
                                        <p:tgtEl>
                                          <p:spTgt spid="349"/>
                                        </p:tgtEl>
                                        <p:attrNameLst>
                                          <p:attrName>style.visibility</p:attrName>
                                        </p:attrNameLst>
                                      </p:cBhvr>
                                      <p:to>
                                        <p:strVal val="visible"/>
                                      </p:to>
                                    </p:set>
                                    <p:anim calcmode="lin" valueType="num">
                                      <p:cBhvr>
                                        <p:cTn id="108" dur="500" fill="hold"/>
                                        <p:tgtEl>
                                          <p:spTgt spid="349"/>
                                        </p:tgtEl>
                                        <p:attrNameLst>
                                          <p:attrName>ppt_w</p:attrName>
                                        </p:attrNameLst>
                                      </p:cBhvr>
                                      <p:tavLst>
                                        <p:tav tm="0">
                                          <p:val>
                                            <p:fltVal val="0"/>
                                          </p:val>
                                        </p:tav>
                                        <p:tav tm="100000">
                                          <p:val>
                                            <p:strVal val="#ppt_w"/>
                                          </p:val>
                                        </p:tav>
                                      </p:tavLst>
                                    </p:anim>
                                    <p:anim calcmode="lin" valueType="num">
                                      <p:cBhvr>
                                        <p:cTn id="109" dur="500" fill="hold"/>
                                        <p:tgtEl>
                                          <p:spTgt spid="34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 grpId="0" animBg="1" advAuto="0"/>
      <p:bldP spid="330" grpId="0" animBg="1" advAuto="0"/>
      <p:bldP spid="331" grpId="0" animBg="1" advAuto="0"/>
      <p:bldP spid="332" grpId="0" animBg="1" advAuto="0"/>
      <p:bldP spid="333" grpId="0" animBg="1" advAuto="0"/>
      <p:bldP spid="334" grpId="0" animBg="1" advAuto="0"/>
      <p:bldP spid="335" grpId="0" animBg="1" advAuto="0"/>
      <p:bldP spid="336" grpId="0" animBg="1" advAuto="0"/>
      <p:bldP spid="337" grpId="0" animBg="1" advAuto="0"/>
      <p:bldP spid="338" grpId="0" animBg="1" advAuto="0"/>
      <p:bldP spid="339" grpId="0" animBg="1" advAuto="0"/>
      <p:bldP spid="340" grpId="0" animBg="1" advAuto="0"/>
      <p:bldP spid="341" grpId="0" animBg="1" advAuto="0"/>
      <p:bldP spid="342" grpId="0" animBg="1" advAuto="0"/>
      <p:bldP spid="343" grpId="0" animBg="1" advAuto="0"/>
      <p:bldP spid="344" grpId="0" animBg="1" advAuto="0"/>
      <p:bldP spid="345" grpId="0" animBg="1" advAuto="0"/>
      <p:bldP spid="346" grpId="0" animBg="1" advAuto="0"/>
      <p:bldP spid="347" grpId="0" animBg="1" advAuto="0"/>
      <p:bldP spid="348" grpId="0" animBg="1" advAuto="0"/>
      <p:bldP spid="349" grpId="0" animBg="1" advAuto="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353"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354"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355" name="image2.jpg" descr="image2.jpg"/>
          <p:cNvPicPr>
            <a:picLocks noChangeAspect="1"/>
          </p:cNvPicPr>
          <p:nvPr/>
        </p:nvPicPr>
        <p:blipFill>
          <a:blip r:embed="rId3"/>
          <a:stretch>
            <a:fillRect/>
          </a:stretch>
        </p:blipFill>
        <p:spPr>
          <a:xfrm>
            <a:off x="8366759" y="6230772"/>
            <a:ext cx="640081" cy="491338"/>
          </a:xfrm>
          <a:prstGeom prst="rect">
            <a:avLst/>
          </a:prstGeom>
          <a:ln w="12700"/>
        </p:spPr>
      </p:pic>
      <p:sp>
        <p:nvSpPr>
          <p:cNvPr id="356"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357"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358" name="Prévenir le stress"/>
          <p:cNvSpPr txBox="1">
            <a:spLocks noGrp="1"/>
          </p:cNvSpPr>
          <p:nvPr>
            <p:ph type="title"/>
          </p:nvPr>
        </p:nvSpPr>
        <p:spPr>
          <a:prstGeom prst="rect">
            <a:avLst/>
          </a:prstGeom>
          <a:ln w="9525"/>
        </p:spPr>
        <p:txBody>
          <a:bodyPr/>
          <a:lstStyle/>
          <a:p>
            <a:r>
              <a:t>Prévenir le stress</a:t>
            </a:r>
          </a:p>
        </p:txBody>
      </p:sp>
      <p:sp>
        <p:nvSpPr>
          <p:cNvPr id="359" name="Compenser le stress par le plaisir,…"/>
          <p:cNvSpPr txBox="1">
            <a:spLocks noGrp="1"/>
          </p:cNvSpPr>
          <p:nvPr>
            <p:ph type="body" idx="1"/>
          </p:nvPr>
        </p:nvSpPr>
        <p:spPr>
          <a:xfrm>
            <a:off x="685800" y="1981200"/>
            <a:ext cx="8229600" cy="4724400"/>
          </a:xfrm>
          <a:prstGeom prst="rect">
            <a:avLst/>
          </a:prstGeom>
          <a:ln w="9525"/>
        </p:spPr>
        <p:txBody>
          <a:bodyPr/>
          <a:lstStyle/>
          <a:p>
            <a:pPr marL="295421" indent="-295421"/>
            <a:r>
              <a:rPr sz="2800" err="1"/>
              <a:t>Compenser</a:t>
            </a:r>
            <a:r>
              <a:rPr sz="2800"/>
              <a:t> le stress par le </a:t>
            </a:r>
            <a:r>
              <a:rPr sz="2800" err="1"/>
              <a:t>plaisir</a:t>
            </a:r>
            <a:r>
              <a:rPr sz="2800"/>
              <a:t>,</a:t>
            </a:r>
          </a:p>
          <a:p>
            <a:pPr marL="295421" indent="-295421"/>
            <a:r>
              <a:rPr sz="2800" err="1"/>
              <a:t>Neutraliser</a:t>
            </a:r>
            <a:r>
              <a:rPr sz="2800"/>
              <a:t> la source de stress </a:t>
            </a:r>
            <a:r>
              <a:rPr sz="2800" err="1"/>
              <a:t>ou</a:t>
            </a:r>
            <a:r>
              <a:rPr sz="2800"/>
              <a:t> </a:t>
            </a:r>
            <a:r>
              <a:rPr sz="2800" err="1"/>
              <a:t>ce</a:t>
            </a:r>
            <a:r>
              <a:rPr sz="2800"/>
              <a:t> qui </a:t>
            </a:r>
            <a:r>
              <a:rPr sz="2800" err="1"/>
              <a:t>stresse</a:t>
            </a:r>
            <a:r>
              <a:rPr sz="2800"/>
              <a:t>,</a:t>
            </a:r>
          </a:p>
          <a:p>
            <a:pPr marL="295421" indent="-295421"/>
            <a:r>
              <a:rPr sz="2800"/>
              <a:t>Changer soi-</a:t>
            </a:r>
            <a:r>
              <a:rPr sz="2800" err="1"/>
              <a:t>même</a:t>
            </a:r>
            <a:r>
              <a:rPr sz="2800"/>
              <a:t>,</a:t>
            </a:r>
          </a:p>
          <a:p>
            <a:pPr marL="295421" indent="-295421"/>
            <a:r>
              <a:rPr sz="2800" err="1"/>
              <a:t>Soigner</a:t>
            </a:r>
            <a:r>
              <a:rPr sz="2800"/>
              <a:t> le terrain,</a:t>
            </a:r>
          </a:p>
          <a:p>
            <a:pPr marL="295421" indent="-295421"/>
            <a:r>
              <a:rPr sz="2800"/>
              <a:t>Adopter la relaxation </a:t>
            </a:r>
            <a:r>
              <a:rPr sz="2800" err="1"/>
              <a:t>préventive</a:t>
            </a:r>
            <a:r>
              <a:rPr sz="2800"/>
              <a:t>,</a:t>
            </a:r>
          </a:p>
          <a:p>
            <a:pPr marL="295421" indent="-295421"/>
            <a:r>
              <a:rPr sz="2800" err="1"/>
              <a:t>Développer</a:t>
            </a:r>
            <a:r>
              <a:rPr sz="2800"/>
              <a:t> son </a:t>
            </a:r>
            <a:r>
              <a:rPr sz="2800" err="1"/>
              <a:t>réseau</a:t>
            </a:r>
            <a:r>
              <a:rPr sz="2800"/>
              <a:t> </a:t>
            </a:r>
            <a:r>
              <a:rPr sz="2800" err="1"/>
              <a:t>relationnel</a:t>
            </a:r>
            <a:r>
              <a:rPr sz="2800"/>
              <a:t>,</a:t>
            </a:r>
          </a:p>
          <a:p>
            <a:pPr marL="295421" indent="-295421"/>
            <a:r>
              <a:rPr sz="2800"/>
              <a:t>Augmenter son </a:t>
            </a:r>
            <a:r>
              <a:rPr sz="2800" err="1"/>
              <a:t>estime</a:t>
            </a:r>
            <a:r>
              <a:rPr sz="2800"/>
              <a:t> de soi,</a:t>
            </a:r>
          </a:p>
          <a:p>
            <a:pPr marL="295421" indent="-295421"/>
            <a:r>
              <a:rPr sz="2800" err="1"/>
              <a:t>Repérer</a:t>
            </a:r>
            <a:r>
              <a:rPr sz="2800"/>
              <a:t> </a:t>
            </a:r>
            <a:r>
              <a:rPr sz="2800" err="1"/>
              <a:t>ses</a:t>
            </a:r>
            <a:r>
              <a:rPr sz="2800"/>
              <a:t> messages </a:t>
            </a:r>
            <a:r>
              <a:rPr sz="2800" err="1"/>
              <a:t>contraignants</a:t>
            </a:r>
            <a:r>
              <a:rPr sz="2800"/>
              <a:t> et </a:t>
            </a:r>
            <a:r>
              <a:rPr sz="2800" err="1"/>
              <a:t>diminuer</a:t>
            </a:r>
            <a:r>
              <a:rPr sz="2800"/>
              <a:t> </a:t>
            </a:r>
            <a:r>
              <a:rPr sz="2800" err="1"/>
              <a:t>leur</a:t>
            </a:r>
            <a:r>
              <a:rPr sz="2800"/>
              <a:t> emprise sur </a:t>
            </a:r>
            <a:r>
              <a:rPr sz="2800" err="1"/>
              <a:t>notre</a:t>
            </a:r>
            <a:r>
              <a:rPr sz="2800"/>
              <a:t> </a:t>
            </a:r>
            <a:r>
              <a:rPr sz="2800" err="1"/>
              <a:t>comportement</a:t>
            </a:r>
            <a:r>
              <a:rPr sz="2800"/>
              <a:t>.</a:t>
            </a:r>
          </a:p>
        </p:txBody>
      </p:sp>
      <p:sp>
        <p:nvSpPr>
          <p:cNvPr id="360" name="Rectangle"/>
          <p:cNvSpPr/>
          <p:nvPr/>
        </p:nvSpPr>
        <p:spPr>
          <a:xfrm>
            <a:off x="387350" y="539750"/>
            <a:ext cx="8686800" cy="6235700"/>
          </a:xfrm>
          <a:prstGeom prst="rect">
            <a:avLst/>
          </a:prstGeom>
          <a:ln w="12700">
            <a:solidFill>
              <a:srgbClr val="000000"/>
            </a:solidFill>
            <a:miter lim="400000"/>
          </a:ln>
        </p:spPr>
        <p:txBody>
          <a:bodyPr lIns="38100" tIns="38100" rIns="38100" bIns="38100" anchor="ctr"/>
          <a:lstStyle/>
          <a:p>
            <a:pPr algn="ctr" defTabSz="584200">
              <a:defRPr sz="4000">
                <a:solidFill>
                  <a:srgbClr val="FFFFFF"/>
                </a:solidFill>
                <a:effectLst>
                  <a:outerShdw blurRad="38100" dist="12700" dir="5400000" rotWithShape="0">
                    <a:srgbClr val="000000">
                      <a:alpha val="50000"/>
                    </a:srgbClr>
                  </a:outerShdw>
                </a:effectLst>
                <a:uFillTx/>
              </a:defRPr>
            </a:pPr>
            <a:endParaRPr/>
          </a:p>
        </p:txBody>
      </p:sp>
      <p:sp>
        <p:nvSpPr>
          <p:cNvPr id="361" name="Numéro de diapositive"/>
          <p:cNvSpPr txBox="1">
            <a:spLocks noGrp="1"/>
          </p:cNvSpPr>
          <p:nvPr>
            <p:ph type="sldNum" sz="quarter" idx="2"/>
          </p:nvPr>
        </p:nvSpPr>
        <p:spPr>
          <a:xfrm>
            <a:off x="609600" y="6413500"/>
            <a:ext cx="313755" cy="292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44</a:t>
            </a:fld>
            <a:endParaRPr/>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364"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365"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366" name="image2.jpg" descr="image2.jpg"/>
          <p:cNvPicPr>
            <a:picLocks noChangeAspect="1"/>
          </p:cNvPicPr>
          <p:nvPr/>
        </p:nvPicPr>
        <p:blipFill>
          <a:blip r:embed="rId2"/>
          <a:stretch>
            <a:fillRect/>
          </a:stretch>
        </p:blipFill>
        <p:spPr>
          <a:xfrm>
            <a:off x="8366759" y="6230772"/>
            <a:ext cx="640081" cy="491338"/>
          </a:xfrm>
          <a:prstGeom prst="rect">
            <a:avLst/>
          </a:prstGeom>
          <a:ln w="12700"/>
        </p:spPr>
      </p:pic>
      <p:sp>
        <p:nvSpPr>
          <p:cNvPr id="367"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368"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369" name="Gérer le stress en situation"/>
          <p:cNvSpPr txBox="1">
            <a:spLocks noGrp="1"/>
          </p:cNvSpPr>
          <p:nvPr>
            <p:ph type="title"/>
          </p:nvPr>
        </p:nvSpPr>
        <p:spPr>
          <a:xfrm>
            <a:off x="685800" y="685800"/>
            <a:ext cx="7772400" cy="1143000"/>
          </a:xfrm>
          <a:prstGeom prst="rect">
            <a:avLst/>
          </a:prstGeom>
          <a:ln w="9525"/>
        </p:spPr>
        <p:txBody>
          <a:bodyPr/>
          <a:lstStyle/>
          <a:p>
            <a:r>
              <a:t>Gérer le stress en situation</a:t>
            </a:r>
          </a:p>
        </p:txBody>
      </p:sp>
      <p:sp>
        <p:nvSpPr>
          <p:cNvPr id="370" name="Individuellement…"/>
          <p:cNvSpPr txBox="1">
            <a:spLocks noGrp="1"/>
          </p:cNvSpPr>
          <p:nvPr>
            <p:ph type="body" idx="1"/>
          </p:nvPr>
        </p:nvSpPr>
        <p:spPr>
          <a:xfrm>
            <a:off x="609600" y="1905000"/>
            <a:ext cx="8305800" cy="3810000"/>
          </a:xfrm>
          <a:prstGeom prst="rect">
            <a:avLst/>
          </a:prstGeom>
          <a:ln w="9525"/>
        </p:spPr>
        <p:txBody>
          <a:bodyPr/>
          <a:lstStyle/>
          <a:p>
            <a:pPr marL="295421" indent="-295421">
              <a:lnSpc>
                <a:spcPct val="90000"/>
              </a:lnSpc>
              <a:defRPr sz="2405"/>
            </a:pPr>
            <a:r>
              <a:rPr sz="2590"/>
              <a:t>Individuellement</a:t>
            </a:r>
          </a:p>
          <a:p>
            <a:pPr marL="572493" lvl="1" indent="-298173">
              <a:lnSpc>
                <a:spcPct val="90000"/>
              </a:lnSpc>
              <a:defRPr sz="2127"/>
            </a:pPr>
            <a:r>
              <a:rPr sz="2312"/>
              <a:t>La respiration vagale</a:t>
            </a:r>
          </a:p>
          <a:p>
            <a:pPr marL="572493" lvl="1" indent="-298173">
              <a:lnSpc>
                <a:spcPct val="90000"/>
              </a:lnSpc>
              <a:defRPr sz="2127"/>
            </a:pPr>
            <a:r>
              <a:rPr sz="2312"/>
              <a:t>La relaxation</a:t>
            </a:r>
          </a:p>
          <a:p>
            <a:pPr marL="572493" lvl="1" indent="-298173">
              <a:lnSpc>
                <a:spcPct val="90000"/>
              </a:lnSpc>
              <a:defRPr sz="2127"/>
            </a:pPr>
            <a:r>
              <a:rPr sz="2312"/>
              <a:t>L ’autosuggestion</a:t>
            </a:r>
          </a:p>
          <a:p>
            <a:pPr marL="295421" indent="-295421">
              <a:lnSpc>
                <a:spcPct val="90000"/>
              </a:lnSpc>
              <a:defRPr sz="2405"/>
            </a:pPr>
            <a:r>
              <a:rPr sz="2590"/>
              <a:t>Collectivement : renforcer mes modulateurs de stress</a:t>
            </a:r>
          </a:p>
          <a:p>
            <a:pPr marL="572493" lvl="1" indent="-298173">
              <a:lnSpc>
                <a:spcPct val="90000"/>
              </a:lnSpc>
              <a:defRPr sz="2127"/>
            </a:pPr>
            <a:r>
              <a:rPr sz="2312"/>
              <a:t>Trouver du soutien auprès des collègues et de l’équipe </a:t>
            </a:r>
          </a:p>
          <a:p>
            <a:pPr marL="572493" lvl="1" indent="-298173">
              <a:lnSpc>
                <a:spcPct val="90000"/>
              </a:lnSpc>
              <a:defRPr sz="2127"/>
            </a:pPr>
            <a:r>
              <a:rPr sz="2312"/>
              <a:t>Poser le problème et le résoudre (oser parler, oser traiter)</a:t>
            </a:r>
          </a:p>
          <a:p>
            <a:pPr marL="572493" lvl="1" indent="-298173">
              <a:lnSpc>
                <a:spcPct val="90000"/>
              </a:lnSpc>
              <a:defRPr sz="2127"/>
            </a:pPr>
            <a:r>
              <a:rPr sz="2312"/>
              <a:t>Se donner des signes de reconnaissance positifs</a:t>
            </a:r>
          </a:p>
          <a:p>
            <a:pPr marL="572493" lvl="1" indent="-298173">
              <a:lnSpc>
                <a:spcPct val="90000"/>
              </a:lnSpc>
              <a:defRPr sz="2127"/>
            </a:pPr>
            <a:r>
              <a:rPr sz="2312"/>
              <a:t>Respecter et se respecter</a:t>
            </a:r>
          </a:p>
        </p:txBody>
      </p:sp>
      <p:sp>
        <p:nvSpPr>
          <p:cNvPr id="371" name="Rectangle"/>
          <p:cNvSpPr/>
          <p:nvPr/>
        </p:nvSpPr>
        <p:spPr>
          <a:xfrm>
            <a:off x="387350" y="539750"/>
            <a:ext cx="8686800" cy="6235700"/>
          </a:xfrm>
          <a:prstGeom prst="rect">
            <a:avLst/>
          </a:prstGeom>
          <a:ln w="12700">
            <a:solidFill>
              <a:srgbClr val="000000"/>
            </a:solidFill>
            <a:miter lim="400000"/>
          </a:ln>
        </p:spPr>
        <p:txBody>
          <a:bodyPr lIns="38100" tIns="38100" rIns="38100" bIns="38100" anchor="ctr"/>
          <a:lstStyle/>
          <a:p>
            <a:pPr algn="ctr" defTabSz="584200">
              <a:defRPr sz="4000">
                <a:solidFill>
                  <a:srgbClr val="FFFFFF"/>
                </a:solidFill>
                <a:effectLst>
                  <a:outerShdw blurRad="38100" dist="12700" dir="5400000" rotWithShape="0">
                    <a:srgbClr val="000000">
                      <a:alpha val="50000"/>
                    </a:srgbClr>
                  </a:outerShdw>
                </a:effectLst>
                <a:uFillTx/>
              </a:defRPr>
            </a:pPr>
            <a:endParaRPr/>
          </a:p>
        </p:txBody>
      </p:sp>
      <p:sp>
        <p:nvSpPr>
          <p:cNvPr id="372" name="Numéro de diapositive"/>
          <p:cNvSpPr txBox="1">
            <a:spLocks noGrp="1"/>
          </p:cNvSpPr>
          <p:nvPr>
            <p:ph type="sldNum" sz="quarter" idx="2"/>
          </p:nvPr>
        </p:nvSpPr>
        <p:spPr>
          <a:xfrm>
            <a:off x="609600" y="6413500"/>
            <a:ext cx="313755" cy="292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45</a:t>
            </a:fld>
            <a:endParaRPr/>
          </a:p>
        </p:txBody>
      </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364"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365"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366" name="image2.jpg" descr="image2.jpg"/>
          <p:cNvPicPr>
            <a:picLocks noChangeAspect="1"/>
          </p:cNvPicPr>
          <p:nvPr/>
        </p:nvPicPr>
        <p:blipFill>
          <a:blip r:embed="rId2"/>
          <a:stretch>
            <a:fillRect/>
          </a:stretch>
        </p:blipFill>
        <p:spPr>
          <a:xfrm>
            <a:off x="8366759" y="6230772"/>
            <a:ext cx="640081" cy="491338"/>
          </a:xfrm>
          <a:prstGeom prst="rect">
            <a:avLst/>
          </a:prstGeom>
          <a:ln w="12700"/>
        </p:spPr>
      </p:pic>
      <p:sp>
        <p:nvSpPr>
          <p:cNvPr id="367"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368"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369" name="Gérer le stress en situation"/>
          <p:cNvSpPr txBox="1">
            <a:spLocks noGrp="1"/>
          </p:cNvSpPr>
          <p:nvPr>
            <p:ph type="title"/>
          </p:nvPr>
        </p:nvSpPr>
        <p:spPr>
          <a:xfrm>
            <a:off x="685800" y="685800"/>
            <a:ext cx="7772400" cy="1143000"/>
          </a:xfrm>
          <a:prstGeom prst="rect">
            <a:avLst/>
          </a:prstGeom>
          <a:ln w="9525"/>
        </p:spPr>
        <p:txBody>
          <a:bodyPr/>
          <a:lstStyle/>
          <a:p>
            <a:r>
              <a:rPr err="1"/>
              <a:t>Gérer</a:t>
            </a:r>
            <a:r>
              <a:t> le stress </a:t>
            </a:r>
            <a:r>
              <a:rPr lang="fr-FR"/>
              <a:t>l’après-</a:t>
            </a:r>
            <a:r>
              <a:t>situation</a:t>
            </a:r>
          </a:p>
        </p:txBody>
      </p:sp>
      <p:sp>
        <p:nvSpPr>
          <p:cNvPr id="370" name="Individuellement…"/>
          <p:cNvSpPr txBox="1">
            <a:spLocks noGrp="1"/>
          </p:cNvSpPr>
          <p:nvPr>
            <p:ph type="body" idx="1"/>
          </p:nvPr>
        </p:nvSpPr>
        <p:spPr>
          <a:xfrm>
            <a:off x="609600" y="1905000"/>
            <a:ext cx="8305800" cy="3810000"/>
          </a:xfrm>
          <a:prstGeom prst="rect">
            <a:avLst/>
          </a:prstGeom>
          <a:ln w="9525"/>
        </p:spPr>
        <p:txBody>
          <a:bodyPr/>
          <a:lstStyle/>
          <a:p>
            <a:pPr marL="295421" indent="-295421">
              <a:lnSpc>
                <a:spcPct val="90000"/>
              </a:lnSpc>
              <a:defRPr sz="2405"/>
            </a:pPr>
            <a:r>
              <a:rPr lang="fr-FR" sz="2590"/>
              <a:t>Voir la procédure de gestion et le suivi</a:t>
            </a:r>
            <a:endParaRPr sz="2590"/>
          </a:p>
          <a:p>
            <a:pPr marL="572493" lvl="1" indent="-298173">
              <a:lnSpc>
                <a:spcPct val="90000"/>
              </a:lnSpc>
              <a:defRPr sz="2127"/>
            </a:pPr>
            <a:endParaRPr lang="fr-FR" sz="2312"/>
          </a:p>
          <a:p>
            <a:pPr marL="572493" lvl="1" indent="-298173">
              <a:lnSpc>
                <a:spcPct val="90000"/>
              </a:lnSpc>
              <a:defRPr sz="2127"/>
            </a:pPr>
            <a:endParaRPr lang="fr-FR" sz="2312"/>
          </a:p>
          <a:p>
            <a:pPr marL="572493" lvl="1" indent="-298173">
              <a:lnSpc>
                <a:spcPct val="90000"/>
              </a:lnSpc>
              <a:defRPr sz="2127"/>
            </a:pPr>
            <a:endParaRPr lang="fr-FR" sz="2312"/>
          </a:p>
          <a:p>
            <a:pPr marL="295421" indent="-295421">
              <a:lnSpc>
                <a:spcPct val="90000"/>
              </a:lnSpc>
              <a:defRPr sz="2405"/>
            </a:pPr>
            <a:r>
              <a:rPr lang="fr-FR" sz="2590"/>
              <a:t>..</a:t>
            </a:r>
            <a:endParaRPr sz="2590"/>
          </a:p>
          <a:p>
            <a:pPr marL="572493" lvl="1" indent="-298173">
              <a:lnSpc>
                <a:spcPct val="90000"/>
              </a:lnSpc>
              <a:defRPr sz="2127"/>
            </a:pPr>
            <a:r>
              <a:rPr lang="fr-FR" sz="2312"/>
              <a:t>..</a:t>
            </a:r>
            <a:endParaRPr sz="2312"/>
          </a:p>
        </p:txBody>
      </p:sp>
      <p:sp>
        <p:nvSpPr>
          <p:cNvPr id="371" name="Rectangle"/>
          <p:cNvSpPr/>
          <p:nvPr/>
        </p:nvSpPr>
        <p:spPr>
          <a:xfrm>
            <a:off x="387350" y="539750"/>
            <a:ext cx="8686800" cy="6235700"/>
          </a:xfrm>
          <a:prstGeom prst="rect">
            <a:avLst/>
          </a:prstGeom>
          <a:ln w="12700">
            <a:solidFill>
              <a:srgbClr val="000000"/>
            </a:solidFill>
            <a:miter lim="400000"/>
          </a:ln>
        </p:spPr>
        <p:txBody>
          <a:bodyPr lIns="38100" tIns="38100" rIns="38100" bIns="38100" anchor="ctr"/>
          <a:lstStyle/>
          <a:p>
            <a:pPr algn="ctr" defTabSz="584200">
              <a:defRPr sz="4000">
                <a:solidFill>
                  <a:srgbClr val="FFFFFF"/>
                </a:solidFill>
                <a:effectLst>
                  <a:outerShdw blurRad="38100" dist="12700" dir="5400000" rotWithShape="0">
                    <a:srgbClr val="000000">
                      <a:alpha val="50000"/>
                    </a:srgbClr>
                  </a:outerShdw>
                </a:effectLst>
                <a:uFillTx/>
              </a:defRPr>
            </a:pPr>
            <a:endParaRPr/>
          </a:p>
        </p:txBody>
      </p:sp>
      <p:sp>
        <p:nvSpPr>
          <p:cNvPr id="372" name="Numéro de diapositive"/>
          <p:cNvSpPr txBox="1">
            <a:spLocks noGrp="1"/>
          </p:cNvSpPr>
          <p:nvPr>
            <p:ph type="sldNum" sz="quarter" idx="2"/>
          </p:nvPr>
        </p:nvSpPr>
        <p:spPr>
          <a:xfrm>
            <a:off x="609600" y="6413500"/>
            <a:ext cx="313755" cy="292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46</a:t>
            </a:fld>
            <a:endParaRPr/>
          </a:p>
        </p:txBody>
      </p:sp>
    </p:spTree>
    <p:extLst>
      <p:ext uri="{BB962C8B-B14F-4D97-AF65-F5344CB8AC3E}">
        <p14:creationId xmlns:p14="http://schemas.microsoft.com/office/powerpoint/2010/main" val="625145795"/>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375"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376"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377" name="image2.jpg" descr="image2.jpg"/>
          <p:cNvPicPr>
            <a:picLocks noChangeAspect="1"/>
          </p:cNvPicPr>
          <p:nvPr/>
        </p:nvPicPr>
        <p:blipFill>
          <a:blip r:embed="rId2"/>
          <a:stretch>
            <a:fillRect/>
          </a:stretch>
        </p:blipFill>
        <p:spPr>
          <a:xfrm>
            <a:off x="8366759" y="6230772"/>
            <a:ext cx="640081" cy="491338"/>
          </a:xfrm>
          <a:prstGeom prst="rect">
            <a:avLst/>
          </a:prstGeom>
          <a:ln w="12700"/>
        </p:spPr>
      </p:pic>
      <p:sp>
        <p:nvSpPr>
          <p:cNvPr id="378"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379"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380" name="FIN"/>
          <p:cNvSpPr/>
          <p:nvPr/>
        </p:nvSpPr>
        <p:spPr>
          <a:xfrm>
            <a:off x="973931" y="912813"/>
            <a:ext cx="7353301" cy="5092701"/>
          </a:xfrm>
          <a:prstGeom prst="rect">
            <a:avLst/>
          </a:prstGeom>
          <a:solidFill>
            <a:srgbClr val="53D5FD"/>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p>
            <a:pPr algn="ctr" defTabSz="584200">
              <a:buFont typeface="Verdana"/>
              <a:defRPr>
                <a:solidFill>
                  <a:srgbClr val="FFFFFF"/>
                </a:solidFill>
                <a:effectLst>
                  <a:outerShdw blurRad="38100" dist="12700" dir="5400000" rotWithShape="0">
                    <a:srgbClr val="000000">
                      <a:alpha val="50000"/>
                    </a:srgbClr>
                  </a:outerShdw>
                </a:effectLst>
                <a:uFillTx/>
              </a:defRPr>
            </a:pPr>
            <a:endParaRPr b="1">
              <a:latin typeface="Verdana"/>
              <a:ea typeface="Verdana"/>
              <a:cs typeface="Verdana"/>
              <a:sym typeface="Verdana"/>
            </a:endParaRPr>
          </a:p>
          <a:p>
            <a:pPr algn="ctr" defTabSz="584200">
              <a:buFont typeface="Verdana"/>
              <a:defRPr>
                <a:solidFill>
                  <a:srgbClr val="FFFFFF"/>
                </a:solidFill>
                <a:effectLst>
                  <a:outerShdw blurRad="38100" dist="12700" dir="5400000" rotWithShape="0">
                    <a:srgbClr val="000000">
                      <a:alpha val="50000"/>
                    </a:srgbClr>
                  </a:outerShdw>
                </a:effectLst>
                <a:uFillTx/>
              </a:defRPr>
            </a:pPr>
            <a:endParaRPr b="1">
              <a:latin typeface="Verdana"/>
              <a:ea typeface="Verdana"/>
              <a:cs typeface="Verdana"/>
              <a:sym typeface="Verdana"/>
            </a:endParaRPr>
          </a:p>
          <a:p>
            <a:pPr algn="ctr" defTabSz="584200">
              <a:buFont typeface="Verdana"/>
              <a:defRPr>
                <a:solidFill>
                  <a:srgbClr val="FFFFFF"/>
                </a:solidFill>
                <a:effectLst>
                  <a:outerShdw blurRad="38100" dist="12700" dir="5400000" rotWithShape="0">
                    <a:srgbClr val="000000">
                      <a:alpha val="50000"/>
                    </a:srgbClr>
                  </a:outerShdw>
                </a:effectLst>
                <a:uFillTx/>
              </a:defRPr>
            </a:pPr>
            <a:endParaRPr b="1">
              <a:latin typeface="Verdana"/>
              <a:ea typeface="Verdana"/>
              <a:cs typeface="Verdana"/>
              <a:sym typeface="Verdana"/>
            </a:endParaRPr>
          </a:p>
          <a:p>
            <a:pPr algn="ctr" defTabSz="584200">
              <a:buFont typeface="Verdana"/>
              <a:defRPr>
                <a:solidFill>
                  <a:srgbClr val="FFFFFF"/>
                </a:solidFill>
                <a:effectLst>
                  <a:outerShdw blurRad="38100" dist="12700" dir="5400000" rotWithShape="0">
                    <a:srgbClr val="000000">
                      <a:alpha val="50000"/>
                    </a:srgbClr>
                  </a:outerShdw>
                </a:effectLst>
                <a:uFillTx/>
              </a:defRPr>
            </a:pPr>
            <a:endParaRPr b="1">
              <a:latin typeface="Verdana"/>
              <a:ea typeface="Verdana"/>
              <a:cs typeface="Verdana"/>
              <a:sym typeface="Verdana"/>
            </a:endParaRPr>
          </a:p>
          <a:p>
            <a:pPr algn="ctr" defTabSz="584200">
              <a:buFont typeface="Verdana"/>
              <a:defRPr>
                <a:solidFill>
                  <a:srgbClr val="FFFFFF"/>
                </a:solidFill>
                <a:effectLst>
                  <a:outerShdw blurRad="38100" dist="12700" dir="5400000" rotWithShape="0">
                    <a:srgbClr val="000000">
                      <a:alpha val="50000"/>
                    </a:srgbClr>
                  </a:outerShdw>
                </a:effectLst>
                <a:uFillTx/>
              </a:defRPr>
            </a:pPr>
            <a:endParaRPr b="1">
              <a:latin typeface="Verdana"/>
              <a:ea typeface="Verdana"/>
              <a:cs typeface="Verdana"/>
              <a:sym typeface="Verdana"/>
            </a:endParaRPr>
          </a:p>
          <a:p>
            <a:pPr algn="ctr" defTabSz="584200">
              <a:buFont typeface="Verdana"/>
              <a:defRPr sz="14400">
                <a:solidFill>
                  <a:srgbClr val="FFFFFF"/>
                </a:solidFill>
                <a:effectLst>
                  <a:outerShdw blurRad="38100" dist="12700" dir="5400000" rotWithShape="0">
                    <a:srgbClr val="000000">
                      <a:alpha val="50000"/>
                    </a:srgbClr>
                  </a:outerShdw>
                </a:effectLst>
                <a:uFillTx/>
              </a:defRPr>
            </a:pPr>
            <a:r>
              <a:rPr b="1">
                <a:latin typeface="Verdana"/>
                <a:ea typeface="Verdana"/>
                <a:cs typeface="Verdana"/>
                <a:sym typeface="Verdana"/>
              </a:rPr>
              <a:t>FIN</a:t>
            </a:r>
          </a:p>
          <a:p>
            <a:pPr algn="ctr" defTabSz="584200">
              <a:buFont typeface="Verdana"/>
              <a:defRPr>
                <a:solidFill>
                  <a:srgbClr val="FFFFFF"/>
                </a:solidFill>
                <a:effectLst>
                  <a:outerShdw blurRad="38100" dist="12700" dir="5400000" rotWithShape="0">
                    <a:srgbClr val="000000">
                      <a:alpha val="50000"/>
                    </a:srgbClr>
                  </a:outerShdw>
                </a:effectLst>
                <a:uFillTx/>
              </a:defRPr>
            </a:pPr>
            <a:endParaRPr b="1">
              <a:latin typeface="Verdana"/>
              <a:ea typeface="Verdana"/>
              <a:cs typeface="Verdana"/>
              <a:sym typeface="Verdana"/>
            </a:endParaRPr>
          </a:p>
          <a:p>
            <a:pPr algn="ctr" defTabSz="584200">
              <a:buFont typeface="Verdana"/>
              <a:defRPr>
                <a:solidFill>
                  <a:srgbClr val="FFFFFF"/>
                </a:solidFill>
                <a:effectLst>
                  <a:outerShdw blurRad="38100" dist="12700" dir="5400000" rotWithShape="0">
                    <a:srgbClr val="000000">
                      <a:alpha val="50000"/>
                    </a:srgbClr>
                  </a:outerShdw>
                </a:effectLst>
                <a:uFillTx/>
              </a:defRPr>
            </a:pPr>
            <a:endParaRPr b="1">
              <a:latin typeface="Verdana"/>
              <a:ea typeface="Verdana"/>
              <a:cs typeface="Verdana"/>
              <a:sym typeface="Verdana"/>
            </a:endParaRPr>
          </a:p>
          <a:p>
            <a:pPr algn="ctr" defTabSz="584200">
              <a:buFont typeface="Verdana"/>
              <a:defRPr>
                <a:solidFill>
                  <a:srgbClr val="FFFFFF"/>
                </a:solidFill>
                <a:effectLst>
                  <a:outerShdw blurRad="38100" dist="12700" dir="5400000" rotWithShape="0">
                    <a:srgbClr val="000000">
                      <a:alpha val="50000"/>
                    </a:srgbClr>
                  </a:outerShdw>
                </a:effectLst>
                <a:uFillTx/>
              </a:defRPr>
            </a:pPr>
            <a:endParaRPr b="1">
              <a:latin typeface="Verdana"/>
              <a:ea typeface="Verdana"/>
              <a:cs typeface="Verdana"/>
              <a:sym typeface="Verdana"/>
            </a:endParaRPr>
          </a:p>
          <a:p>
            <a:pPr algn="ctr" defTabSz="584200">
              <a:buFont typeface="Verdana"/>
              <a:defRPr>
                <a:solidFill>
                  <a:srgbClr val="FFFFFF"/>
                </a:solidFill>
                <a:effectLst>
                  <a:outerShdw blurRad="38100" dist="12700" dir="5400000" rotWithShape="0">
                    <a:srgbClr val="000000">
                      <a:alpha val="50000"/>
                    </a:srgbClr>
                  </a:outerShdw>
                </a:effectLst>
                <a:uFillTx/>
              </a:defRPr>
            </a:pPr>
            <a:endParaRPr b="1">
              <a:latin typeface="Verdana"/>
              <a:ea typeface="Verdana"/>
              <a:cs typeface="Verdana"/>
              <a:sym typeface="Verdana"/>
            </a:endParaRPr>
          </a:p>
        </p:txBody>
      </p:sp>
      <p:sp>
        <p:nvSpPr>
          <p:cNvPr id="381" name="Numéro de diapositive"/>
          <p:cNvSpPr txBox="1">
            <a:spLocks noGrp="1"/>
          </p:cNvSpPr>
          <p:nvPr>
            <p:ph type="sldNum" sz="quarter" idx="2"/>
          </p:nvPr>
        </p:nvSpPr>
        <p:spPr>
          <a:xfrm>
            <a:off x="609600" y="6413500"/>
            <a:ext cx="313755" cy="292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47</a:t>
            </a:fld>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380">
                                            <p:bg/>
                                          </p:spTgt>
                                        </p:tgtEl>
                                        <p:attrNameLst>
                                          <p:attrName>style.visibility</p:attrName>
                                        </p:attrNameLst>
                                      </p:cBhvr>
                                      <p:to>
                                        <p:strVal val="visible"/>
                                      </p:to>
                                    </p:set>
                                    <p:animEffect transition="in" filter="wipe(left)">
                                      <p:cBhvr>
                                        <p:cTn id="7" dur="500"/>
                                        <p:tgtEl>
                                          <p:spTgt spid="380">
                                            <p:bg/>
                                          </p:spTgt>
                                        </p:tgtEl>
                                      </p:cBhvr>
                                    </p:animEffect>
                                  </p:childTnLst>
                                </p:cTn>
                              </p:par>
                              <p:par>
                                <p:cTn id="8" presetID="22" presetClass="entr" presetSubtype="8" fill="hold" grpId="0" nodeType="withEffect">
                                  <p:stCondLst>
                                    <p:cond delay="0"/>
                                  </p:stCondLst>
                                  <p:iterate>
                                    <p:tmAbs val="0"/>
                                  </p:iterate>
                                  <p:childTnLst>
                                    <p:set>
                                      <p:cBhvr>
                                        <p:cTn id="9" fill="hold"/>
                                        <p:tgtEl>
                                          <p:spTgt spid="380">
                                            <p:txEl>
                                              <p:pRg st="0" end="0"/>
                                            </p:txEl>
                                          </p:spTgt>
                                        </p:tgtEl>
                                        <p:attrNameLst>
                                          <p:attrName>style.visibility</p:attrName>
                                        </p:attrNameLst>
                                      </p:cBhvr>
                                      <p:to>
                                        <p:strVal val="visible"/>
                                      </p:to>
                                    </p:set>
                                    <p:animEffect transition="in" filter="wipe(left)">
                                      <p:cBhvr>
                                        <p:cTn id="10" dur="500"/>
                                        <p:tgtEl>
                                          <p:spTgt spid="380">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380">
                                            <p:txEl>
                                              <p:pRg st="1" end="1"/>
                                            </p:txEl>
                                          </p:spTgt>
                                        </p:tgtEl>
                                        <p:attrNameLst>
                                          <p:attrName>style.visibility</p:attrName>
                                        </p:attrNameLst>
                                      </p:cBhvr>
                                      <p:to>
                                        <p:strVal val="visible"/>
                                      </p:to>
                                    </p:set>
                                    <p:animEffect transition="in" filter="wipe(left)">
                                      <p:cBhvr>
                                        <p:cTn id="15" dur="500"/>
                                        <p:tgtEl>
                                          <p:spTgt spid="380">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380">
                                            <p:txEl>
                                              <p:pRg st="2" end="2"/>
                                            </p:txEl>
                                          </p:spTgt>
                                        </p:tgtEl>
                                        <p:attrNameLst>
                                          <p:attrName>style.visibility</p:attrName>
                                        </p:attrNameLst>
                                      </p:cBhvr>
                                      <p:to>
                                        <p:strVal val="visible"/>
                                      </p:to>
                                    </p:set>
                                    <p:animEffect transition="in" filter="wipe(left)">
                                      <p:cBhvr>
                                        <p:cTn id="20" dur="500"/>
                                        <p:tgtEl>
                                          <p:spTgt spid="380">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p:tmAbs val="0"/>
                                  </p:iterate>
                                  <p:childTnLst>
                                    <p:set>
                                      <p:cBhvr>
                                        <p:cTn id="24" fill="hold"/>
                                        <p:tgtEl>
                                          <p:spTgt spid="380">
                                            <p:txEl>
                                              <p:pRg st="3" end="3"/>
                                            </p:txEl>
                                          </p:spTgt>
                                        </p:tgtEl>
                                        <p:attrNameLst>
                                          <p:attrName>style.visibility</p:attrName>
                                        </p:attrNameLst>
                                      </p:cBhvr>
                                      <p:to>
                                        <p:strVal val="visible"/>
                                      </p:to>
                                    </p:set>
                                    <p:animEffect transition="in" filter="wipe(left)">
                                      <p:cBhvr>
                                        <p:cTn id="25" dur="500"/>
                                        <p:tgtEl>
                                          <p:spTgt spid="380">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iterate>
                                    <p:tmAbs val="0"/>
                                  </p:iterate>
                                  <p:childTnLst>
                                    <p:set>
                                      <p:cBhvr>
                                        <p:cTn id="29" fill="hold"/>
                                        <p:tgtEl>
                                          <p:spTgt spid="380">
                                            <p:txEl>
                                              <p:pRg st="4" end="4"/>
                                            </p:txEl>
                                          </p:spTgt>
                                        </p:tgtEl>
                                        <p:attrNameLst>
                                          <p:attrName>style.visibility</p:attrName>
                                        </p:attrNameLst>
                                      </p:cBhvr>
                                      <p:to>
                                        <p:strVal val="visible"/>
                                      </p:to>
                                    </p:set>
                                    <p:animEffect transition="in" filter="wipe(left)">
                                      <p:cBhvr>
                                        <p:cTn id="30" dur="500"/>
                                        <p:tgtEl>
                                          <p:spTgt spid="380">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iterate>
                                    <p:tmAbs val="0"/>
                                  </p:iterate>
                                  <p:childTnLst>
                                    <p:set>
                                      <p:cBhvr>
                                        <p:cTn id="34" fill="hold"/>
                                        <p:tgtEl>
                                          <p:spTgt spid="380">
                                            <p:txEl>
                                              <p:pRg st="5" end="5"/>
                                            </p:txEl>
                                          </p:spTgt>
                                        </p:tgtEl>
                                        <p:attrNameLst>
                                          <p:attrName>style.visibility</p:attrName>
                                        </p:attrNameLst>
                                      </p:cBhvr>
                                      <p:to>
                                        <p:strVal val="visible"/>
                                      </p:to>
                                    </p:set>
                                    <p:animEffect transition="in" filter="wipe(left)">
                                      <p:cBhvr>
                                        <p:cTn id="35" dur="500"/>
                                        <p:tgtEl>
                                          <p:spTgt spid="380">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iterate>
                                    <p:tmAbs val="0"/>
                                  </p:iterate>
                                  <p:childTnLst>
                                    <p:set>
                                      <p:cBhvr>
                                        <p:cTn id="39" fill="hold"/>
                                        <p:tgtEl>
                                          <p:spTgt spid="380">
                                            <p:txEl>
                                              <p:pRg st="6" end="6"/>
                                            </p:txEl>
                                          </p:spTgt>
                                        </p:tgtEl>
                                        <p:attrNameLst>
                                          <p:attrName>style.visibility</p:attrName>
                                        </p:attrNameLst>
                                      </p:cBhvr>
                                      <p:to>
                                        <p:strVal val="visible"/>
                                      </p:to>
                                    </p:set>
                                    <p:animEffect transition="in" filter="wipe(left)">
                                      <p:cBhvr>
                                        <p:cTn id="40" dur="500"/>
                                        <p:tgtEl>
                                          <p:spTgt spid="380">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iterate>
                                    <p:tmAbs val="0"/>
                                  </p:iterate>
                                  <p:childTnLst>
                                    <p:set>
                                      <p:cBhvr>
                                        <p:cTn id="44" fill="hold"/>
                                        <p:tgtEl>
                                          <p:spTgt spid="380">
                                            <p:txEl>
                                              <p:pRg st="7" end="7"/>
                                            </p:txEl>
                                          </p:spTgt>
                                        </p:tgtEl>
                                        <p:attrNameLst>
                                          <p:attrName>style.visibility</p:attrName>
                                        </p:attrNameLst>
                                      </p:cBhvr>
                                      <p:to>
                                        <p:strVal val="visible"/>
                                      </p:to>
                                    </p:set>
                                    <p:animEffect transition="in" filter="wipe(left)">
                                      <p:cBhvr>
                                        <p:cTn id="45" dur="500"/>
                                        <p:tgtEl>
                                          <p:spTgt spid="380">
                                            <p:txEl>
                                              <p:pRg st="7" end="7"/>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iterate>
                                    <p:tmAbs val="0"/>
                                  </p:iterate>
                                  <p:childTnLst>
                                    <p:set>
                                      <p:cBhvr>
                                        <p:cTn id="49" fill="hold"/>
                                        <p:tgtEl>
                                          <p:spTgt spid="380">
                                            <p:txEl>
                                              <p:pRg st="8" end="8"/>
                                            </p:txEl>
                                          </p:spTgt>
                                        </p:tgtEl>
                                        <p:attrNameLst>
                                          <p:attrName>style.visibility</p:attrName>
                                        </p:attrNameLst>
                                      </p:cBhvr>
                                      <p:to>
                                        <p:strVal val="visible"/>
                                      </p:to>
                                    </p:set>
                                    <p:animEffect transition="in" filter="wipe(left)">
                                      <p:cBhvr>
                                        <p:cTn id="50" dur="500"/>
                                        <p:tgtEl>
                                          <p:spTgt spid="380">
                                            <p:txEl>
                                              <p:pRg st="8" end="8"/>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iterate>
                                    <p:tmAbs val="0"/>
                                  </p:iterate>
                                  <p:childTnLst>
                                    <p:set>
                                      <p:cBhvr>
                                        <p:cTn id="54" fill="hold"/>
                                        <p:tgtEl>
                                          <p:spTgt spid="380">
                                            <p:txEl>
                                              <p:pRg st="9" end="9"/>
                                            </p:txEl>
                                          </p:spTgt>
                                        </p:tgtEl>
                                        <p:attrNameLst>
                                          <p:attrName>style.visibility</p:attrName>
                                        </p:attrNameLst>
                                      </p:cBhvr>
                                      <p:to>
                                        <p:strVal val="visible"/>
                                      </p:to>
                                    </p:set>
                                    <p:animEffect transition="in" filter="wipe(left)">
                                      <p:cBhvr>
                                        <p:cTn id="55" dur="500"/>
                                        <p:tgtEl>
                                          <p:spTgt spid="380">
                                            <p:txEl>
                                              <p:pRg st="9" end="9"/>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iterate>
                                    <p:tmAbs val="0"/>
                                  </p:iterate>
                                  <p:childTnLst>
                                    <p:set>
                                      <p:cBhvr>
                                        <p:cTn id="59" fill="hold"/>
                                        <p:tgtEl>
                                          <p:spTgt spid="380">
                                            <p:txEl>
                                              <p:charRg st="13" end="13"/>
                                            </p:txEl>
                                          </p:spTgt>
                                        </p:tgtEl>
                                        <p:attrNameLst>
                                          <p:attrName>style.visibility</p:attrName>
                                        </p:attrNameLst>
                                      </p:cBhvr>
                                      <p:to>
                                        <p:strVal val="visible"/>
                                      </p:to>
                                    </p:set>
                                    <p:animEffect transition="in" filter="wipe(left)">
                                      <p:cBhvr>
                                        <p:cTn id="60" dur="500"/>
                                        <p:tgtEl>
                                          <p:spTgt spid="380">
                                            <p:txEl>
                                              <p:char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0" grpId="0" build="p" bldLvl="5" animBg="1" advAuto="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Ligne"/>
          <p:cNvSpPr/>
          <p:nvPr/>
        </p:nvSpPr>
        <p:spPr>
          <a:xfrm>
            <a:off x="1417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108" name="Triangle"/>
          <p:cNvSpPr/>
          <p:nvPr/>
        </p:nvSpPr>
        <p:spPr>
          <a:xfrm rot="5400000">
            <a:off x="1611100" y="6467475"/>
            <a:ext cx="190850" cy="120314"/>
          </a:xfrm>
          <a:prstGeom prst="triangle">
            <a:avLst/>
          </a:prstGeom>
          <a:solidFill>
            <a:srgbClr val="AEC5D6"/>
          </a:solidFill>
          <a:ln w="25400" cap="rnd"/>
        </p:spPr>
        <p:txBody>
          <a:bodyPr lIns="0" tIns="0" rIns="0" bIns="0"/>
          <a:lstStyle/>
          <a:p>
            <a:pPr>
              <a:buClrTx/>
              <a:buFontTx/>
            </a:pPr>
            <a:endParaRPr/>
          </a:p>
        </p:txBody>
      </p:sp>
      <p:pic>
        <p:nvPicPr>
          <p:cNvPr id="109" name="image2.jpg" descr="image2.jpg"/>
          <p:cNvPicPr>
            <a:picLocks noChangeAspect="1"/>
          </p:cNvPicPr>
          <p:nvPr/>
        </p:nvPicPr>
        <p:blipFill>
          <a:blip r:embed="rId2"/>
          <a:stretch>
            <a:fillRect/>
          </a:stretch>
        </p:blipFill>
        <p:spPr>
          <a:xfrm>
            <a:off x="8579033" y="6230772"/>
            <a:ext cx="640081" cy="491338"/>
          </a:xfrm>
          <a:prstGeom prst="rect">
            <a:avLst/>
          </a:prstGeom>
          <a:ln w="12700"/>
        </p:spPr>
      </p:pic>
      <p:sp>
        <p:nvSpPr>
          <p:cNvPr id="110" name="Texte"/>
          <p:cNvSpPr txBox="1"/>
          <p:nvPr/>
        </p:nvSpPr>
        <p:spPr>
          <a:xfrm>
            <a:off x="1801600" y="6339840"/>
            <a:ext cx="1000253" cy="3683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buClr>
                <a:srgbClr val="585866"/>
              </a:buClr>
              <a:defRPr sz="1400">
                <a:solidFill>
                  <a:srgbClr val="585866"/>
                </a:solidFill>
                <a:uFill>
                  <a:solidFill>
                    <a:srgbClr val="585866"/>
                  </a:solidFill>
                </a:uFill>
              </a:defRPr>
            </a:lvl1pPr>
          </a:lstStyle>
          <a:p>
            <a:r>
              <a:t> </a:t>
            </a:r>
          </a:p>
        </p:txBody>
      </p:sp>
      <p:sp>
        <p:nvSpPr>
          <p:cNvPr id="111"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12" name="Rectangle"/>
          <p:cNvSpPr/>
          <p:nvPr/>
        </p:nvSpPr>
        <p:spPr>
          <a:xfrm>
            <a:off x="1417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113" name="Stress : Définition"/>
          <p:cNvSpPr txBox="1"/>
          <p:nvPr/>
        </p:nvSpPr>
        <p:spPr>
          <a:xfrm>
            <a:off x="613410" y="190071"/>
            <a:ext cx="8530590" cy="8156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a:spAutoFit/>
          </a:bodyPr>
          <a:lstStyle>
            <a:lvl1pPr>
              <a:buClr>
                <a:srgbClr val="585866"/>
              </a:buClr>
              <a:defRPr sz="3600">
                <a:solidFill>
                  <a:srgbClr val="585866"/>
                </a:solidFill>
                <a:uFill>
                  <a:solidFill>
                    <a:srgbClr val="585866"/>
                  </a:solidFill>
                </a:uFill>
              </a:defRPr>
            </a:lvl1pPr>
          </a:lstStyle>
          <a:p>
            <a:pPr>
              <a:defRPr sz="1800">
                <a:solidFill>
                  <a:srgbClr val="000000"/>
                </a:solidFill>
                <a:uFill>
                  <a:solidFill>
                    <a:srgbClr val="000000"/>
                  </a:solidFill>
                </a:uFill>
              </a:defRPr>
            </a:pPr>
            <a:r>
              <a:rPr lang="fr-FR" sz="4800"/>
              <a:t>Le cerveau triune</a:t>
            </a:r>
            <a:endParaRPr sz="4800">
              <a:solidFill>
                <a:srgbClr val="585866"/>
              </a:solidFill>
              <a:uFill>
                <a:solidFill>
                  <a:srgbClr val="585866"/>
                </a:solidFill>
              </a:uFill>
            </a:endParaRPr>
          </a:p>
        </p:txBody>
      </p:sp>
      <p:sp>
        <p:nvSpPr>
          <p:cNvPr id="114" name="Numéro de diapositive"/>
          <p:cNvSpPr txBox="1">
            <a:spLocks noGrp="1"/>
          </p:cNvSpPr>
          <p:nvPr>
            <p:ph type="sldNum" sz="quarter" idx="2"/>
          </p:nvPr>
        </p:nvSpPr>
        <p:spPr>
          <a:xfrm>
            <a:off x="2510567" y="6455411"/>
            <a:ext cx="281633" cy="2667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48</a:t>
            </a:fld>
            <a:endParaRPr/>
          </a:p>
        </p:txBody>
      </p:sp>
      <p:pic>
        <p:nvPicPr>
          <p:cNvPr id="12" name="Image 11">
            <a:extLst>
              <a:ext uri="{FF2B5EF4-FFF2-40B4-BE49-F238E27FC236}">
                <a16:creationId xmlns:a16="http://schemas.microsoft.com/office/drawing/2014/main" id="{1DB07D27-F803-314B-97CA-0C1E427B9329}"/>
              </a:ext>
            </a:extLst>
          </p:cNvPr>
          <p:cNvPicPr>
            <a:picLocks noChangeAspect="1"/>
          </p:cNvPicPr>
          <p:nvPr/>
        </p:nvPicPr>
        <p:blipFill>
          <a:blip r:embed="rId3"/>
          <a:stretch>
            <a:fillRect/>
          </a:stretch>
        </p:blipFill>
        <p:spPr>
          <a:xfrm>
            <a:off x="-176585" y="1336957"/>
            <a:ext cx="9141757" cy="5094000"/>
          </a:xfrm>
          <a:prstGeom prst="rect">
            <a:avLst/>
          </a:prstGeom>
          <a:effectLst/>
        </p:spPr>
      </p:pic>
      <p:sp>
        <p:nvSpPr>
          <p:cNvPr id="3" name="ZoneTexte 2">
            <a:extLst>
              <a:ext uri="{FF2B5EF4-FFF2-40B4-BE49-F238E27FC236}">
                <a16:creationId xmlns:a16="http://schemas.microsoft.com/office/drawing/2014/main" id="{188E1F74-E8E0-A935-B6D7-572D6ABCF8E8}"/>
              </a:ext>
            </a:extLst>
          </p:cNvPr>
          <p:cNvSpPr txBox="1"/>
          <p:nvPr/>
        </p:nvSpPr>
        <p:spPr>
          <a:xfrm>
            <a:off x="6656002" y="1671377"/>
            <a:ext cx="1966607" cy="564257"/>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457200" rtl="0" fontAlgn="auto" latinLnBrk="0" hangingPunct="0">
              <a:lnSpc>
                <a:spcPct val="100000"/>
              </a:lnSpc>
              <a:spcBef>
                <a:spcPts val="0"/>
              </a:spcBef>
              <a:spcAft>
                <a:spcPts val="0"/>
              </a:spcAft>
              <a:buClr>
                <a:srgbClr val="000000"/>
              </a:buClr>
              <a:buSzTx/>
              <a:buFont typeface="Gill Sans MT"/>
              <a:buNone/>
              <a:tabLst/>
            </a:pPr>
            <a:r>
              <a:rPr lang="fr-FR" sz="1000" b="1">
                <a:latin typeface="Arial" panose="020B0604020202020204" pitchFamily="34" charset="0"/>
                <a:cs typeface="Arial" panose="020B0604020202020204" pitchFamily="34" charset="0"/>
              </a:rPr>
              <a:t>Permet</a:t>
            </a:r>
            <a:r>
              <a:rPr lang="fr-FR" sz="1000">
                <a:latin typeface="Arial" panose="020B0604020202020204" pitchFamily="34" charset="0"/>
                <a:cs typeface="Arial" panose="020B0604020202020204" pitchFamily="34" charset="0"/>
              </a:rPr>
              <a:t> d’avoir des projets et de l</a:t>
            </a:r>
            <a:r>
              <a:rPr kumimoji="0" lang="fr-FR" sz="1000" b="0" i="0" u="none" strike="noStrike" cap="none" spc="0" normalizeH="0" baseline="0">
                <a:ln>
                  <a:noFill/>
                </a:ln>
                <a:solidFill>
                  <a:srgbClr val="000000"/>
                </a:solidFill>
                <a:effectLst/>
                <a:uFill>
                  <a:solidFill>
                    <a:srgbClr val="000000"/>
                  </a:solidFill>
                </a:uFill>
                <a:latin typeface="Arial" panose="020B0604020202020204" pitchFamily="34" charset="0"/>
                <a:cs typeface="Arial" panose="020B0604020202020204" pitchFamily="34" charset="0"/>
                <a:sym typeface="Gill Sans MT"/>
              </a:rPr>
              <a:t>es mettre en place grâce aux différents aires présentes</a:t>
            </a:r>
          </a:p>
        </p:txBody>
      </p:sp>
      <p:sp>
        <p:nvSpPr>
          <p:cNvPr id="4" name="Rectangle 3">
            <a:extLst>
              <a:ext uri="{FF2B5EF4-FFF2-40B4-BE49-F238E27FC236}">
                <a16:creationId xmlns:a16="http://schemas.microsoft.com/office/drawing/2014/main" id="{2081D92F-FEBB-1F92-B5DD-B5362E46DAAB}"/>
              </a:ext>
            </a:extLst>
          </p:cNvPr>
          <p:cNvSpPr/>
          <p:nvPr/>
        </p:nvSpPr>
        <p:spPr>
          <a:xfrm>
            <a:off x="7175548" y="2833766"/>
            <a:ext cx="1118587" cy="142042"/>
          </a:xfrm>
          <a:prstGeom prst="rect">
            <a:avLst/>
          </a:prstGeom>
          <a:no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
                <a:srgbClr val="000000"/>
              </a:buClr>
              <a:buSzTx/>
              <a:buFont typeface="Gill Sans MT"/>
              <a:buNone/>
              <a:tabLst/>
            </a:pPr>
            <a:endParaRPr kumimoji="0" lang="fr-FR"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Gill Sans MT"/>
              <a:ea typeface="Gill Sans MT"/>
              <a:cs typeface="Gill Sans MT"/>
              <a:sym typeface="Gill Sans MT"/>
            </a:endParaRPr>
          </a:p>
        </p:txBody>
      </p:sp>
      <p:sp>
        <p:nvSpPr>
          <p:cNvPr id="6" name="ZoneTexte 5">
            <a:extLst>
              <a:ext uri="{FF2B5EF4-FFF2-40B4-BE49-F238E27FC236}">
                <a16:creationId xmlns:a16="http://schemas.microsoft.com/office/drawing/2014/main" id="{EC5A82D5-EEB6-92D9-A717-8483F899CE72}"/>
              </a:ext>
            </a:extLst>
          </p:cNvPr>
          <p:cNvSpPr txBox="1"/>
          <p:nvPr/>
        </p:nvSpPr>
        <p:spPr>
          <a:xfrm>
            <a:off x="6718147" y="5109717"/>
            <a:ext cx="2188550" cy="564257"/>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457200" rtl="0" fontAlgn="auto" latinLnBrk="0" hangingPunct="0">
              <a:lnSpc>
                <a:spcPct val="100000"/>
              </a:lnSpc>
              <a:spcBef>
                <a:spcPts val="0"/>
              </a:spcBef>
              <a:spcAft>
                <a:spcPts val="0"/>
              </a:spcAft>
              <a:buClr>
                <a:srgbClr val="000000"/>
              </a:buClr>
              <a:buSzTx/>
              <a:buFont typeface="Gill Sans MT"/>
              <a:buNone/>
              <a:tabLst/>
            </a:pPr>
            <a:r>
              <a:rPr lang="fr-FR" sz="1000" b="1">
                <a:latin typeface="Arial" panose="020B0604020202020204" pitchFamily="34" charset="0"/>
                <a:cs typeface="Arial" panose="020B0604020202020204" pitchFamily="34" charset="0"/>
              </a:rPr>
              <a:t>Crée </a:t>
            </a:r>
            <a:r>
              <a:rPr lang="fr-FR" sz="1000">
                <a:latin typeface="Arial" panose="020B0604020202020204" pitchFamily="34" charset="0"/>
                <a:cs typeface="Arial" panose="020B0604020202020204" pitchFamily="34" charset="0"/>
              </a:rPr>
              <a:t>des comportements répondant aux </a:t>
            </a:r>
            <a:r>
              <a:rPr lang="fr-FR" sz="1000" b="1">
                <a:latin typeface="Arial" panose="020B0604020202020204" pitchFamily="34" charset="0"/>
                <a:cs typeface="Arial" panose="020B0604020202020204" pitchFamily="34" charset="0"/>
              </a:rPr>
              <a:t>besoins fondamentaux </a:t>
            </a:r>
            <a:r>
              <a:rPr lang="fr-FR" sz="1000">
                <a:latin typeface="Arial" panose="020B0604020202020204" pitchFamily="34" charset="0"/>
                <a:cs typeface="Arial" panose="020B0604020202020204" pitchFamily="34" charset="0"/>
              </a:rPr>
              <a:t>:</a:t>
            </a:r>
            <a:br>
              <a:rPr lang="fr-FR" sz="1000">
                <a:latin typeface="Arial" panose="020B0604020202020204" pitchFamily="34" charset="0"/>
                <a:cs typeface="Arial" panose="020B0604020202020204" pitchFamily="34" charset="0"/>
              </a:rPr>
            </a:br>
            <a:r>
              <a:rPr lang="fr-FR" sz="1000">
                <a:latin typeface="Arial" panose="020B0604020202020204" pitchFamily="34" charset="0"/>
                <a:cs typeface="Arial" panose="020B0604020202020204" pitchFamily="34" charset="0"/>
              </a:rPr>
              <a:t>faim, sommeil, procréation …</a:t>
            </a:r>
            <a:endParaRPr kumimoji="0" lang="fr-FR" sz="1000" b="0" i="0" u="none" strike="noStrike" cap="none" spc="0" normalizeH="0" baseline="0">
              <a:ln>
                <a:noFill/>
              </a:ln>
              <a:solidFill>
                <a:srgbClr val="000000"/>
              </a:solidFill>
              <a:effectLst/>
              <a:uFill>
                <a:solidFill>
                  <a:srgbClr val="000000"/>
                </a:solidFill>
              </a:uFill>
              <a:latin typeface="Arial" panose="020B0604020202020204" pitchFamily="34" charset="0"/>
              <a:cs typeface="Arial" panose="020B0604020202020204" pitchFamily="34" charset="0"/>
              <a:sym typeface="Gill Sans MT"/>
            </a:endParaRPr>
          </a:p>
        </p:txBody>
      </p:sp>
    </p:spTree>
    <p:extLst>
      <p:ext uri="{BB962C8B-B14F-4D97-AF65-F5344CB8AC3E}">
        <p14:creationId xmlns:p14="http://schemas.microsoft.com/office/powerpoint/2010/main" val="1728957523"/>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C5B91A-8A63-5E4E-7D39-18CBEE366AEE}"/>
              </a:ext>
            </a:extLst>
          </p:cNvPr>
          <p:cNvSpPr>
            <a:spLocks noGrp="1"/>
          </p:cNvSpPr>
          <p:nvPr>
            <p:ph type="title"/>
          </p:nvPr>
        </p:nvSpPr>
        <p:spPr/>
        <p:txBody>
          <a:bodyPr/>
          <a:lstStyle/>
          <a:p>
            <a:endParaRPr lang="fr-FR"/>
          </a:p>
        </p:txBody>
      </p:sp>
      <p:sp>
        <p:nvSpPr>
          <p:cNvPr id="3" name="Espace réservé du texte 2">
            <a:extLst>
              <a:ext uri="{FF2B5EF4-FFF2-40B4-BE49-F238E27FC236}">
                <a16:creationId xmlns:a16="http://schemas.microsoft.com/office/drawing/2014/main" id="{BED22DCC-B3B0-9531-8CF1-C1F331B381B1}"/>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1252903849"/>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1E6680-4C4E-CF72-0B48-B92EF0803E79}"/>
              </a:ext>
            </a:extLst>
          </p:cNvPr>
          <p:cNvSpPr>
            <a:spLocks noGrp="1"/>
          </p:cNvSpPr>
          <p:nvPr>
            <p:ph type="title"/>
          </p:nvPr>
        </p:nvSpPr>
        <p:spPr/>
        <p:txBody>
          <a:bodyPr/>
          <a:lstStyle/>
          <a:p>
            <a:r>
              <a:rPr lang="fr-FR"/>
              <a:t>Cerveau Agréable ou Désagréable</a:t>
            </a:r>
          </a:p>
        </p:txBody>
      </p:sp>
      <p:sp>
        <p:nvSpPr>
          <p:cNvPr id="3" name="Espace réservé du texte 2">
            <a:extLst>
              <a:ext uri="{FF2B5EF4-FFF2-40B4-BE49-F238E27FC236}">
                <a16:creationId xmlns:a16="http://schemas.microsoft.com/office/drawing/2014/main" id="{5656F341-BB1D-17BD-0C83-FF6B8A32580D}"/>
              </a:ext>
            </a:extLst>
          </p:cNvPr>
          <p:cNvSpPr>
            <a:spLocks noGrp="1"/>
          </p:cNvSpPr>
          <p:nvPr>
            <p:ph type="body" idx="1"/>
          </p:nvPr>
        </p:nvSpPr>
        <p:spPr/>
        <p:txBody>
          <a:bodyPr/>
          <a:lstStyle/>
          <a:p>
            <a:r>
              <a:rPr lang="fr-FR" sz="1800">
                <a:effectLst/>
                <a:latin typeface="Cambria" panose="02040503050406030204" pitchFamily="18" charset="0"/>
                <a:ea typeface="MS Mincho" panose="02020609040205080304" pitchFamily="49" charset="-128"/>
                <a:cs typeface="Times New Roman" panose="02020603050405020304" pitchFamily="18" charset="0"/>
              </a:rPr>
              <a:t> La principale fonction du cerveau : </a:t>
            </a:r>
            <a:br>
              <a:rPr lang="fr-FR" sz="1800">
                <a:effectLst/>
                <a:latin typeface="Cambria" panose="02040503050406030204" pitchFamily="18" charset="0"/>
                <a:ea typeface="MS Mincho" panose="02020609040205080304" pitchFamily="49" charset="-128"/>
                <a:cs typeface="Times New Roman" panose="02020603050405020304" pitchFamily="18" charset="0"/>
              </a:rPr>
            </a:br>
            <a:r>
              <a:rPr lang="fr-FR" sz="1800">
                <a:effectLst/>
                <a:latin typeface="Cambria" panose="02040503050406030204" pitchFamily="18" charset="0"/>
                <a:ea typeface="MS Mincho" panose="02020609040205080304" pitchFamily="49" charset="-128"/>
                <a:cs typeface="Times New Roman" panose="02020603050405020304" pitchFamily="18" charset="0"/>
                <a:sym typeface="Wingdings" pitchFamily="2" charset="2"/>
              </a:rPr>
              <a:t> </a:t>
            </a:r>
            <a:r>
              <a:rPr lang="fr-FR" sz="1800">
                <a:latin typeface="Cambria" panose="02040503050406030204" pitchFamily="18" charset="0"/>
                <a:ea typeface="MS Mincho" panose="02020609040205080304" pitchFamily="49" charset="-128"/>
                <a:cs typeface="Times New Roman" panose="02020603050405020304" pitchFamily="18" charset="0"/>
                <a:sym typeface="Wingdings" pitchFamily="2" charset="2"/>
              </a:rPr>
              <a:t>G</a:t>
            </a:r>
            <a:r>
              <a:rPr lang="fr-FR" sz="1800">
                <a:effectLst/>
                <a:latin typeface="Cambria" panose="02040503050406030204" pitchFamily="18" charset="0"/>
                <a:ea typeface="MS Mincho" panose="02020609040205080304" pitchFamily="49" charset="-128"/>
                <a:cs typeface="Times New Roman" panose="02020603050405020304" pitchFamily="18" charset="0"/>
              </a:rPr>
              <a:t>arder l’organisme qui l’héberge en vie et en état de se reproduire. </a:t>
            </a:r>
            <a:br>
              <a:rPr lang="fr-FR" sz="1800">
                <a:effectLst/>
                <a:latin typeface="Cambria" panose="02040503050406030204" pitchFamily="18" charset="0"/>
                <a:ea typeface="MS Mincho" panose="02020609040205080304" pitchFamily="49" charset="-128"/>
                <a:cs typeface="Times New Roman" panose="02020603050405020304" pitchFamily="18" charset="0"/>
              </a:rPr>
            </a:br>
            <a:endParaRPr lang="fr-FR" sz="1800">
              <a:effectLst/>
              <a:latin typeface="Cambria" panose="02040503050406030204" pitchFamily="18" charset="0"/>
              <a:ea typeface="MS Mincho" panose="02020609040205080304" pitchFamily="49" charset="-128"/>
              <a:cs typeface="Times New Roman" panose="02020603050405020304" pitchFamily="18" charset="0"/>
            </a:endParaRPr>
          </a:p>
          <a:p>
            <a:r>
              <a:rPr lang="fr-FR" sz="1800">
                <a:effectLst/>
                <a:latin typeface="Cambria" panose="02040503050406030204" pitchFamily="18" charset="0"/>
                <a:ea typeface="MS Mincho" panose="02020609040205080304" pitchFamily="49" charset="-128"/>
                <a:cs typeface="Times New Roman" panose="02020603050405020304" pitchFamily="18" charset="0"/>
              </a:rPr>
              <a:t>Les systèmes de notre cerveau qui influencent le plus nos comportements sont ceux qui nous permettent de satisfaire nos besoins vitaux (manger, boire, se reproduire, se protéger).</a:t>
            </a:r>
            <a:br>
              <a:rPr lang="fr-FR" sz="1800">
                <a:effectLst/>
                <a:latin typeface="Cambria" panose="02040503050406030204" pitchFamily="18" charset="0"/>
                <a:ea typeface="MS Mincho" panose="02020609040205080304" pitchFamily="49" charset="-128"/>
                <a:cs typeface="Times New Roman" panose="02020603050405020304" pitchFamily="18" charset="0"/>
              </a:rPr>
            </a:br>
            <a:endParaRPr lang="fr-FR" sz="1800">
              <a:effectLst/>
              <a:latin typeface="Cambria" panose="02040503050406030204" pitchFamily="18" charset="0"/>
              <a:ea typeface="MS Mincho" panose="02020609040205080304" pitchFamily="49" charset="-128"/>
              <a:cs typeface="Times New Roman" panose="02020603050405020304" pitchFamily="18" charset="0"/>
            </a:endParaRPr>
          </a:p>
          <a:p>
            <a:r>
              <a:rPr lang="fr-FR" sz="1800">
                <a:effectLst/>
                <a:latin typeface="Cambria" panose="02040503050406030204" pitchFamily="18" charset="0"/>
                <a:ea typeface="MS Mincho" panose="02020609040205080304" pitchFamily="49" charset="-128"/>
                <a:cs typeface="Times New Roman" panose="02020603050405020304" pitchFamily="18" charset="0"/>
              </a:rPr>
              <a:t>3 phases dans ce puissant système pour maintenir l’équilibre de notre milieu corporel.</a:t>
            </a:r>
            <a:br>
              <a:rPr lang="fr-FR" sz="1800">
                <a:effectLst/>
                <a:latin typeface="Cambria" panose="02040503050406030204" pitchFamily="18" charset="0"/>
                <a:ea typeface="MS Mincho" panose="02020609040205080304" pitchFamily="49" charset="-128"/>
                <a:cs typeface="Times New Roman" panose="02020603050405020304" pitchFamily="18" charset="0"/>
              </a:rPr>
            </a:br>
            <a:endParaRPr lang="fr-FR" sz="1800">
              <a:effectLst/>
              <a:latin typeface="Cambria" panose="02040503050406030204" pitchFamily="18" charset="0"/>
              <a:ea typeface="MS Mincho" panose="02020609040205080304" pitchFamily="49" charset="-128"/>
              <a:cs typeface="Times New Roman" panose="02020603050405020304" pitchFamily="18" charset="0"/>
            </a:endParaRPr>
          </a:p>
          <a:p>
            <a:pPr marL="0" lvl="0" indent="0">
              <a:buNone/>
            </a:pPr>
            <a:r>
              <a:rPr lang="fr-FR" sz="1800">
                <a:effectLst/>
                <a:latin typeface="Cambria" panose="02040503050406030204" pitchFamily="18" charset="0"/>
                <a:ea typeface="MS Mincho" panose="02020609040205080304" pitchFamily="49" charset="-128"/>
                <a:cs typeface="Times New Roman" panose="02020603050405020304" pitchFamily="18" charset="0"/>
              </a:rPr>
              <a:t>1- D’abord, en réponse à un stimulus, notre cerveau nous incite à l’action pour satisfaire un besoin. C’est par exemple la faim qui nous pousse à nous faire à manger quand le taux de glucose diminue dans notre sang. Ou bien le désir sexuel qui nous pousse à faire l’amour à un partenaire disponible. Ou simplement l’isolement qui nous pousse à rencontrer les autres, un besoin de socialisation plus spécifiquement humain.</a:t>
            </a:r>
          </a:p>
          <a:p>
            <a:endParaRPr lang="fr-FR" b="1"/>
          </a:p>
        </p:txBody>
      </p:sp>
    </p:spTree>
    <p:extLst>
      <p:ext uri="{BB962C8B-B14F-4D97-AF65-F5344CB8AC3E}">
        <p14:creationId xmlns:p14="http://schemas.microsoft.com/office/powerpoint/2010/main" val="4169343876"/>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1E6680-4C4E-CF72-0B48-B92EF0803E79}"/>
              </a:ext>
            </a:extLst>
          </p:cNvPr>
          <p:cNvSpPr>
            <a:spLocks noGrp="1"/>
          </p:cNvSpPr>
          <p:nvPr>
            <p:ph type="title"/>
          </p:nvPr>
        </p:nvSpPr>
        <p:spPr/>
        <p:txBody>
          <a:bodyPr/>
          <a:lstStyle/>
          <a:p>
            <a:r>
              <a:rPr lang="fr-FR"/>
              <a:t>Cerveau Agréable ou Désagréable</a:t>
            </a:r>
          </a:p>
        </p:txBody>
      </p:sp>
      <p:sp>
        <p:nvSpPr>
          <p:cNvPr id="3" name="Espace réservé du texte 2">
            <a:extLst>
              <a:ext uri="{FF2B5EF4-FFF2-40B4-BE49-F238E27FC236}">
                <a16:creationId xmlns:a16="http://schemas.microsoft.com/office/drawing/2014/main" id="{5656F341-BB1D-17BD-0C83-FF6B8A32580D}"/>
              </a:ext>
            </a:extLst>
          </p:cNvPr>
          <p:cNvSpPr>
            <a:spLocks noGrp="1"/>
          </p:cNvSpPr>
          <p:nvPr>
            <p:ph type="body" idx="1"/>
          </p:nvPr>
        </p:nvSpPr>
        <p:spPr/>
        <p:txBody>
          <a:bodyPr/>
          <a:lstStyle/>
          <a:p>
            <a:pPr lvl="0">
              <a:buFont typeface="Arial" panose="020B0604020202020204" pitchFamily="34" charset="0"/>
              <a:buChar char="•"/>
            </a:pPr>
            <a:r>
              <a:rPr lang="fr-FR" sz="1800">
                <a:effectLst/>
                <a:latin typeface="Cambria" panose="02040503050406030204" pitchFamily="18" charset="0"/>
                <a:ea typeface="MS Mincho" panose="02020609040205080304" pitchFamily="49" charset="-128"/>
                <a:cs typeface="Times New Roman" panose="02020603050405020304" pitchFamily="18" charset="0"/>
              </a:rPr>
              <a:t> 2- </a:t>
            </a:r>
            <a:r>
              <a:rPr lang="fr-FR" sz="1800">
                <a:latin typeface="Cambria" panose="02040503050406030204" pitchFamily="18" charset="0"/>
                <a:ea typeface="MS Mincho" panose="02020609040205080304" pitchFamily="49" charset="-128"/>
                <a:cs typeface="Times New Roman" panose="02020603050405020304" pitchFamily="18" charset="0"/>
              </a:rPr>
              <a:t>En deuxième lieu, cette action sera récompensée par une sensation de plaisir. Mais il est important de noter que c’est l’action qui est surtout récompensée, et pas seulement l’obtention de la récompense. Un sérum peut rétablir votre taux de glucose sanguin, mais il ne vous donnera jamais autant de plaisir qu’un bon repas partagé avec des amis. L’action, qui se traduit souvent par un rituel, est donc à la base même du plaisir ressenti</a:t>
            </a:r>
            <a:endParaRPr lang="fr-FR" sz="1800">
              <a:effectLst/>
              <a:latin typeface="Cambria" panose="02040503050406030204" pitchFamily="18" charset="0"/>
              <a:ea typeface="MS Mincho" panose="02020609040205080304" pitchFamily="49" charset="-128"/>
              <a:cs typeface="Times New Roman" panose="02020603050405020304" pitchFamily="18" charset="0"/>
            </a:endParaRPr>
          </a:p>
          <a:p>
            <a:pPr lvl="0">
              <a:buFont typeface="Arial" panose="020B0604020202020204" pitchFamily="34" charset="0"/>
              <a:buChar char="•"/>
            </a:pPr>
            <a:r>
              <a:rPr lang="fr-FR" sz="1800">
                <a:effectLst/>
                <a:latin typeface="Cambria" panose="02040503050406030204" pitchFamily="18" charset="0"/>
                <a:ea typeface="MS Mincho" panose="02020609040205080304" pitchFamily="49" charset="-128"/>
                <a:cs typeface="Times New Roman" panose="02020603050405020304" pitchFamily="18" charset="0"/>
              </a:rPr>
              <a:t>3- Enfin, un sentiment de satisfaction vient mettre un terme à l’action... jusqu’à ce qu’un nouveau signal ne viennent redéclencher un désir.</a:t>
            </a:r>
          </a:p>
          <a:p>
            <a:r>
              <a:rPr lang="fr-FR" sz="1800">
                <a:effectLst/>
                <a:latin typeface="Cambria" panose="02040503050406030204" pitchFamily="18" charset="0"/>
                <a:ea typeface="MS Mincho" panose="02020609040205080304" pitchFamily="49" charset="-128"/>
                <a:cs typeface="Times New Roman" panose="02020603050405020304" pitchFamily="18" charset="0"/>
              </a:rPr>
              <a:t>Les comportements utiles à notre survie sont donc sous contrôle du cycle «</a:t>
            </a:r>
            <a:r>
              <a:rPr lang="fr-FR" sz="1800" b="1">
                <a:effectLst/>
                <a:latin typeface="Cambria" panose="02040503050406030204" pitchFamily="18" charset="0"/>
                <a:ea typeface="MS Mincho" panose="02020609040205080304" pitchFamily="49" charset="-128"/>
                <a:cs typeface="Times New Roman" panose="02020603050405020304" pitchFamily="18" charset="0"/>
              </a:rPr>
              <a:t>désir</a:t>
            </a:r>
            <a:r>
              <a:rPr lang="fr-FR" sz="1800">
                <a:effectLst/>
                <a:latin typeface="Cambria" panose="02040503050406030204" pitchFamily="18" charset="0"/>
                <a:ea typeface="MS Mincho" panose="02020609040205080304" pitchFamily="49" charset="-128"/>
                <a:cs typeface="Times New Roman" panose="02020603050405020304" pitchFamily="18" charset="0"/>
              </a:rPr>
              <a:t> – </a:t>
            </a:r>
            <a:r>
              <a:rPr lang="fr-FR" sz="1800" b="1">
                <a:effectLst/>
                <a:latin typeface="Cambria" panose="02040503050406030204" pitchFamily="18" charset="0"/>
                <a:ea typeface="MS Mincho" panose="02020609040205080304" pitchFamily="49" charset="-128"/>
                <a:cs typeface="Times New Roman" panose="02020603050405020304" pitchFamily="18" charset="0"/>
              </a:rPr>
              <a:t>action</a:t>
            </a:r>
            <a:r>
              <a:rPr lang="fr-FR" sz="1800">
                <a:effectLst/>
                <a:latin typeface="Cambria" panose="02040503050406030204" pitchFamily="18" charset="0"/>
                <a:ea typeface="MS Mincho" panose="02020609040205080304" pitchFamily="49" charset="-128"/>
                <a:cs typeface="Times New Roman" panose="02020603050405020304" pitchFamily="18" charset="0"/>
              </a:rPr>
              <a:t> – </a:t>
            </a:r>
            <a:r>
              <a:rPr lang="fr-FR" sz="1800" b="1">
                <a:effectLst/>
                <a:latin typeface="Cambria" panose="02040503050406030204" pitchFamily="18" charset="0"/>
                <a:ea typeface="MS Mincho" panose="02020609040205080304" pitchFamily="49" charset="-128"/>
                <a:cs typeface="Times New Roman" panose="02020603050405020304" pitchFamily="18" charset="0"/>
              </a:rPr>
              <a:t>satisfaction</a:t>
            </a:r>
            <a:r>
              <a:rPr lang="fr-FR" sz="1800">
                <a:effectLst/>
                <a:latin typeface="Cambria" panose="02040503050406030204" pitchFamily="18" charset="0"/>
                <a:ea typeface="MS Mincho" panose="02020609040205080304" pitchFamily="49" charset="-128"/>
                <a:cs typeface="Times New Roman" panose="02020603050405020304" pitchFamily="18" charset="0"/>
              </a:rPr>
              <a:t>» qui permet à l’organisme de maintenir son intégrité.</a:t>
            </a:r>
          </a:p>
          <a:p>
            <a:r>
              <a:rPr lang="fr-FR" sz="1800">
                <a:effectLst/>
                <a:latin typeface="Cambria" panose="02040503050406030204" pitchFamily="18" charset="0"/>
                <a:ea typeface="MS Mincho" panose="02020609040205080304" pitchFamily="49" charset="-128"/>
                <a:cs typeface="Times New Roman" panose="02020603050405020304" pitchFamily="18" charset="0"/>
              </a:rPr>
              <a:t> </a:t>
            </a:r>
          </a:p>
          <a:p>
            <a:r>
              <a:rPr lang="fr-FR" sz="1800" b="1">
                <a:solidFill>
                  <a:srgbClr val="FF0000"/>
                </a:solidFill>
                <a:effectLst/>
                <a:latin typeface="Cambria" panose="02040503050406030204" pitchFamily="18" charset="0"/>
                <a:ea typeface="MS Mincho" panose="02020609040205080304" pitchFamily="49" charset="-128"/>
                <a:cs typeface="Times New Roman" panose="02020603050405020304" pitchFamily="18" charset="0"/>
              </a:rPr>
              <a:t>Stimulus ---&gt; Cerveau---&gt; Action ---&gt; Récompense</a:t>
            </a:r>
            <a:r>
              <a:rPr lang="fr-FR" sz="1800">
                <a:effectLst/>
                <a:latin typeface="Cambria" panose="02040503050406030204" pitchFamily="18" charset="0"/>
                <a:ea typeface="MS Mincho" panose="02020609040205080304" pitchFamily="49" charset="-128"/>
                <a:cs typeface="Times New Roman" panose="02020603050405020304" pitchFamily="18" charset="0"/>
              </a:rPr>
              <a:t> (Plaisir lié à l'action et non à l'obtention de la récompense) ---&gt; Sentiment de satisfaction met un terme à l'action</a:t>
            </a:r>
          </a:p>
          <a:p>
            <a:r>
              <a:rPr lang="fr-FR" sz="1800">
                <a:effectLst/>
                <a:latin typeface="Cambria" panose="02040503050406030204" pitchFamily="18" charset="0"/>
                <a:ea typeface="MS Mincho" panose="02020609040205080304" pitchFamily="49" charset="-128"/>
                <a:cs typeface="Times New Roman" panose="02020603050405020304" pitchFamily="18" charset="0"/>
              </a:rPr>
              <a:t>En plus de l'approche, la fuite ou la lutte peuvent aussi nous sauver la vie...</a:t>
            </a:r>
          </a:p>
          <a:p>
            <a:endParaRPr lang="fr-FR"/>
          </a:p>
        </p:txBody>
      </p:sp>
    </p:spTree>
    <p:extLst>
      <p:ext uri="{BB962C8B-B14F-4D97-AF65-F5344CB8AC3E}">
        <p14:creationId xmlns:p14="http://schemas.microsoft.com/office/powerpoint/2010/main" val="1333887283"/>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1E6680-4C4E-CF72-0B48-B92EF0803E79}"/>
              </a:ext>
            </a:extLst>
          </p:cNvPr>
          <p:cNvSpPr>
            <a:spLocks noGrp="1"/>
          </p:cNvSpPr>
          <p:nvPr>
            <p:ph type="title"/>
          </p:nvPr>
        </p:nvSpPr>
        <p:spPr/>
        <p:txBody>
          <a:bodyPr/>
          <a:lstStyle/>
          <a:p>
            <a:r>
              <a:rPr lang="fr-FR"/>
              <a:t>Cerveau Agréable ou Désagréable</a:t>
            </a:r>
          </a:p>
        </p:txBody>
      </p:sp>
      <p:sp>
        <p:nvSpPr>
          <p:cNvPr id="3" name="Espace réservé du texte 2">
            <a:extLst>
              <a:ext uri="{FF2B5EF4-FFF2-40B4-BE49-F238E27FC236}">
                <a16:creationId xmlns:a16="http://schemas.microsoft.com/office/drawing/2014/main" id="{5656F341-BB1D-17BD-0C83-FF6B8A32580D}"/>
              </a:ext>
            </a:extLst>
          </p:cNvPr>
          <p:cNvSpPr>
            <a:spLocks noGrp="1"/>
          </p:cNvSpPr>
          <p:nvPr>
            <p:ph type="body" idx="1"/>
          </p:nvPr>
        </p:nvSpPr>
        <p:spPr/>
        <p:txBody>
          <a:bodyPr/>
          <a:lstStyle/>
          <a:p>
            <a:r>
              <a:rPr lang="fr-FR" sz="1800">
                <a:effectLst/>
                <a:latin typeface="Cambria" panose="02040503050406030204" pitchFamily="18" charset="0"/>
                <a:ea typeface="MS Mincho" panose="02020609040205080304" pitchFamily="49" charset="-128"/>
                <a:cs typeface="Times New Roman" panose="02020603050405020304" pitchFamily="18" charset="0"/>
              </a:rPr>
              <a:t>Donc, le rôle principal de notre cerveau est de maintenir l’équilibre de notre milieu intérieur (</a:t>
            </a:r>
            <a:r>
              <a:rPr lang="fr-FR" sz="1800" b="1">
                <a:effectLst/>
                <a:latin typeface="Cambria" panose="02040503050406030204" pitchFamily="18" charset="0"/>
                <a:ea typeface="MS Mincho" panose="02020609040205080304" pitchFamily="49" charset="-128"/>
                <a:cs typeface="Times New Roman" panose="02020603050405020304" pitchFamily="18" charset="0"/>
              </a:rPr>
              <a:t>homéostasie</a:t>
            </a:r>
            <a:r>
              <a:rPr lang="fr-FR" sz="1800">
                <a:effectLst/>
                <a:latin typeface="Cambria" panose="02040503050406030204" pitchFamily="18" charset="0"/>
                <a:ea typeface="MS Mincho" panose="02020609040205080304" pitchFamily="49" charset="-128"/>
                <a:cs typeface="Times New Roman" panose="02020603050405020304" pitchFamily="18" charset="0"/>
              </a:rPr>
              <a:t>).</a:t>
            </a:r>
          </a:p>
          <a:p>
            <a:r>
              <a:rPr lang="fr-FR" sz="1800">
                <a:effectLst/>
                <a:latin typeface="Cambria" panose="02040503050406030204" pitchFamily="18" charset="0"/>
                <a:ea typeface="MS Mincho" panose="02020609040205080304" pitchFamily="49" charset="-128"/>
                <a:cs typeface="Times New Roman" panose="02020603050405020304" pitchFamily="18" charset="0"/>
              </a:rPr>
              <a:t> </a:t>
            </a:r>
          </a:p>
          <a:p>
            <a:r>
              <a:rPr lang="fr-FR" sz="1800">
                <a:effectLst/>
                <a:latin typeface="Cambria" panose="02040503050406030204" pitchFamily="18" charset="0"/>
                <a:ea typeface="MS Mincho" panose="02020609040205080304" pitchFamily="49" charset="-128"/>
                <a:cs typeface="Times New Roman" panose="02020603050405020304" pitchFamily="18" charset="0"/>
              </a:rPr>
              <a:t>cycle « désir – action – satisfaction »</a:t>
            </a:r>
          </a:p>
          <a:p>
            <a:r>
              <a:rPr lang="fr-FR" sz="1800">
                <a:effectLst/>
                <a:latin typeface="Cambria" panose="02040503050406030204" pitchFamily="18" charset="0"/>
                <a:ea typeface="MS Mincho" panose="02020609040205080304" pitchFamily="49" charset="-128"/>
                <a:cs typeface="Times New Roman" panose="02020603050405020304" pitchFamily="18" charset="0"/>
              </a:rPr>
              <a:t> </a:t>
            </a:r>
          </a:p>
          <a:p>
            <a:r>
              <a:rPr lang="fr-FR" sz="1800">
                <a:effectLst/>
                <a:latin typeface="Cambria" panose="02040503050406030204" pitchFamily="18" charset="0"/>
                <a:ea typeface="MS Mincho" panose="02020609040205080304" pitchFamily="49" charset="-128"/>
                <a:cs typeface="Times New Roman" panose="02020603050405020304" pitchFamily="18" charset="0"/>
              </a:rPr>
              <a:t>Mais l’action peut aussi être nécessaire quand un danger nous menace. Deux solutions s’offrent alors à nous : s’éloigner du danger ou rendre cette menace inopérante. En d’autres termes, la fuite ou la lutte ! Que ce soit devant quelqu’un d’hostile ou devant un élément comme le feu, la première option envisagée est généralement la fuite. Si elle s’avère impossible ou inefficace, on essaie alors de faire face, c’est-à-dire de se battre contre l’ennemi ou de combattre les flammes.</a:t>
            </a:r>
          </a:p>
          <a:p>
            <a:r>
              <a:rPr lang="fr-FR" sz="1800">
                <a:effectLst/>
                <a:latin typeface="Cambria" panose="02040503050406030204" pitchFamily="18" charset="0"/>
                <a:ea typeface="MS Mincho" panose="02020609040205080304" pitchFamily="49" charset="-128"/>
                <a:cs typeface="Times New Roman" panose="02020603050405020304" pitchFamily="18" charset="0"/>
              </a:rPr>
              <a:t>Ces comportements d’approche et d’évitement actif sont sous contrôle de ce qu’on appelle parfois le </a:t>
            </a:r>
            <a:r>
              <a:rPr lang="fr-FR" sz="1800" b="1">
                <a:effectLst/>
                <a:latin typeface="Cambria" panose="02040503050406030204" pitchFamily="18" charset="0"/>
                <a:ea typeface="MS Mincho" panose="02020609040205080304" pitchFamily="49" charset="-128"/>
                <a:cs typeface="Times New Roman" panose="02020603050405020304" pitchFamily="18" charset="0"/>
              </a:rPr>
              <a:t>système activateur de l’action</a:t>
            </a:r>
            <a:r>
              <a:rPr lang="fr-FR" sz="1800">
                <a:effectLst/>
                <a:latin typeface="Cambria" panose="02040503050406030204" pitchFamily="18" charset="0"/>
                <a:ea typeface="MS Mincho" panose="02020609040205080304" pitchFamily="49" charset="-128"/>
                <a:cs typeface="Times New Roman" panose="02020603050405020304" pitchFamily="18" charset="0"/>
              </a:rPr>
              <a:t>. </a:t>
            </a:r>
            <a:br>
              <a:rPr lang="fr-FR" sz="1800">
                <a:effectLst/>
                <a:latin typeface="Cambria" panose="02040503050406030204" pitchFamily="18" charset="0"/>
                <a:ea typeface="MS Mincho" panose="02020609040205080304" pitchFamily="49" charset="-128"/>
                <a:cs typeface="Times New Roman" panose="02020603050405020304" pitchFamily="18" charset="0"/>
              </a:rPr>
            </a:br>
            <a:endParaRPr lang="fr-FR"/>
          </a:p>
        </p:txBody>
      </p:sp>
    </p:spTree>
    <p:extLst>
      <p:ext uri="{BB962C8B-B14F-4D97-AF65-F5344CB8AC3E}">
        <p14:creationId xmlns:p14="http://schemas.microsoft.com/office/powerpoint/2010/main" val="408574601"/>
      </p:ext>
    </p:extLst>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1E6680-4C4E-CF72-0B48-B92EF0803E79}"/>
              </a:ext>
            </a:extLst>
          </p:cNvPr>
          <p:cNvSpPr>
            <a:spLocks noGrp="1"/>
          </p:cNvSpPr>
          <p:nvPr>
            <p:ph type="title"/>
          </p:nvPr>
        </p:nvSpPr>
        <p:spPr/>
        <p:txBody>
          <a:bodyPr/>
          <a:lstStyle/>
          <a:p>
            <a:r>
              <a:rPr lang="fr-FR"/>
              <a:t>Cerveau Agréable ou Désagréable</a:t>
            </a:r>
          </a:p>
        </p:txBody>
      </p:sp>
      <p:sp>
        <p:nvSpPr>
          <p:cNvPr id="3" name="Espace réservé du texte 2">
            <a:extLst>
              <a:ext uri="{FF2B5EF4-FFF2-40B4-BE49-F238E27FC236}">
                <a16:creationId xmlns:a16="http://schemas.microsoft.com/office/drawing/2014/main" id="{5656F341-BB1D-17BD-0C83-FF6B8A32580D}"/>
              </a:ext>
            </a:extLst>
          </p:cNvPr>
          <p:cNvSpPr>
            <a:spLocks noGrp="1"/>
          </p:cNvSpPr>
          <p:nvPr>
            <p:ph type="body" idx="1"/>
          </p:nvPr>
        </p:nvSpPr>
        <p:spPr/>
        <p:txBody>
          <a:bodyPr/>
          <a:lstStyle/>
          <a:p>
            <a:r>
              <a:rPr lang="fr-FR" sz="1800">
                <a:effectLst/>
                <a:latin typeface="Cambria" panose="02040503050406030204" pitchFamily="18" charset="0"/>
                <a:ea typeface="MS Mincho" panose="02020609040205080304" pitchFamily="49" charset="-128"/>
                <a:cs typeface="Times New Roman" panose="02020603050405020304" pitchFamily="18" charset="0"/>
              </a:rPr>
              <a:t>Il comprend deux circuits nerveux principaux qui correspondent à l’action récompensée et à l’évitement réussi.</a:t>
            </a:r>
            <a:r>
              <a:rPr lang="fr-FR" sz="1200">
                <a:effectLst/>
              </a:rPr>
              <a:t> </a:t>
            </a:r>
            <a:br>
              <a:rPr lang="fr-FR" sz="1200">
                <a:effectLst/>
              </a:rPr>
            </a:br>
            <a:br>
              <a:rPr lang="fr-FR" sz="1200">
                <a:effectLst/>
              </a:rPr>
            </a:br>
            <a:r>
              <a:rPr lang="fr-FR" sz="1800" b="1">
                <a:effectLst/>
                <a:latin typeface="Cambria" panose="02040503050406030204" pitchFamily="18" charset="0"/>
                <a:ea typeface="MS Mincho" panose="02020609040205080304" pitchFamily="49" charset="-128"/>
                <a:cs typeface="Times New Roman" panose="02020603050405020304" pitchFamily="18" charset="0"/>
              </a:rPr>
              <a:t>1 - Il y a d’abord le circuit de la récompense (ou MFB)</a:t>
            </a:r>
            <a:r>
              <a:rPr lang="fr-FR" sz="1800">
                <a:effectLst/>
                <a:latin typeface="Cambria" panose="02040503050406030204" pitchFamily="18" charset="0"/>
                <a:ea typeface="MS Mincho" panose="02020609040205080304" pitchFamily="49" charset="-128"/>
                <a:cs typeface="Times New Roman" panose="02020603050405020304" pitchFamily="18" charset="0"/>
              </a:rPr>
              <a:t> qui s’active lors du cycle « désir – action – satisfaction ».</a:t>
            </a:r>
            <a:br>
              <a:rPr lang="fr-FR" sz="1800">
                <a:effectLst/>
                <a:latin typeface="Cambria" panose="02040503050406030204" pitchFamily="18" charset="0"/>
                <a:ea typeface="MS Mincho" panose="02020609040205080304" pitchFamily="49" charset="-128"/>
                <a:cs typeface="Times New Roman" panose="02020603050405020304" pitchFamily="18" charset="0"/>
              </a:rPr>
            </a:br>
            <a:br>
              <a:rPr lang="fr-FR"/>
            </a:br>
            <a:r>
              <a:rPr lang="fr-FR" sz="1800" b="1">
                <a:effectLst/>
                <a:latin typeface="Cambria" panose="02040503050406030204" pitchFamily="18" charset="0"/>
                <a:ea typeface="MS Mincho" panose="02020609040205080304" pitchFamily="49" charset="-128"/>
                <a:cs typeface="Times New Roman" panose="02020603050405020304" pitchFamily="18" charset="0"/>
              </a:rPr>
              <a:t>2 - Et il y a le circuit de la punition.</a:t>
            </a:r>
            <a:r>
              <a:rPr lang="fr-FR" sz="1800">
                <a:effectLst/>
                <a:latin typeface="Cambria" panose="02040503050406030204" pitchFamily="18" charset="0"/>
                <a:ea typeface="MS Mincho" panose="02020609040205080304" pitchFamily="49" charset="-128"/>
                <a:cs typeface="Times New Roman" panose="02020603050405020304" pitchFamily="18" charset="0"/>
              </a:rPr>
              <a:t> Les stimulations aversives provoquant la fuite ou la lutte activent quant à elles le circuit de la punition qui nous permet de faire face aux situations déplaisantes. </a:t>
            </a:r>
            <a:r>
              <a:rPr lang="fr-FR" sz="1800">
                <a:latin typeface="Cambria" panose="02040503050406030204" pitchFamily="18" charset="0"/>
                <a:ea typeface="MS Mincho" panose="02020609040205080304" pitchFamily="49" charset="-128"/>
                <a:cs typeface="Times New Roman" panose="02020603050405020304" pitchFamily="18" charset="0"/>
              </a:rPr>
              <a:t>C</a:t>
            </a:r>
            <a:r>
              <a:rPr lang="fr-FR" sz="1800">
                <a:effectLst/>
                <a:latin typeface="Cambria" panose="02040503050406030204" pitchFamily="18" charset="0"/>
                <a:ea typeface="MS Mincho" panose="02020609040205080304" pitchFamily="49" charset="-128"/>
                <a:cs typeface="Times New Roman" panose="02020603050405020304" pitchFamily="18" charset="0"/>
              </a:rPr>
              <a:t>e système implique différentes structures cérébrales dont </a:t>
            </a:r>
            <a:r>
              <a:rPr lang="fr-FR" sz="1800" b="1">
                <a:effectLst/>
                <a:latin typeface="Cambria" panose="02040503050406030204" pitchFamily="18" charset="0"/>
                <a:ea typeface="MS Mincho" panose="02020609040205080304" pitchFamily="49" charset="-128"/>
                <a:cs typeface="Times New Roman" panose="02020603050405020304" pitchFamily="18" charset="0"/>
              </a:rPr>
              <a:t>l’hypothalamus</a:t>
            </a:r>
            <a:r>
              <a:rPr lang="fr-FR" sz="1800">
                <a:effectLst/>
                <a:latin typeface="Cambria" panose="02040503050406030204" pitchFamily="18" charset="0"/>
                <a:ea typeface="MS Mincho" panose="02020609040205080304" pitchFamily="49" charset="-128"/>
                <a:cs typeface="Times New Roman" panose="02020603050405020304" pitchFamily="18" charset="0"/>
              </a:rPr>
              <a:t>, le </a:t>
            </a:r>
            <a:r>
              <a:rPr lang="fr-FR" sz="1800" b="1">
                <a:effectLst/>
                <a:latin typeface="Cambria" panose="02040503050406030204" pitchFamily="18" charset="0"/>
                <a:ea typeface="MS Mincho" panose="02020609040205080304" pitchFamily="49" charset="-128"/>
                <a:cs typeface="Times New Roman" panose="02020603050405020304" pitchFamily="18" charset="0"/>
              </a:rPr>
              <a:t>thalamus</a:t>
            </a:r>
            <a:r>
              <a:rPr lang="fr-FR" sz="1800">
                <a:effectLst/>
                <a:latin typeface="Cambria" panose="02040503050406030204" pitchFamily="18" charset="0"/>
                <a:ea typeface="MS Mincho" panose="02020609040205080304" pitchFamily="49" charset="-128"/>
                <a:cs typeface="Times New Roman" panose="02020603050405020304" pitchFamily="18" charset="0"/>
              </a:rPr>
              <a:t> et la </a:t>
            </a:r>
            <a:r>
              <a:rPr lang="fr-FR" sz="1800" b="1">
                <a:effectLst/>
                <a:latin typeface="Cambria" panose="02040503050406030204" pitchFamily="18" charset="0"/>
                <a:ea typeface="MS Mincho" panose="02020609040205080304" pitchFamily="49" charset="-128"/>
                <a:cs typeface="Times New Roman" panose="02020603050405020304" pitchFamily="18" charset="0"/>
              </a:rPr>
              <a:t>substance grise centrale</a:t>
            </a:r>
            <a:r>
              <a:rPr lang="fr-FR" sz="1800">
                <a:effectLst/>
                <a:latin typeface="Cambria" panose="02040503050406030204" pitchFamily="18" charset="0"/>
                <a:ea typeface="MS Mincho" panose="02020609040205080304" pitchFamily="49" charset="-128"/>
                <a:cs typeface="Times New Roman" panose="02020603050405020304" pitchFamily="18" charset="0"/>
              </a:rPr>
              <a:t> entourant l’aqueduc de Sylvius. Des centres secondaires se trouvent aussi dans l’amygdale et l’hippocampe.</a:t>
            </a:r>
          </a:p>
          <a:p>
            <a:r>
              <a:rPr lang="fr-FR" sz="1800">
                <a:effectLst/>
                <a:latin typeface="Cambria" panose="02040503050406030204" pitchFamily="18" charset="0"/>
                <a:ea typeface="MS Mincho" panose="02020609040205080304" pitchFamily="49" charset="-128"/>
                <a:cs typeface="Times New Roman" panose="02020603050405020304" pitchFamily="18" charset="0"/>
              </a:rPr>
              <a:t>Ce circuit fonctionne dans le cerveau </a:t>
            </a:r>
            <a:r>
              <a:rPr lang="fr-FR" sz="1800" err="1">
                <a:effectLst/>
                <a:latin typeface="Cambria" panose="02040503050406030204" pitchFamily="18" charset="0"/>
                <a:ea typeface="MS Mincho" panose="02020609040205080304" pitchFamily="49" charset="-128"/>
                <a:cs typeface="Times New Roman" panose="02020603050405020304" pitchFamily="18" charset="0"/>
              </a:rPr>
              <a:t>grâce</a:t>
            </a:r>
            <a:r>
              <a:rPr lang="fr-FR" sz="1800">
                <a:effectLst/>
                <a:latin typeface="Cambria" panose="02040503050406030204" pitchFamily="18" charset="0"/>
                <a:ea typeface="MS Mincho" panose="02020609040205080304" pitchFamily="49" charset="-128"/>
                <a:cs typeface="Times New Roman" panose="02020603050405020304" pitchFamily="18" charset="0"/>
              </a:rPr>
              <a:t> à l’acétylcholine et stimule l’ACTH (« </a:t>
            </a:r>
            <a:r>
              <a:rPr lang="fr-FR" sz="1800" err="1">
                <a:effectLst/>
                <a:latin typeface="Cambria" panose="02040503050406030204" pitchFamily="18" charset="0"/>
                <a:ea typeface="MS Mincho" panose="02020609040205080304" pitchFamily="49" charset="-128"/>
                <a:cs typeface="Times New Roman" panose="02020603050405020304" pitchFamily="18" charset="0"/>
              </a:rPr>
              <a:t>adrenal</a:t>
            </a:r>
            <a:r>
              <a:rPr lang="fr-FR" sz="1800">
                <a:effectLst/>
                <a:latin typeface="Cambria" panose="02040503050406030204" pitchFamily="18" charset="0"/>
                <a:ea typeface="MS Mincho" panose="02020609040205080304" pitchFamily="49" charset="-128"/>
                <a:cs typeface="Times New Roman" panose="02020603050405020304" pitchFamily="18" charset="0"/>
              </a:rPr>
              <a:t> cortico- </a:t>
            </a:r>
            <a:r>
              <a:rPr lang="fr-FR" sz="1800" err="1">
                <a:effectLst/>
                <a:latin typeface="Cambria" panose="02040503050406030204" pitchFamily="18" charset="0"/>
                <a:ea typeface="MS Mincho" panose="02020609040205080304" pitchFamily="49" charset="-128"/>
                <a:cs typeface="Times New Roman" panose="02020603050405020304" pitchFamily="18" charset="0"/>
              </a:rPr>
              <a:t>trophic</a:t>
            </a:r>
            <a:r>
              <a:rPr lang="fr-FR" sz="1800">
                <a:effectLst/>
                <a:latin typeface="Cambria" panose="02040503050406030204" pitchFamily="18" charset="0"/>
                <a:ea typeface="MS Mincho" panose="02020609040205080304" pitchFamily="49" charset="-128"/>
                <a:cs typeface="Times New Roman" panose="02020603050405020304" pitchFamily="18" charset="0"/>
              </a:rPr>
              <a:t> hormone »), l’hormone qui stimule la glande surrénale à libérer de l’adrénaline pour prépare les organes à la fuite ou la lutte.</a:t>
            </a:r>
          </a:p>
          <a:p>
            <a:r>
              <a:rPr lang="fr-FR" sz="1800">
                <a:effectLst/>
                <a:latin typeface="Cambria" panose="02040503050406030204" pitchFamily="18" charset="0"/>
                <a:ea typeface="MS Mincho" panose="02020609040205080304" pitchFamily="49" charset="-128"/>
                <a:cs typeface="Times New Roman" panose="02020603050405020304" pitchFamily="18" charset="0"/>
              </a:rPr>
              <a:t>Il est intéressant de noter que la stimulation du circuit de la punition peut inhiber le circuit de la récompense, appuyant ainsi l’observation courante que la peur et la punition peuvent chasser bien des plaisirs.</a:t>
            </a:r>
          </a:p>
          <a:p>
            <a:endParaRPr lang="fr-FR"/>
          </a:p>
        </p:txBody>
      </p:sp>
    </p:spTree>
    <p:extLst>
      <p:ext uri="{BB962C8B-B14F-4D97-AF65-F5344CB8AC3E}">
        <p14:creationId xmlns:p14="http://schemas.microsoft.com/office/powerpoint/2010/main" val="3709222312"/>
      </p:ext>
    </p:extLst>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375"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376"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377" name="image2.jpg" descr="image2.jpg"/>
          <p:cNvPicPr>
            <a:picLocks noChangeAspect="1"/>
          </p:cNvPicPr>
          <p:nvPr/>
        </p:nvPicPr>
        <p:blipFill>
          <a:blip r:embed="rId2"/>
          <a:stretch>
            <a:fillRect/>
          </a:stretch>
        </p:blipFill>
        <p:spPr>
          <a:xfrm>
            <a:off x="8366759" y="6230772"/>
            <a:ext cx="640081" cy="491338"/>
          </a:xfrm>
          <a:prstGeom prst="rect">
            <a:avLst/>
          </a:prstGeom>
          <a:ln w="12700"/>
        </p:spPr>
      </p:pic>
      <p:sp>
        <p:nvSpPr>
          <p:cNvPr id="378"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379"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381" name="Numéro de diapositive"/>
          <p:cNvSpPr txBox="1">
            <a:spLocks noGrp="1"/>
          </p:cNvSpPr>
          <p:nvPr>
            <p:ph type="sldNum" sz="quarter" idx="2"/>
          </p:nvPr>
        </p:nvSpPr>
        <p:spPr>
          <a:xfrm>
            <a:off x="609600" y="6413500"/>
            <a:ext cx="313755" cy="292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54</a:t>
            </a:fld>
            <a:endParaRPr/>
          </a:p>
        </p:txBody>
      </p:sp>
      <p:sp>
        <p:nvSpPr>
          <p:cNvPr id="10" name="Gérer le stress en situation">
            <a:extLst>
              <a:ext uri="{FF2B5EF4-FFF2-40B4-BE49-F238E27FC236}">
                <a16:creationId xmlns:a16="http://schemas.microsoft.com/office/drawing/2014/main" id="{08413A3B-40D0-654D-AD74-7C01D1A7848C}"/>
              </a:ext>
            </a:extLst>
          </p:cNvPr>
          <p:cNvSpPr txBox="1">
            <a:spLocks noGrp="1"/>
          </p:cNvSpPr>
          <p:nvPr>
            <p:ph type="title"/>
          </p:nvPr>
        </p:nvSpPr>
        <p:spPr>
          <a:xfrm>
            <a:off x="766477" y="14079"/>
            <a:ext cx="7772400" cy="639655"/>
          </a:xfrm>
          <a:prstGeom prst="rect">
            <a:avLst/>
          </a:prstGeom>
          <a:ln w="9525"/>
        </p:spPr>
        <p:txBody>
          <a:bodyPr/>
          <a:lstStyle/>
          <a:p>
            <a:pPr algn="ctr"/>
            <a:r>
              <a:rPr lang="fr-FR" sz="2800"/>
              <a:t>Les 8 types d’intelligence selon H. Gardner</a:t>
            </a:r>
            <a:endParaRPr sz="2800"/>
          </a:p>
        </p:txBody>
      </p:sp>
      <p:pic>
        <p:nvPicPr>
          <p:cNvPr id="3" name="Image 2" descr="Une image contenant texte&#10;&#10;Description générée automatiquement">
            <a:extLst>
              <a:ext uri="{FF2B5EF4-FFF2-40B4-BE49-F238E27FC236}">
                <a16:creationId xmlns:a16="http://schemas.microsoft.com/office/drawing/2014/main" id="{28E35922-70BA-294C-9E7A-C35B9F0A3F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02354"/>
            <a:ext cx="9144000" cy="2738710"/>
          </a:xfrm>
          <a:prstGeom prst="rect">
            <a:avLst/>
          </a:prstGeom>
        </p:spPr>
      </p:pic>
      <p:pic>
        <p:nvPicPr>
          <p:cNvPr id="6" name="Image 5">
            <a:extLst>
              <a:ext uri="{FF2B5EF4-FFF2-40B4-BE49-F238E27FC236}">
                <a16:creationId xmlns:a16="http://schemas.microsoft.com/office/drawing/2014/main" id="{CC1DF6BB-A796-FD40-84FB-B9C245660A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55566"/>
            <a:ext cx="9144000" cy="2677026"/>
          </a:xfrm>
          <a:prstGeom prst="rect">
            <a:avLst/>
          </a:prstGeom>
        </p:spPr>
      </p:pic>
      <p:sp>
        <p:nvSpPr>
          <p:cNvPr id="17" name="Bouton d'action : Retour 2">
            <a:hlinkClick r:id="rId5" action="ppaction://hlinksldjump" highlightClick="1"/>
            <a:extLst>
              <a:ext uri="{FF2B5EF4-FFF2-40B4-BE49-F238E27FC236}">
                <a16:creationId xmlns:a16="http://schemas.microsoft.com/office/drawing/2014/main" id="{E2C20FC3-9E31-BA46-B7A1-0038060F0887}"/>
              </a:ext>
            </a:extLst>
          </p:cNvPr>
          <p:cNvSpPr>
            <a:spLocks noChangeArrowheads="1"/>
          </p:cNvSpPr>
          <p:nvPr/>
        </p:nvSpPr>
        <p:spPr bwMode="auto">
          <a:xfrm>
            <a:off x="6895404" y="6547274"/>
            <a:ext cx="429630" cy="215686"/>
          </a:xfrm>
          <a:prstGeom prst="actionButtonReturn">
            <a:avLst/>
          </a:prstGeom>
          <a:gradFill rotWithShape="1">
            <a:gsLst>
              <a:gs pos="0">
                <a:srgbClr val="EFEFEF"/>
              </a:gs>
              <a:gs pos="100000">
                <a:srgbClr val="DDDDDD"/>
              </a:gs>
            </a:gsLst>
            <a:lin ang="5400000"/>
          </a:gradFill>
          <a:ln w="9525">
            <a:solidFill>
              <a:srgbClr val="D8D8D8"/>
            </a:solidFill>
            <a:miter lim="800000"/>
            <a:headEnd/>
            <a:tailEnd/>
          </a:ln>
          <a:effectLst>
            <a:outerShdw blurRad="40000" dist="23000" dir="5400000" rotWithShape="0">
              <a:srgbClr val="808080">
                <a:alpha val="34998"/>
              </a:srgbClr>
            </a:outerShdw>
          </a:effectLst>
        </p:spPr>
        <p:txBody>
          <a:bodyPr anchor="ctr"/>
          <a:lstStyle/>
          <a:p>
            <a:pPr algn="ctr">
              <a:defRPr/>
            </a:pPr>
            <a:endParaRPr lang="fr-FR">
              <a:solidFill>
                <a:schemeClr val="lt1"/>
              </a:solidFill>
              <a:latin typeface="+mn-lt"/>
              <a:ea typeface="+mn-ea"/>
            </a:endParaRPr>
          </a:p>
        </p:txBody>
      </p:sp>
    </p:spTree>
    <p:extLst>
      <p:ext uri="{BB962C8B-B14F-4D97-AF65-F5344CB8AC3E}">
        <p14:creationId xmlns:p14="http://schemas.microsoft.com/office/powerpoint/2010/main" val="4209567566"/>
      </p:ext>
    </p:extLst>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375"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376"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377" name="image2.jpg" descr="image2.jpg"/>
          <p:cNvPicPr>
            <a:picLocks noChangeAspect="1"/>
          </p:cNvPicPr>
          <p:nvPr/>
        </p:nvPicPr>
        <p:blipFill>
          <a:blip r:embed="rId2"/>
          <a:stretch>
            <a:fillRect/>
          </a:stretch>
        </p:blipFill>
        <p:spPr>
          <a:xfrm>
            <a:off x="8366759" y="6230772"/>
            <a:ext cx="640081" cy="491338"/>
          </a:xfrm>
          <a:prstGeom prst="rect">
            <a:avLst/>
          </a:prstGeom>
          <a:ln w="12700"/>
        </p:spPr>
      </p:pic>
      <p:sp>
        <p:nvSpPr>
          <p:cNvPr id="378"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379"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381" name="Numéro de diapositive"/>
          <p:cNvSpPr txBox="1">
            <a:spLocks noGrp="1"/>
          </p:cNvSpPr>
          <p:nvPr>
            <p:ph type="sldNum" sz="quarter" idx="2"/>
          </p:nvPr>
        </p:nvSpPr>
        <p:spPr>
          <a:xfrm>
            <a:off x="609600" y="6413500"/>
            <a:ext cx="313755" cy="292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55</a:t>
            </a:fld>
            <a:endParaRPr/>
          </a:p>
        </p:txBody>
      </p:sp>
      <p:sp>
        <p:nvSpPr>
          <p:cNvPr id="10" name="Gérer le stress en situation">
            <a:extLst>
              <a:ext uri="{FF2B5EF4-FFF2-40B4-BE49-F238E27FC236}">
                <a16:creationId xmlns:a16="http://schemas.microsoft.com/office/drawing/2014/main" id="{08413A3B-40D0-654D-AD74-7C01D1A7848C}"/>
              </a:ext>
            </a:extLst>
          </p:cNvPr>
          <p:cNvSpPr txBox="1">
            <a:spLocks noGrp="1"/>
          </p:cNvSpPr>
          <p:nvPr>
            <p:ph type="title"/>
          </p:nvPr>
        </p:nvSpPr>
        <p:spPr>
          <a:xfrm>
            <a:off x="766477" y="14079"/>
            <a:ext cx="7772400" cy="639655"/>
          </a:xfrm>
          <a:prstGeom prst="rect">
            <a:avLst/>
          </a:prstGeom>
          <a:ln w="9525"/>
        </p:spPr>
        <p:txBody>
          <a:bodyPr/>
          <a:lstStyle/>
          <a:p>
            <a:pPr algn="ctr"/>
            <a:r>
              <a:rPr lang="fr-FR" sz="2800"/>
              <a:t>Les 8 types d’intelligence selon H. Gardner</a:t>
            </a:r>
            <a:endParaRPr sz="2800"/>
          </a:p>
        </p:txBody>
      </p:sp>
      <p:pic>
        <p:nvPicPr>
          <p:cNvPr id="4" name="Image 3" descr="Une image contenant texte&#10;&#10;Description générée automatiquement">
            <a:extLst>
              <a:ext uri="{FF2B5EF4-FFF2-40B4-BE49-F238E27FC236}">
                <a16:creationId xmlns:a16="http://schemas.microsoft.com/office/drawing/2014/main" id="{40D47807-03F8-244B-9DCB-F3E65376E6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0492"/>
            <a:ext cx="9144000" cy="2674620"/>
          </a:xfrm>
          <a:prstGeom prst="rect">
            <a:avLst/>
          </a:prstGeom>
        </p:spPr>
      </p:pic>
      <p:pic>
        <p:nvPicPr>
          <p:cNvPr id="7" name="Image 6">
            <a:extLst>
              <a:ext uri="{FF2B5EF4-FFF2-40B4-BE49-F238E27FC236}">
                <a16:creationId xmlns:a16="http://schemas.microsoft.com/office/drawing/2014/main" id="{E82E33E2-1F3B-B54C-8F7F-9664C615B0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41311"/>
            <a:ext cx="9144000" cy="3126609"/>
          </a:xfrm>
          <a:prstGeom prst="rect">
            <a:avLst/>
          </a:prstGeom>
        </p:spPr>
      </p:pic>
      <p:sp>
        <p:nvSpPr>
          <p:cNvPr id="17" name="Bouton d'action : Retour 2">
            <a:hlinkClick r:id="rId5" action="ppaction://hlinksldjump" highlightClick="1"/>
            <a:extLst>
              <a:ext uri="{FF2B5EF4-FFF2-40B4-BE49-F238E27FC236}">
                <a16:creationId xmlns:a16="http://schemas.microsoft.com/office/drawing/2014/main" id="{71A7DDB6-0D34-8841-AD46-E73118A67506}"/>
              </a:ext>
            </a:extLst>
          </p:cNvPr>
          <p:cNvSpPr>
            <a:spLocks noChangeArrowheads="1"/>
          </p:cNvSpPr>
          <p:nvPr/>
        </p:nvSpPr>
        <p:spPr bwMode="auto">
          <a:xfrm>
            <a:off x="6895404" y="6547274"/>
            <a:ext cx="429630" cy="215686"/>
          </a:xfrm>
          <a:prstGeom prst="actionButtonReturn">
            <a:avLst/>
          </a:prstGeom>
          <a:gradFill rotWithShape="1">
            <a:gsLst>
              <a:gs pos="0">
                <a:srgbClr val="EFEFEF"/>
              </a:gs>
              <a:gs pos="100000">
                <a:srgbClr val="DDDDDD"/>
              </a:gs>
            </a:gsLst>
            <a:lin ang="5400000"/>
          </a:gradFill>
          <a:ln w="9525">
            <a:solidFill>
              <a:srgbClr val="D8D8D8"/>
            </a:solidFill>
            <a:miter lim="800000"/>
            <a:headEnd/>
            <a:tailEnd/>
          </a:ln>
          <a:effectLst>
            <a:outerShdw blurRad="40000" dist="23000" dir="5400000" rotWithShape="0">
              <a:srgbClr val="808080">
                <a:alpha val="34998"/>
              </a:srgbClr>
            </a:outerShdw>
          </a:effectLst>
        </p:spPr>
        <p:txBody>
          <a:bodyPr anchor="ctr"/>
          <a:lstStyle/>
          <a:p>
            <a:pPr algn="ctr">
              <a:defRPr/>
            </a:pPr>
            <a:endParaRPr lang="fr-FR">
              <a:solidFill>
                <a:schemeClr val="lt1"/>
              </a:solidFill>
              <a:latin typeface="+mn-lt"/>
              <a:ea typeface="+mn-ea"/>
            </a:endParaRPr>
          </a:p>
        </p:txBody>
      </p:sp>
    </p:spTree>
    <p:extLst>
      <p:ext uri="{BB962C8B-B14F-4D97-AF65-F5344CB8AC3E}">
        <p14:creationId xmlns:p14="http://schemas.microsoft.com/office/powerpoint/2010/main" val="2356158310"/>
      </p:ext>
    </p:extLst>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375"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376"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377" name="image2.jpg" descr="image2.jpg"/>
          <p:cNvPicPr>
            <a:picLocks noChangeAspect="1"/>
          </p:cNvPicPr>
          <p:nvPr/>
        </p:nvPicPr>
        <p:blipFill>
          <a:blip r:embed="rId2"/>
          <a:stretch>
            <a:fillRect/>
          </a:stretch>
        </p:blipFill>
        <p:spPr>
          <a:xfrm>
            <a:off x="8366759" y="6230772"/>
            <a:ext cx="640081" cy="491338"/>
          </a:xfrm>
          <a:prstGeom prst="rect">
            <a:avLst/>
          </a:prstGeom>
          <a:ln w="12700"/>
        </p:spPr>
      </p:pic>
      <p:sp>
        <p:nvSpPr>
          <p:cNvPr id="378"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379"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381" name="Numéro de diapositive"/>
          <p:cNvSpPr txBox="1">
            <a:spLocks noGrp="1"/>
          </p:cNvSpPr>
          <p:nvPr>
            <p:ph type="sldNum" sz="quarter" idx="2"/>
          </p:nvPr>
        </p:nvSpPr>
        <p:spPr>
          <a:xfrm>
            <a:off x="609600" y="6413500"/>
            <a:ext cx="313755" cy="292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56</a:t>
            </a:fld>
            <a:endParaRPr/>
          </a:p>
        </p:txBody>
      </p:sp>
      <p:sp>
        <p:nvSpPr>
          <p:cNvPr id="10" name="Gérer le stress en situation">
            <a:extLst>
              <a:ext uri="{FF2B5EF4-FFF2-40B4-BE49-F238E27FC236}">
                <a16:creationId xmlns:a16="http://schemas.microsoft.com/office/drawing/2014/main" id="{08413A3B-40D0-654D-AD74-7C01D1A7848C}"/>
              </a:ext>
            </a:extLst>
          </p:cNvPr>
          <p:cNvSpPr txBox="1">
            <a:spLocks noGrp="1"/>
          </p:cNvSpPr>
          <p:nvPr>
            <p:ph type="title"/>
          </p:nvPr>
        </p:nvSpPr>
        <p:spPr>
          <a:xfrm>
            <a:off x="766477" y="14079"/>
            <a:ext cx="7772400" cy="639655"/>
          </a:xfrm>
          <a:prstGeom prst="rect">
            <a:avLst/>
          </a:prstGeom>
          <a:ln w="9525"/>
        </p:spPr>
        <p:txBody>
          <a:bodyPr/>
          <a:lstStyle/>
          <a:p>
            <a:pPr algn="ctr"/>
            <a:r>
              <a:rPr lang="fr-FR" sz="2800"/>
              <a:t>Les 8 types d’intelligence selon H. Gardner</a:t>
            </a:r>
            <a:endParaRPr sz="2800"/>
          </a:p>
        </p:txBody>
      </p:sp>
      <p:pic>
        <p:nvPicPr>
          <p:cNvPr id="3" name="Image 2" descr="Une image contenant capture d’écran, journal&#10;&#10;Description générée automatiquement">
            <a:extLst>
              <a:ext uri="{FF2B5EF4-FFF2-40B4-BE49-F238E27FC236}">
                <a16:creationId xmlns:a16="http://schemas.microsoft.com/office/drawing/2014/main" id="{A3FA29CA-4449-9845-85B1-3AF2074669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48952"/>
            <a:ext cx="9144000" cy="2452530"/>
          </a:xfrm>
          <a:prstGeom prst="rect">
            <a:avLst/>
          </a:prstGeom>
        </p:spPr>
      </p:pic>
      <p:pic>
        <p:nvPicPr>
          <p:cNvPr id="6" name="Image 5">
            <a:extLst>
              <a:ext uri="{FF2B5EF4-FFF2-40B4-BE49-F238E27FC236}">
                <a16:creationId xmlns:a16="http://schemas.microsoft.com/office/drawing/2014/main" id="{CB84C0EE-DEEF-B54B-8D5F-828A02A33D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075106"/>
            <a:ext cx="9144000" cy="3136826"/>
          </a:xfrm>
          <a:prstGeom prst="rect">
            <a:avLst/>
          </a:prstGeom>
        </p:spPr>
      </p:pic>
      <p:sp>
        <p:nvSpPr>
          <p:cNvPr id="18" name="Bouton d'action : Retour 2">
            <a:hlinkClick r:id="rId5" action="ppaction://hlinksldjump" highlightClick="1"/>
            <a:extLst>
              <a:ext uri="{FF2B5EF4-FFF2-40B4-BE49-F238E27FC236}">
                <a16:creationId xmlns:a16="http://schemas.microsoft.com/office/drawing/2014/main" id="{11D881FE-6ECE-914F-9826-106FA4574740}"/>
              </a:ext>
            </a:extLst>
          </p:cNvPr>
          <p:cNvSpPr>
            <a:spLocks noChangeArrowheads="1"/>
          </p:cNvSpPr>
          <p:nvPr/>
        </p:nvSpPr>
        <p:spPr bwMode="auto">
          <a:xfrm>
            <a:off x="6895404" y="6547274"/>
            <a:ext cx="429630" cy="215686"/>
          </a:xfrm>
          <a:prstGeom prst="actionButtonReturn">
            <a:avLst/>
          </a:prstGeom>
          <a:gradFill rotWithShape="1">
            <a:gsLst>
              <a:gs pos="0">
                <a:srgbClr val="EFEFEF"/>
              </a:gs>
              <a:gs pos="100000">
                <a:srgbClr val="DDDDDD"/>
              </a:gs>
            </a:gsLst>
            <a:lin ang="5400000"/>
          </a:gradFill>
          <a:ln w="9525">
            <a:solidFill>
              <a:srgbClr val="D8D8D8"/>
            </a:solidFill>
            <a:miter lim="800000"/>
            <a:headEnd/>
            <a:tailEnd/>
          </a:ln>
          <a:effectLst>
            <a:outerShdw blurRad="40000" dist="23000" dir="5400000" rotWithShape="0">
              <a:srgbClr val="808080">
                <a:alpha val="34998"/>
              </a:srgbClr>
            </a:outerShdw>
          </a:effectLst>
        </p:spPr>
        <p:txBody>
          <a:bodyPr anchor="ctr"/>
          <a:lstStyle/>
          <a:p>
            <a:pPr algn="ctr">
              <a:defRPr/>
            </a:pPr>
            <a:endParaRPr lang="fr-FR">
              <a:solidFill>
                <a:schemeClr val="lt1"/>
              </a:solidFill>
              <a:latin typeface="+mn-lt"/>
              <a:ea typeface="+mn-ea"/>
            </a:endParaRPr>
          </a:p>
        </p:txBody>
      </p:sp>
    </p:spTree>
    <p:extLst>
      <p:ext uri="{BB962C8B-B14F-4D97-AF65-F5344CB8AC3E}">
        <p14:creationId xmlns:p14="http://schemas.microsoft.com/office/powerpoint/2010/main" val="3593851786"/>
      </p:ext>
    </p:extLst>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Ligne"/>
          <p:cNvSpPr/>
          <p:nvPr/>
        </p:nvSpPr>
        <p:spPr>
          <a:xfrm>
            <a:off x="225766" y="6858000"/>
            <a:ext cx="8229601"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375" name="Ligne"/>
          <p:cNvSpPr/>
          <p:nvPr/>
        </p:nvSpPr>
        <p:spPr>
          <a:xfrm>
            <a:off x="457200" y="1143000"/>
            <a:ext cx="8229600" cy="0"/>
          </a:xfrm>
          <a:prstGeom prst="line">
            <a:avLst/>
          </a:prstGeom>
          <a:ln>
            <a:solidFill>
              <a:srgbClr val="AEC5D6"/>
            </a:solidFill>
            <a:prstDash val="dash"/>
          </a:ln>
        </p:spPr>
        <p:txBody>
          <a:bodyPr lIns="0" tIns="0" rIns="0" bIns="0"/>
          <a:lstStyle/>
          <a:p>
            <a:pPr>
              <a:buClrTx/>
              <a:buFontTx/>
              <a:defRPr sz="1200">
                <a:uFillTx/>
                <a:latin typeface="Helvetica"/>
                <a:ea typeface="Helvetica"/>
                <a:cs typeface="Helvetica"/>
                <a:sym typeface="Helvetica"/>
              </a:defRPr>
            </a:pPr>
            <a:endParaRPr/>
          </a:p>
        </p:txBody>
      </p:sp>
      <p:sp>
        <p:nvSpPr>
          <p:cNvPr id="376" name="Triangle"/>
          <p:cNvSpPr/>
          <p:nvPr/>
        </p:nvSpPr>
        <p:spPr>
          <a:xfrm rot="5400000">
            <a:off x="419100" y="6467475"/>
            <a:ext cx="190850" cy="120314"/>
          </a:xfrm>
          <a:prstGeom prst="triangle">
            <a:avLst/>
          </a:prstGeom>
          <a:solidFill>
            <a:srgbClr val="AEC5D6"/>
          </a:solidFill>
          <a:ln w="25400" cap="rnd"/>
        </p:spPr>
        <p:txBody>
          <a:bodyPr lIns="0" tIns="0" rIns="0" bIns="0"/>
          <a:lstStyle/>
          <a:p>
            <a:pPr>
              <a:buClrTx/>
              <a:buFontTx/>
            </a:pPr>
            <a:endParaRPr/>
          </a:p>
        </p:txBody>
      </p:sp>
      <p:pic>
        <p:nvPicPr>
          <p:cNvPr id="377" name="image2.jpg" descr="image2.jpg"/>
          <p:cNvPicPr>
            <a:picLocks noChangeAspect="1"/>
          </p:cNvPicPr>
          <p:nvPr/>
        </p:nvPicPr>
        <p:blipFill>
          <a:blip r:embed="rId2"/>
          <a:stretch>
            <a:fillRect/>
          </a:stretch>
        </p:blipFill>
        <p:spPr>
          <a:xfrm>
            <a:off x="8366759" y="6230772"/>
            <a:ext cx="640081" cy="491338"/>
          </a:xfrm>
          <a:prstGeom prst="rect">
            <a:avLst/>
          </a:prstGeom>
          <a:ln w="12700"/>
        </p:spPr>
      </p:pic>
      <p:sp>
        <p:nvSpPr>
          <p:cNvPr id="378" name="Rectangle"/>
          <p:cNvSpPr/>
          <p:nvPr/>
        </p:nvSpPr>
        <p:spPr>
          <a:xfrm>
            <a:off x="225767" y="152400"/>
            <a:ext cx="241301" cy="990600"/>
          </a:xfrm>
          <a:prstGeom prst="rect">
            <a:avLst/>
          </a:prstGeom>
          <a:solidFill>
            <a:srgbClr val="8590B2"/>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379" name="Rectangle"/>
          <p:cNvSpPr/>
          <p:nvPr/>
        </p:nvSpPr>
        <p:spPr>
          <a:xfrm>
            <a:off x="225767" y="1219200"/>
            <a:ext cx="241301" cy="4910329"/>
          </a:xfrm>
          <a:prstGeom prst="rect">
            <a:avLst/>
          </a:prstGeom>
          <a:solidFill>
            <a:srgbClr val="AEC5D6"/>
          </a:solidFill>
          <a:ln w="6350"/>
        </p:spPr>
        <p:txBody>
          <a:bodyPr lIns="38100" tIns="38100" rIns="38100" bIns="38100" anchor="ctr"/>
          <a:lstStyle/>
          <a:p>
            <a:pPr algn="ctr" defTabSz="584200">
              <a:buClr>
                <a:srgbClr val="FFFFFF"/>
              </a:buClr>
              <a:defRPr sz="4000">
                <a:solidFill>
                  <a:srgbClr val="FFFFFF"/>
                </a:solidFill>
                <a:effectLst>
                  <a:outerShdw blurRad="38100" dist="12700" dir="5400000" rotWithShape="0">
                    <a:srgbClr val="000000">
                      <a:alpha val="50000"/>
                    </a:srgbClr>
                  </a:outerShdw>
                </a:effectLst>
                <a:uFill>
                  <a:solidFill>
                    <a:srgbClr val="FFFFFF"/>
                  </a:solidFill>
                </a:uFill>
              </a:defRPr>
            </a:pPr>
            <a:endParaRPr/>
          </a:p>
        </p:txBody>
      </p:sp>
      <p:sp>
        <p:nvSpPr>
          <p:cNvPr id="381" name="Numéro de diapositive"/>
          <p:cNvSpPr txBox="1">
            <a:spLocks noGrp="1"/>
          </p:cNvSpPr>
          <p:nvPr>
            <p:ph type="sldNum" sz="quarter" idx="2"/>
          </p:nvPr>
        </p:nvSpPr>
        <p:spPr>
          <a:xfrm>
            <a:off x="609600" y="6413500"/>
            <a:ext cx="313755" cy="292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57</a:t>
            </a:fld>
            <a:endParaRPr/>
          </a:p>
        </p:txBody>
      </p:sp>
      <p:sp>
        <p:nvSpPr>
          <p:cNvPr id="10" name="Gérer le stress en situation">
            <a:extLst>
              <a:ext uri="{FF2B5EF4-FFF2-40B4-BE49-F238E27FC236}">
                <a16:creationId xmlns:a16="http://schemas.microsoft.com/office/drawing/2014/main" id="{08413A3B-40D0-654D-AD74-7C01D1A7848C}"/>
              </a:ext>
            </a:extLst>
          </p:cNvPr>
          <p:cNvSpPr txBox="1">
            <a:spLocks noGrp="1"/>
          </p:cNvSpPr>
          <p:nvPr>
            <p:ph type="title"/>
          </p:nvPr>
        </p:nvSpPr>
        <p:spPr>
          <a:xfrm>
            <a:off x="766477" y="14079"/>
            <a:ext cx="7772400" cy="639655"/>
          </a:xfrm>
          <a:prstGeom prst="rect">
            <a:avLst/>
          </a:prstGeom>
          <a:ln w="9525"/>
        </p:spPr>
        <p:txBody>
          <a:bodyPr/>
          <a:lstStyle/>
          <a:p>
            <a:pPr algn="ctr"/>
            <a:r>
              <a:rPr lang="fr-FR" sz="2800"/>
              <a:t>Les 8 types d’intelligence selon H. Gardner</a:t>
            </a:r>
            <a:endParaRPr sz="2800"/>
          </a:p>
        </p:txBody>
      </p:sp>
      <p:pic>
        <p:nvPicPr>
          <p:cNvPr id="4" name="Image 3" descr="Une image contenant texte&#10;&#10;Description générée automatiquement">
            <a:extLst>
              <a:ext uri="{FF2B5EF4-FFF2-40B4-BE49-F238E27FC236}">
                <a16:creationId xmlns:a16="http://schemas.microsoft.com/office/drawing/2014/main" id="{6EACD4C5-946F-A44A-9788-83F1BF53EC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646068"/>
            <a:ext cx="9144000" cy="2896962"/>
          </a:xfrm>
          <a:prstGeom prst="rect">
            <a:avLst/>
          </a:prstGeom>
        </p:spPr>
      </p:pic>
      <p:pic>
        <p:nvPicPr>
          <p:cNvPr id="7" name="Image 6">
            <a:extLst>
              <a:ext uri="{FF2B5EF4-FFF2-40B4-BE49-F238E27FC236}">
                <a16:creationId xmlns:a16="http://schemas.microsoft.com/office/drawing/2014/main" id="{F78A4060-C212-0947-BCCF-417F9B9DC1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169" y="3510536"/>
            <a:ext cx="9144000" cy="3060380"/>
          </a:xfrm>
          <a:prstGeom prst="rect">
            <a:avLst/>
          </a:prstGeom>
        </p:spPr>
      </p:pic>
      <p:sp>
        <p:nvSpPr>
          <p:cNvPr id="16" name="Bouton d'action : Retour 2">
            <a:hlinkClick r:id="rId5" action="ppaction://hlinksldjump" highlightClick="1"/>
            <a:extLst>
              <a:ext uri="{FF2B5EF4-FFF2-40B4-BE49-F238E27FC236}">
                <a16:creationId xmlns:a16="http://schemas.microsoft.com/office/drawing/2014/main" id="{2EAA7F42-0A3A-814E-A8A6-B87D802EF164}"/>
              </a:ext>
            </a:extLst>
          </p:cNvPr>
          <p:cNvSpPr>
            <a:spLocks noChangeArrowheads="1"/>
          </p:cNvSpPr>
          <p:nvPr/>
        </p:nvSpPr>
        <p:spPr bwMode="auto">
          <a:xfrm>
            <a:off x="6915070" y="6270515"/>
            <a:ext cx="1083285" cy="512762"/>
          </a:xfrm>
          <a:prstGeom prst="actionButtonReturn">
            <a:avLst/>
          </a:prstGeom>
          <a:gradFill rotWithShape="1">
            <a:gsLst>
              <a:gs pos="0">
                <a:srgbClr val="EFEFEF"/>
              </a:gs>
              <a:gs pos="100000">
                <a:srgbClr val="DDDDDD"/>
              </a:gs>
            </a:gsLst>
            <a:lin ang="5400000"/>
          </a:gradFill>
          <a:ln w="9525">
            <a:solidFill>
              <a:srgbClr val="D8D8D8"/>
            </a:solidFill>
            <a:miter lim="800000"/>
            <a:headEnd/>
            <a:tailEnd/>
          </a:ln>
          <a:effectLst>
            <a:outerShdw blurRad="40000" dist="23000" dir="5400000" rotWithShape="0">
              <a:srgbClr val="808080">
                <a:alpha val="34998"/>
              </a:srgbClr>
            </a:outerShdw>
          </a:effectLst>
        </p:spPr>
        <p:txBody>
          <a:bodyPr anchor="ctr"/>
          <a:lstStyle/>
          <a:p>
            <a:pPr algn="ctr">
              <a:defRPr/>
            </a:pPr>
            <a:endParaRPr lang="fr-FR">
              <a:solidFill>
                <a:schemeClr val="lt1"/>
              </a:solidFill>
              <a:latin typeface="+mn-lt"/>
              <a:ea typeface="+mn-ea"/>
            </a:endParaRPr>
          </a:p>
        </p:txBody>
      </p:sp>
      <p:sp>
        <p:nvSpPr>
          <p:cNvPr id="17" name="Bouton d'action : Retour 2">
            <a:hlinkClick r:id="rId5" action="ppaction://hlinksldjump" highlightClick="1"/>
            <a:extLst>
              <a:ext uri="{FF2B5EF4-FFF2-40B4-BE49-F238E27FC236}">
                <a16:creationId xmlns:a16="http://schemas.microsoft.com/office/drawing/2014/main" id="{3F853177-ED5A-7146-AF8A-EF133946FB8F}"/>
              </a:ext>
            </a:extLst>
          </p:cNvPr>
          <p:cNvSpPr>
            <a:spLocks noChangeArrowheads="1"/>
          </p:cNvSpPr>
          <p:nvPr/>
        </p:nvSpPr>
        <p:spPr bwMode="auto">
          <a:xfrm>
            <a:off x="394785" y="6559550"/>
            <a:ext cx="429630" cy="215686"/>
          </a:xfrm>
          <a:prstGeom prst="actionButtonReturn">
            <a:avLst/>
          </a:prstGeom>
          <a:gradFill rotWithShape="1">
            <a:gsLst>
              <a:gs pos="0">
                <a:srgbClr val="EFEFEF"/>
              </a:gs>
              <a:gs pos="100000">
                <a:srgbClr val="DDDDDD"/>
              </a:gs>
            </a:gsLst>
            <a:lin ang="5400000"/>
          </a:gradFill>
          <a:ln w="9525">
            <a:solidFill>
              <a:srgbClr val="D8D8D8"/>
            </a:solidFill>
            <a:miter lim="800000"/>
            <a:headEnd/>
            <a:tailEnd/>
          </a:ln>
          <a:effectLst>
            <a:outerShdw blurRad="40000" dist="23000" dir="5400000" rotWithShape="0">
              <a:srgbClr val="808080">
                <a:alpha val="34998"/>
              </a:srgbClr>
            </a:outerShdw>
          </a:effectLst>
        </p:spPr>
        <p:txBody>
          <a:bodyPr anchor="ctr"/>
          <a:lstStyle/>
          <a:p>
            <a:pPr algn="ctr">
              <a:defRPr/>
            </a:pPr>
            <a:endParaRPr lang="fr-FR">
              <a:solidFill>
                <a:schemeClr val="lt1"/>
              </a:solidFill>
              <a:latin typeface="+mn-lt"/>
              <a:ea typeface="+mn-ea"/>
            </a:endParaRPr>
          </a:p>
        </p:txBody>
      </p:sp>
      <p:sp>
        <p:nvSpPr>
          <p:cNvPr id="2" name="ZoneTexte 1">
            <a:extLst>
              <a:ext uri="{FF2B5EF4-FFF2-40B4-BE49-F238E27FC236}">
                <a16:creationId xmlns:a16="http://schemas.microsoft.com/office/drawing/2014/main" id="{7159F085-65F7-86F6-F83A-2A4ED67AED8D}"/>
              </a:ext>
            </a:extLst>
          </p:cNvPr>
          <p:cNvSpPr txBox="1"/>
          <p:nvPr/>
        </p:nvSpPr>
        <p:spPr>
          <a:xfrm>
            <a:off x="7073068" y="5983757"/>
            <a:ext cx="763029" cy="3795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457200" rtl="0" fontAlgn="auto" latinLnBrk="0" hangingPunct="0">
              <a:lnSpc>
                <a:spcPct val="100000"/>
              </a:lnSpc>
              <a:spcBef>
                <a:spcPts val="0"/>
              </a:spcBef>
              <a:spcAft>
                <a:spcPts val="0"/>
              </a:spcAft>
              <a:buClr>
                <a:srgbClr val="000000"/>
              </a:buClr>
              <a:buSzTx/>
              <a:buFont typeface="Gill Sans MT"/>
              <a:buNone/>
              <a:tabLst/>
            </a:pPr>
            <a:r>
              <a:rPr kumimoji="0" lang="fr-FR" sz="1800" b="0" i="0" u="none" strike="noStrike" cap="none" spc="0" normalizeH="0" baseline="0">
                <a:ln>
                  <a:noFill/>
                </a:ln>
                <a:solidFill>
                  <a:srgbClr val="000000"/>
                </a:solidFill>
                <a:effectLst/>
                <a:uFill>
                  <a:solidFill>
                    <a:srgbClr val="000000"/>
                  </a:solidFill>
                </a:uFill>
                <a:latin typeface="Gill Sans MT"/>
                <a:ea typeface="Gill Sans MT"/>
                <a:cs typeface="Gill Sans MT"/>
                <a:sym typeface="Gill Sans MT"/>
              </a:rPr>
              <a:t>Retour</a:t>
            </a:r>
          </a:p>
        </p:txBody>
      </p:sp>
    </p:spTree>
    <p:extLst>
      <p:ext uri="{BB962C8B-B14F-4D97-AF65-F5344CB8AC3E}">
        <p14:creationId xmlns:p14="http://schemas.microsoft.com/office/powerpoint/2010/main" val="902522217"/>
      </p:ext>
    </p:extLst>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7A9DF7A-45BC-9511-9177-07013C1C0B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5950" y="895350"/>
            <a:ext cx="5372100" cy="5067300"/>
          </a:xfrm>
          <a:prstGeom prst="rect">
            <a:avLst/>
          </a:prstGeom>
        </p:spPr>
      </p:pic>
    </p:spTree>
    <p:extLst>
      <p:ext uri="{BB962C8B-B14F-4D97-AF65-F5344CB8AC3E}">
        <p14:creationId xmlns:p14="http://schemas.microsoft.com/office/powerpoint/2010/main" val="2960046095"/>
      </p:ext>
    </p:extLst>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49E6CBF2-50E4-4F20-D7A8-C71802AD3E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064201" y="-526597"/>
            <a:ext cx="5445705" cy="8409096"/>
          </a:xfrm>
          <a:prstGeom prst="rect">
            <a:avLst/>
          </a:prstGeom>
        </p:spPr>
      </p:pic>
    </p:spTree>
    <p:extLst>
      <p:ext uri="{BB962C8B-B14F-4D97-AF65-F5344CB8AC3E}">
        <p14:creationId xmlns:p14="http://schemas.microsoft.com/office/powerpoint/2010/main" val="2287478301"/>
      </p:ext>
    </p:extLst>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62BD8C7-263B-FE83-9372-91E23AB617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792627" y="-611908"/>
            <a:ext cx="5530372" cy="8765974"/>
          </a:xfrm>
          <a:prstGeom prst="rect">
            <a:avLst/>
          </a:prstGeom>
        </p:spPr>
      </p:pic>
    </p:spTree>
    <p:extLst>
      <p:ext uri="{BB962C8B-B14F-4D97-AF65-F5344CB8AC3E}">
        <p14:creationId xmlns:p14="http://schemas.microsoft.com/office/powerpoint/2010/main" val="548336093"/>
      </p:ext>
    </p:extLst>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6AA8A206-F6F2-C358-0286-2418F8623C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284255" y="-135363"/>
            <a:ext cx="5498356" cy="7780867"/>
          </a:xfrm>
          <a:prstGeom prst="rect">
            <a:avLst/>
          </a:prstGeom>
        </p:spPr>
      </p:pic>
    </p:spTree>
    <p:extLst>
      <p:ext uri="{BB962C8B-B14F-4D97-AF65-F5344CB8AC3E}">
        <p14:creationId xmlns:p14="http://schemas.microsoft.com/office/powerpoint/2010/main" val="2358406883"/>
      </p:ext>
    </p:extLst>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1EBC306A-94E8-EEA1-F55F-ECDDA0A807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789830" y="-352234"/>
            <a:ext cx="5564238" cy="7874099"/>
          </a:xfrm>
          <a:prstGeom prst="rect">
            <a:avLst/>
          </a:prstGeom>
        </p:spPr>
      </p:pic>
    </p:spTree>
    <p:extLst>
      <p:ext uri="{BB962C8B-B14F-4D97-AF65-F5344CB8AC3E}">
        <p14:creationId xmlns:p14="http://schemas.microsoft.com/office/powerpoint/2010/main" val="1218956855"/>
      </p:ext>
    </p:extLst>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56EF933-2816-B065-304D-F5560E036A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756278" y="-795603"/>
            <a:ext cx="5970638" cy="8449206"/>
          </a:xfrm>
          <a:prstGeom prst="rect">
            <a:avLst/>
          </a:prstGeom>
        </p:spPr>
      </p:pic>
    </p:spTree>
    <p:extLst>
      <p:ext uri="{BB962C8B-B14F-4D97-AF65-F5344CB8AC3E}">
        <p14:creationId xmlns:p14="http://schemas.microsoft.com/office/powerpoint/2010/main" val="332937056"/>
      </p:ext>
    </p:extLst>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9E25E37E-391B-CD62-27D6-3681D191CA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917628" y="-591920"/>
            <a:ext cx="5682772" cy="8041839"/>
          </a:xfrm>
          <a:prstGeom prst="rect">
            <a:avLst/>
          </a:prstGeom>
        </p:spPr>
      </p:pic>
    </p:spTree>
    <p:extLst>
      <p:ext uri="{BB962C8B-B14F-4D97-AF65-F5344CB8AC3E}">
        <p14:creationId xmlns:p14="http://schemas.microsoft.com/office/powerpoint/2010/main" val="3165155694"/>
      </p:ext>
    </p:extLst>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019F5BB-4E24-7F63-0B07-44E674DE27AA}"/>
              </a:ext>
            </a:extLst>
          </p:cNvPr>
          <p:cNvSpPr>
            <a:spLocks noGrp="1"/>
          </p:cNvSpPr>
          <p:nvPr>
            <p:ph type="title"/>
          </p:nvPr>
        </p:nvSpPr>
        <p:spPr>
          <a:xfrm>
            <a:off x="555174" y="152400"/>
            <a:ext cx="8229600" cy="548640"/>
          </a:xfrm>
        </p:spPr>
        <p:txBody>
          <a:bodyPr/>
          <a:lstStyle/>
          <a:p>
            <a:r>
              <a:rPr lang="en-US" sz="3600"/>
              <a:t>La communication verbale /non verbale</a:t>
            </a:r>
          </a:p>
        </p:txBody>
      </p:sp>
      <p:pic>
        <p:nvPicPr>
          <p:cNvPr id="5" name="Image 4">
            <a:extLst>
              <a:ext uri="{FF2B5EF4-FFF2-40B4-BE49-F238E27FC236}">
                <a16:creationId xmlns:a16="http://schemas.microsoft.com/office/drawing/2014/main" id="{24E0E1FE-6885-17AD-A590-5649573E0D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653143" y="1032937"/>
            <a:ext cx="7837714" cy="4937760"/>
          </a:xfrm>
          <a:prstGeom prst="rect">
            <a:avLst/>
          </a:prstGeom>
          <a:noFill/>
          <a:ln>
            <a:noFill/>
          </a:ln>
        </p:spPr>
      </p:pic>
      <p:sp>
        <p:nvSpPr>
          <p:cNvPr id="6" name="ZoneTexte 5">
            <a:extLst>
              <a:ext uri="{FF2B5EF4-FFF2-40B4-BE49-F238E27FC236}">
                <a16:creationId xmlns:a16="http://schemas.microsoft.com/office/drawing/2014/main" id="{6B0E0299-97BC-23E6-3515-33FD59335E2F}"/>
              </a:ext>
            </a:extLst>
          </p:cNvPr>
          <p:cNvSpPr txBox="1"/>
          <p:nvPr/>
        </p:nvSpPr>
        <p:spPr>
          <a:xfrm>
            <a:off x="653143" y="5841261"/>
            <a:ext cx="7837714" cy="7950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a:r>
              <a:rPr lang="fr-FR" sz="1800" i="1">
                <a:effectLst/>
                <a:latin typeface="Helvetica" pitchFamily="2" charset="0"/>
                <a:ea typeface="MS Mincho" panose="02020609040205080304" pitchFamily="49" charset="-128"/>
                <a:cs typeface="Times New Roman" panose="02020603050405020304" pitchFamily="18" charset="0"/>
              </a:rPr>
              <a:t>"On n’a jamais une seconde chance de faire une première impression"</a:t>
            </a:r>
            <a:endParaRPr lang="fr-FR" sz="1800">
              <a:effectLst/>
              <a:latin typeface="Cambria" panose="02040503050406030204" pitchFamily="18" charset="0"/>
              <a:ea typeface="MS Mincho" panose="02020609040205080304" pitchFamily="49" charset="-128"/>
              <a:cs typeface="Times New Roman" panose="02020603050405020304" pitchFamily="18" charset="0"/>
            </a:endParaRPr>
          </a:p>
          <a:p>
            <a:endParaRPr lang="fr-FR" sz="900">
              <a:effectLst/>
              <a:latin typeface="Cambria" panose="02040503050406030204" pitchFamily="18" charset="0"/>
              <a:ea typeface="MS Mincho" panose="02020609040205080304" pitchFamily="49" charset="-128"/>
              <a:cs typeface="Times New Roman" panose="02020603050405020304" pitchFamily="18" charset="0"/>
            </a:endParaRPr>
          </a:p>
          <a:p>
            <a:pPr algn="ctr"/>
            <a:r>
              <a:rPr lang="fr-FR" sz="1800" b="1">
                <a:effectLst/>
                <a:latin typeface="Helvetica" pitchFamily="2" charset="0"/>
                <a:ea typeface="MS Mincho" panose="02020609040205080304" pitchFamily="49" charset="-128"/>
                <a:cs typeface="Times New Roman" panose="02020603050405020304" pitchFamily="18" charset="0"/>
              </a:rPr>
              <a:t>Tout se joue dans les premières secondes…</a:t>
            </a:r>
            <a:endParaRPr lang="fr-FR" sz="1800">
              <a:effectLst/>
              <a:latin typeface="Cambria" panose="02040503050406030204" pitchFamily="18"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236238167"/>
      </p:ext>
    </p:extLst>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60B60C7B-349D-7A46-B2F8-2B366D6F05CE}"/>
              </a:ext>
            </a:extLst>
          </p:cNvPr>
          <p:cNvSpPr>
            <a:spLocks noGrp="1"/>
          </p:cNvSpPr>
          <p:nvPr>
            <p:ph type="title"/>
          </p:nvPr>
        </p:nvSpPr>
        <p:spPr>
          <a:xfrm>
            <a:off x="685800" y="266700"/>
            <a:ext cx="7772400" cy="495300"/>
          </a:xfrm>
        </p:spPr>
        <p:txBody>
          <a:bodyPr/>
          <a:lstStyle/>
          <a:p>
            <a:r>
              <a:rPr lang="fr-FR"/>
              <a:t>Répondre à une objection</a:t>
            </a:r>
          </a:p>
        </p:txBody>
      </p:sp>
      <p:sp>
        <p:nvSpPr>
          <p:cNvPr id="21" name="Text Box 9">
            <a:extLst>
              <a:ext uri="{FF2B5EF4-FFF2-40B4-BE49-F238E27FC236}">
                <a16:creationId xmlns:a16="http://schemas.microsoft.com/office/drawing/2014/main" id="{31E45764-853D-921D-C2DB-D2DB602A96B2}"/>
              </a:ext>
            </a:extLst>
          </p:cNvPr>
          <p:cNvSpPr txBox="1">
            <a:spLocks noChangeArrowheads="1"/>
          </p:cNvSpPr>
          <p:nvPr/>
        </p:nvSpPr>
        <p:spPr bwMode="auto">
          <a:xfrm>
            <a:off x="6465483" y="2262125"/>
            <a:ext cx="2564213" cy="954107"/>
          </a:xfrm>
          <a:prstGeom prst="rect">
            <a:avLst/>
          </a:prstGeom>
          <a:solidFill>
            <a:srgbClr val="C6D9F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400" b="1" i="0" u="none" strike="noStrike" cap="none" normalizeH="0" baseline="0">
                <a:ln>
                  <a:noFill/>
                </a:ln>
                <a:solidFill>
                  <a:srgbClr val="000000"/>
                </a:solidFill>
                <a:effectLst/>
                <a:latin typeface="Helvetica" pitchFamily="2" charset="0"/>
                <a:ea typeface="Times New Roman" panose="02020603050405020304" pitchFamily="18" charset="0"/>
                <a:cs typeface="Times New Roman" panose="02020603050405020304" pitchFamily="18" charset="0"/>
              </a:rPr>
              <a:t>STRATÉGIE D’IGNORANCE</a:t>
            </a:r>
            <a:r>
              <a:rPr kumimoji="0" lang="fr-FR" altLang="fr-FR" sz="1400" b="0" i="0" u="none" strike="noStrike" cap="none" normalizeH="0" baseline="0">
                <a:ln>
                  <a:noFill/>
                </a:ln>
                <a:solidFill>
                  <a:srgbClr val="000000"/>
                </a:solidFill>
                <a:effectLst/>
                <a:latin typeface="Helvetica" pitchFamily="2" charset="0"/>
                <a:ea typeface="Times New Roman" panose="02020603050405020304" pitchFamily="18" charset="0"/>
                <a:cs typeface="Times New Roman" panose="02020603050405020304" pitchFamily="18" charset="0"/>
              </a:rPr>
              <a:t> </a:t>
            </a:r>
            <a:endParaRPr kumimoji="0" lang="fr-FR" altLang="fr-FR" sz="1400" b="0" i="0" u="none" strike="noStrike" cap="none" normalizeH="0" baseline="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Helvetica" pitchFamily="2" charset="0"/>
                <a:ea typeface="Times New Roman" panose="02020603050405020304" pitchFamily="18" charset="0"/>
                <a:cs typeface="Times New Roman" panose="02020603050405020304" pitchFamily="18" charset="0"/>
              </a:rPr>
              <a:t>et de minimisation  afin de ne pas s’engager dans un conflit d’opinion inutile</a:t>
            </a:r>
            <a:endParaRPr kumimoji="0" lang="fr-FR" altLang="fr-FR" sz="1400" b="0" i="0" u="none" strike="noStrike" cap="none" normalizeH="0" baseline="0">
              <a:ln>
                <a:noFill/>
              </a:ln>
              <a:solidFill>
                <a:schemeClr val="tx1"/>
              </a:solidFill>
              <a:effectLst/>
              <a:latin typeface="Arial" panose="020B0604020202020204" pitchFamily="34" charset="0"/>
            </a:endParaRPr>
          </a:p>
        </p:txBody>
      </p:sp>
      <p:sp>
        <p:nvSpPr>
          <p:cNvPr id="22" name="Text Box 10">
            <a:extLst>
              <a:ext uri="{FF2B5EF4-FFF2-40B4-BE49-F238E27FC236}">
                <a16:creationId xmlns:a16="http://schemas.microsoft.com/office/drawing/2014/main" id="{E7FA0685-1032-3BE8-0ED3-68F59D764A96}"/>
              </a:ext>
            </a:extLst>
          </p:cNvPr>
          <p:cNvSpPr txBox="1">
            <a:spLocks noChangeArrowheads="1"/>
          </p:cNvSpPr>
          <p:nvPr/>
        </p:nvSpPr>
        <p:spPr bwMode="auto">
          <a:xfrm>
            <a:off x="6465483" y="3410132"/>
            <a:ext cx="2564214" cy="738664"/>
          </a:xfrm>
          <a:prstGeom prst="rect">
            <a:avLst/>
          </a:prstGeom>
          <a:solidFill>
            <a:srgbClr val="C6D9F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400" b="1" i="0" u="none" strike="noStrike" cap="none" normalizeH="0" baseline="0">
                <a:ln>
                  <a:noFill/>
                </a:ln>
                <a:solidFill>
                  <a:srgbClr val="000000"/>
                </a:solidFill>
                <a:effectLst/>
                <a:latin typeface="Helvetica" pitchFamily="2" charset="0"/>
                <a:ea typeface="Times New Roman" panose="02020603050405020304" pitchFamily="18" charset="0"/>
                <a:cs typeface="Times New Roman" panose="02020603050405020304" pitchFamily="18" charset="0"/>
              </a:rPr>
              <a:t>STRATEGIE D’INFORMATION</a:t>
            </a:r>
            <a:r>
              <a:rPr kumimoji="0" lang="fr-FR" altLang="fr-FR" sz="1400" b="0" i="0" u="none" strike="noStrike" cap="none" normalizeH="0" baseline="0">
                <a:ln>
                  <a:noFill/>
                </a:ln>
                <a:solidFill>
                  <a:srgbClr val="000000"/>
                </a:solidFill>
                <a:effectLst/>
                <a:latin typeface="Helvetica" pitchFamily="2" charset="0"/>
                <a:ea typeface="Times New Roman" panose="02020603050405020304" pitchFamily="18" charset="0"/>
                <a:cs typeface="Times New Roman" panose="02020603050405020304" pitchFamily="18" charset="0"/>
              </a:rPr>
              <a:t> Explication - Preuve</a:t>
            </a:r>
            <a:endParaRPr kumimoji="0" lang="fr-FR" altLang="fr-FR" sz="1400" b="0" i="0" u="none" strike="noStrike" cap="none" normalizeH="0" baseline="0">
              <a:ln>
                <a:noFill/>
              </a:ln>
              <a:solidFill>
                <a:schemeClr val="tx1"/>
              </a:solidFill>
              <a:effectLst/>
              <a:latin typeface="Arial" panose="020B0604020202020204" pitchFamily="34" charset="0"/>
            </a:endParaRPr>
          </a:p>
        </p:txBody>
      </p:sp>
      <p:sp>
        <p:nvSpPr>
          <p:cNvPr id="23" name="Text Box 11">
            <a:extLst>
              <a:ext uri="{FF2B5EF4-FFF2-40B4-BE49-F238E27FC236}">
                <a16:creationId xmlns:a16="http://schemas.microsoft.com/office/drawing/2014/main" id="{139AB19C-5CA6-AE4D-CBD1-172D422609C2}"/>
              </a:ext>
            </a:extLst>
          </p:cNvPr>
          <p:cNvSpPr txBox="1">
            <a:spLocks noChangeArrowheads="1"/>
          </p:cNvSpPr>
          <p:nvPr/>
        </p:nvSpPr>
        <p:spPr bwMode="auto">
          <a:xfrm>
            <a:off x="6465483" y="4491269"/>
            <a:ext cx="2564213" cy="954107"/>
          </a:xfrm>
          <a:prstGeom prst="rect">
            <a:avLst/>
          </a:prstGeom>
          <a:solidFill>
            <a:srgbClr val="C6D9F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400" b="1" i="0" u="none" strike="noStrike" cap="none" normalizeH="0" baseline="0">
                <a:ln>
                  <a:noFill/>
                </a:ln>
                <a:solidFill>
                  <a:srgbClr val="000000"/>
                </a:solidFill>
                <a:effectLst/>
                <a:latin typeface="Helvetica" pitchFamily="2" charset="0"/>
                <a:ea typeface="Times New Roman" panose="02020603050405020304" pitchFamily="18" charset="0"/>
                <a:cs typeface="Times New Roman" panose="02020603050405020304" pitchFamily="18" charset="0"/>
              </a:rPr>
              <a:t>STRATEGIE D’ACCEPTATION</a:t>
            </a:r>
            <a:r>
              <a:rPr kumimoji="0" lang="fr-FR" altLang="fr-FR" sz="1400" b="0" i="0" u="none" strike="noStrike" cap="none" normalizeH="0" baseline="0">
                <a:ln>
                  <a:noFill/>
                </a:ln>
                <a:solidFill>
                  <a:srgbClr val="000000"/>
                </a:solidFill>
                <a:effectLst/>
                <a:latin typeface="Helvetica" pitchFamily="2" charset="0"/>
                <a:ea typeface="Times New Roman" panose="02020603050405020304" pitchFamily="18" charset="0"/>
                <a:cs typeface="Times New Roman" panose="02020603050405020304" pitchFamily="18" charset="0"/>
              </a:rPr>
              <a:t>  qui consiste à accepter l’objection et à la compenser</a:t>
            </a:r>
            <a:endParaRPr kumimoji="0" lang="fr-FR" altLang="fr-FR" sz="1400" b="0" i="0" u="none" strike="noStrike" cap="none" normalizeH="0" baseline="0">
              <a:ln>
                <a:noFill/>
              </a:ln>
              <a:solidFill>
                <a:schemeClr val="tx1"/>
              </a:solidFill>
              <a:effectLst/>
              <a:latin typeface="Arial" panose="020B0604020202020204" pitchFamily="34" charset="0"/>
            </a:endParaRPr>
          </a:p>
        </p:txBody>
      </p:sp>
      <p:sp>
        <p:nvSpPr>
          <p:cNvPr id="24" name="Text Box 12">
            <a:extLst>
              <a:ext uri="{FF2B5EF4-FFF2-40B4-BE49-F238E27FC236}">
                <a16:creationId xmlns:a16="http://schemas.microsoft.com/office/drawing/2014/main" id="{E6429666-EEC7-B1B7-9B28-039E5CB5B378}"/>
              </a:ext>
            </a:extLst>
          </p:cNvPr>
          <p:cNvSpPr txBox="1">
            <a:spLocks noChangeArrowheads="1"/>
          </p:cNvSpPr>
          <p:nvPr/>
        </p:nvSpPr>
        <p:spPr bwMode="auto">
          <a:xfrm>
            <a:off x="4408717" y="2271248"/>
            <a:ext cx="1854153" cy="738664"/>
          </a:xfrm>
          <a:prstGeom prst="rect">
            <a:avLst/>
          </a:prstGeom>
          <a:solidFill>
            <a:srgbClr val="8DB3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Helvetica" pitchFamily="2" charset="0"/>
                <a:ea typeface="Times New Roman" panose="02020603050405020304" pitchFamily="18" charset="0"/>
                <a:cs typeface="Times New Roman" panose="02020603050405020304" pitchFamily="18" charset="0"/>
              </a:rPr>
              <a:t>OBJECTION                     NON SINC</a:t>
            </a:r>
            <a:r>
              <a:rPr kumimoji="0" lang="fr-FR" altLang="fr-FR" sz="1400" b="0" i="0" u="none" strike="noStrike" cap="none" normalizeH="0" baseline="0">
                <a:ln>
                  <a:noFill/>
                </a:ln>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È</a:t>
            </a:r>
            <a:r>
              <a:rPr kumimoji="0" lang="fr-FR" altLang="fr-FR" sz="1400" b="0" i="0" u="none" strike="noStrike" cap="none" normalizeH="0" baseline="0">
                <a:ln>
                  <a:noFill/>
                </a:ln>
                <a:solidFill>
                  <a:srgbClr val="000000"/>
                </a:solidFill>
                <a:effectLst/>
                <a:latin typeface="Helvetica" pitchFamily="2" charset="0"/>
                <a:ea typeface="Times New Roman" panose="02020603050405020304" pitchFamily="18" charset="0"/>
                <a:cs typeface="Times New Roman" panose="02020603050405020304" pitchFamily="18" charset="0"/>
              </a:rPr>
              <a:t>RE</a:t>
            </a:r>
            <a:endParaRPr kumimoji="0" lang="fr-FR" altLang="fr-FR" sz="1400" b="0" i="0" u="none" strike="noStrike" cap="none" normalizeH="0" baseline="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Helvetica" pitchFamily="2" charset="0"/>
                <a:ea typeface="Times New Roman" panose="02020603050405020304" pitchFamily="18" charset="0"/>
                <a:cs typeface="Times New Roman" panose="02020603050405020304" pitchFamily="18" charset="0"/>
              </a:rPr>
              <a:t>= </a:t>
            </a:r>
            <a:r>
              <a:rPr kumimoji="0" lang="fr-FR" altLang="fr-FR" sz="1400" b="1" i="0" u="none" strike="noStrike" cap="none" normalizeH="0" baseline="0">
                <a:ln>
                  <a:noFill/>
                </a:ln>
                <a:solidFill>
                  <a:srgbClr val="000000"/>
                </a:solidFill>
                <a:effectLst/>
                <a:latin typeface="Helvetica" pitchFamily="2" charset="0"/>
                <a:ea typeface="Times New Roman" panose="02020603050405020304" pitchFamily="18" charset="0"/>
                <a:cs typeface="Times New Roman" panose="02020603050405020304" pitchFamily="18" charset="0"/>
              </a:rPr>
              <a:t>Pr</a:t>
            </a:r>
            <a:r>
              <a:rPr kumimoji="0" lang="fr-FR" altLang="fr-FR" sz="1400" b="1" i="0" u="none" strike="noStrike" cap="none" normalizeH="0" baseline="0">
                <a:ln>
                  <a:noFill/>
                </a:ln>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é</a:t>
            </a:r>
            <a:r>
              <a:rPr kumimoji="0" lang="fr-FR" altLang="fr-FR" sz="1400" b="1" i="0" u="none" strike="noStrike" cap="none" normalizeH="0" baseline="0">
                <a:ln>
                  <a:noFill/>
                </a:ln>
                <a:solidFill>
                  <a:srgbClr val="000000"/>
                </a:solidFill>
                <a:effectLst/>
                <a:latin typeface="Helvetica" pitchFamily="2" charset="0"/>
                <a:ea typeface="Times New Roman" panose="02020603050405020304" pitchFamily="18" charset="0"/>
                <a:cs typeface="Times New Roman" panose="02020603050405020304" pitchFamily="18" charset="0"/>
              </a:rPr>
              <a:t>texte</a:t>
            </a:r>
            <a:endParaRPr kumimoji="0" lang="fr-FR" altLang="fr-FR" sz="1400" b="0" i="0" u="none" strike="noStrike" cap="none" normalizeH="0" baseline="0">
              <a:ln>
                <a:noFill/>
              </a:ln>
              <a:solidFill>
                <a:schemeClr val="tx1"/>
              </a:solidFill>
              <a:effectLst/>
              <a:latin typeface="Arial" panose="020B0604020202020204" pitchFamily="34" charset="0"/>
            </a:endParaRPr>
          </a:p>
        </p:txBody>
      </p:sp>
      <p:sp>
        <p:nvSpPr>
          <p:cNvPr id="25" name="Text Box 13">
            <a:extLst>
              <a:ext uri="{FF2B5EF4-FFF2-40B4-BE49-F238E27FC236}">
                <a16:creationId xmlns:a16="http://schemas.microsoft.com/office/drawing/2014/main" id="{B2D21402-F311-8FFA-9505-1E15BFEE0570}"/>
              </a:ext>
            </a:extLst>
          </p:cNvPr>
          <p:cNvSpPr txBox="1">
            <a:spLocks noChangeArrowheads="1"/>
          </p:cNvSpPr>
          <p:nvPr/>
        </p:nvSpPr>
        <p:spPr bwMode="auto">
          <a:xfrm>
            <a:off x="4408717" y="3178992"/>
            <a:ext cx="1854153" cy="1169551"/>
          </a:xfrm>
          <a:prstGeom prst="rect">
            <a:avLst/>
          </a:prstGeom>
          <a:solidFill>
            <a:srgbClr val="8DB3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Helvetica" pitchFamily="2" charset="0"/>
                <a:ea typeface="Times New Roman" panose="02020603050405020304" pitchFamily="18" charset="0"/>
                <a:cs typeface="Times New Roman" panose="02020603050405020304" pitchFamily="18" charset="0"/>
              </a:rPr>
              <a:t>OBJECTION              SINC</a:t>
            </a:r>
            <a:r>
              <a:rPr kumimoji="0" lang="fr-FR" altLang="fr-FR" sz="1400" b="0" i="0" u="none" strike="noStrike" cap="none" normalizeH="0" baseline="0">
                <a:ln>
                  <a:noFill/>
                </a:ln>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È</a:t>
            </a:r>
            <a:r>
              <a:rPr kumimoji="0" lang="fr-FR" altLang="fr-FR" sz="1400" b="0" i="0" u="none" strike="noStrike" cap="none" normalizeH="0" baseline="0">
                <a:ln>
                  <a:noFill/>
                </a:ln>
                <a:solidFill>
                  <a:srgbClr val="000000"/>
                </a:solidFill>
                <a:effectLst/>
                <a:latin typeface="Helvetica" pitchFamily="2" charset="0"/>
                <a:ea typeface="Times New Roman" panose="02020603050405020304" pitchFamily="18" charset="0"/>
                <a:cs typeface="Times New Roman" panose="02020603050405020304" pitchFamily="18" charset="0"/>
              </a:rPr>
              <a:t>RE NON FOND</a:t>
            </a:r>
            <a:r>
              <a:rPr kumimoji="0" lang="fr-FR" altLang="fr-FR" sz="1400" b="0" i="0" u="none" strike="noStrike" cap="none" normalizeH="0" baseline="0">
                <a:ln>
                  <a:noFill/>
                </a:ln>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É</a:t>
            </a:r>
            <a:r>
              <a:rPr kumimoji="0" lang="fr-FR" altLang="fr-FR" sz="1400" b="0" i="0" u="none" strike="noStrike" cap="none" normalizeH="0" baseline="0">
                <a:ln>
                  <a:noFill/>
                </a:ln>
                <a:solidFill>
                  <a:srgbClr val="000000"/>
                </a:solidFill>
                <a:effectLst/>
                <a:latin typeface="Helvetica" pitchFamily="2" charset="0"/>
                <a:ea typeface="Times New Roman" panose="02020603050405020304" pitchFamily="18" charset="0"/>
                <a:cs typeface="Times New Roman" panose="02020603050405020304" pitchFamily="18" charset="0"/>
              </a:rPr>
              <a:t>E</a:t>
            </a:r>
            <a:endParaRPr kumimoji="0" lang="fr-FR" altLang="fr-FR" sz="1400" b="0" i="0" u="none" strike="noStrike" cap="none" normalizeH="0" baseline="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Helvetica" pitchFamily="2" charset="0"/>
                <a:ea typeface="Times New Roman" panose="02020603050405020304" pitchFamily="18" charset="0"/>
                <a:cs typeface="Times New Roman" panose="02020603050405020304" pitchFamily="18" charset="0"/>
              </a:rPr>
              <a:t>= </a:t>
            </a:r>
            <a:r>
              <a:rPr kumimoji="0" lang="fr-FR" altLang="fr-FR" sz="1400" b="1" i="0" u="none" strike="noStrike" cap="none" normalizeH="0" baseline="0">
                <a:ln>
                  <a:noFill/>
                </a:ln>
                <a:solidFill>
                  <a:srgbClr val="000000"/>
                </a:solidFill>
                <a:effectLst/>
                <a:latin typeface="Helvetica" pitchFamily="2" charset="0"/>
                <a:ea typeface="Times New Roman" panose="02020603050405020304" pitchFamily="18" charset="0"/>
                <a:cs typeface="Times New Roman" panose="02020603050405020304" pitchFamily="18" charset="0"/>
              </a:rPr>
              <a:t>Pr</a:t>
            </a:r>
            <a:r>
              <a:rPr kumimoji="0" lang="fr-FR" altLang="fr-FR" sz="1400" b="1" i="0" u="none" strike="noStrike" cap="none" normalizeH="0" baseline="0">
                <a:ln>
                  <a:noFill/>
                </a:ln>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é</a:t>
            </a:r>
            <a:r>
              <a:rPr kumimoji="0" lang="fr-FR" altLang="fr-FR" sz="1400" b="1" i="0" u="none" strike="noStrike" cap="none" normalizeH="0" baseline="0">
                <a:ln>
                  <a:noFill/>
                </a:ln>
                <a:solidFill>
                  <a:srgbClr val="000000"/>
                </a:solidFill>
                <a:effectLst/>
                <a:latin typeface="Helvetica" pitchFamily="2" charset="0"/>
                <a:ea typeface="Times New Roman" panose="02020603050405020304" pitchFamily="18" charset="0"/>
                <a:cs typeface="Times New Roman" panose="02020603050405020304" pitchFamily="18" charset="0"/>
              </a:rPr>
              <a:t>jug</a:t>
            </a:r>
            <a:r>
              <a:rPr kumimoji="0" lang="fr-FR" altLang="fr-FR" sz="1400" b="1" i="0" u="none" strike="noStrike" cap="none" normalizeH="0" baseline="0">
                <a:ln>
                  <a:noFill/>
                </a:ln>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é</a:t>
            </a:r>
            <a:endParaRPr kumimoji="0" lang="fr-FR" altLang="fr-FR" sz="1400" b="0" i="0" u="none" strike="noStrike" cap="none" normalizeH="0" baseline="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Helvetica" pitchFamily="2" charset="0"/>
                <a:ea typeface="Times New Roman" panose="02020603050405020304" pitchFamily="18" charset="0"/>
                <a:cs typeface="Times New Roman" panose="02020603050405020304" pitchFamily="18" charset="0"/>
              </a:rPr>
              <a:t>= </a:t>
            </a:r>
            <a:r>
              <a:rPr kumimoji="0" lang="fr-FR" altLang="fr-FR" sz="1400" b="1" i="0" u="none" strike="noStrike" cap="none" normalizeH="0" baseline="0">
                <a:ln>
                  <a:noFill/>
                </a:ln>
                <a:solidFill>
                  <a:srgbClr val="000000"/>
                </a:solidFill>
                <a:effectLst/>
                <a:latin typeface="Helvetica" pitchFamily="2" charset="0"/>
                <a:ea typeface="Times New Roman" panose="02020603050405020304" pitchFamily="18" charset="0"/>
                <a:cs typeface="Times New Roman" panose="02020603050405020304" pitchFamily="18" charset="0"/>
              </a:rPr>
              <a:t>M</a:t>
            </a:r>
            <a:r>
              <a:rPr kumimoji="0" lang="fr-FR" altLang="fr-FR" sz="1400" b="1" i="0" u="none" strike="noStrike" cap="none" normalizeH="0" baseline="0">
                <a:ln>
                  <a:noFill/>
                </a:ln>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é</a:t>
            </a:r>
            <a:r>
              <a:rPr kumimoji="0" lang="fr-FR" altLang="fr-FR" sz="1400" b="1" i="0" u="none" strike="noStrike" cap="none" normalizeH="0" baseline="0">
                <a:ln>
                  <a:noFill/>
                </a:ln>
                <a:solidFill>
                  <a:srgbClr val="000000"/>
                </a:solidFill>
                <a:effectLst/>
                <a:latin typeface="Helvetica" pitchFamily="2" charset="0"/>
                <a:ea typeface="Times New Roman" panose="02020603050405020304" pitchFamily="18" charset="0"/>
                <a:cs typeface="Times New Roman" panose="02020603050405020304" pitchFamily="18" charset="0"/>
              </a:rPr>
              <a:t>connaissance</a:t>
            </a:r>
            <a:endParaRPr kumimoji="0" lang="fr-FR" altLang="fr-FR" sz="1400" b="0" i="0" u="none" strike="noStrike" cap="none" normalizeH="0" baseline="0">
              <a:ln>
                <a:noFill/>
              </a:ln>
              <a:solidFill>
                <a:schemeClr val="tx1"/>
              </a:solidFill>
              <a:effectLst/>
              <a:latin typeface="Arial" panose="020B0604020202020204" pitchFamily="34" charset="0"/>
            </a:endParaRPr>
          </a:p>
        </p:txBody>
      </p:sp>
      <p:sp>
        <p:nvSpPr>
          <p:cNvPr id="26" name="Text Box 14">
            <a:extLst>
              <a:ext uri="{FF2B5EF4-FFF2-40B4-BE49-F238E27FC236}">
                <a16:creationId xmlns:a16="http://schemas.microsoft.com/office/drawing/2014/main" id="{1120E04F-1FBF-7568-9E6F-DC25D52164BF}"/>
              </a:ext>
            </a:extLst>
          </p:cNvPr>
          <p:cNvSpPr txBox="1">
            <a:spLocks noChangeArrowheads="1"/>
          </p:cNvSpPr>
          <p:nvPr/>
        </p:nvSpPr>
        <p:spPr bwMode="auto">
          <a:xfrm>
            <a:off x="4408717" y="4517623"/>
            <a:ext cx="1854153" cy="954107"/>
          </a:xfrm>
          <a:prstGeom prst="rect">
            <a:avLst/>
          </a:prstGeom>
          <a:solidFill>
            <a:srgbClr val="8DB3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Helvetica" pitchFamily="2" charset="0"/>
                <a:ea typeface="Times New Roman" panose="02020603050405020304" pitchFamily="18" charset="0"/>
                <a:cs typeface="Times New Roman" panose="02020603050405020304" pitchFamily="18" charset="0"/>
              </a:rPr>
              <a:t>OBJECTION              SINC</a:t>
            </a:r>
            <a:r>
              <a:rPr kumimoji="0" lang="fr-FR" altLang="fr-FR" sz="1400" b="0" i="0" u="none" strike="noStrike" cap="none" normalizeH="0" baseline="0">
                <a:ln>
                  <a:noFill/>
                </a:ln>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È</a:t>
            </a:r>
            <a:r>
              <a:rPr kumimoji="0" lang="fr-FR" altLang="fr-FR" sz="1400" b="0" i="0" u="none" strike="noStrike" cap="none" normalizeH="0" baseline="0">
                <a:ln>
                  <a:noFill/>
                </a:ln>
                <a:solidFill>
                  <a:srgbClr val="000000"/>
                </a:solidFill>
                <a:effectLst/>
                <a:latin typeface="Helvetica" pitchFamily="2" charset="0"/>
                <a:ea typeface="Times New Roman" panose="02020603050405020304" pitchFamily="18" charset="0"/>
                <a:cs typeface="Times New Roman" panose="02020603050405020304" pitchFamily="18" charset="0"/>
              </a:rPr>
              <a:t>RE ET FOND</a:t>
            </a:r>
            <a:r>
              <a:rPr kumimoji="0" lang="fr-FR" altLang="fr-FR" sz="1400" b="0" i="0" u="none" strike="noStrike" cap="none" normalizeH="0" baseline="0">
                <a:ln>
                  <a:noFill/>
                </a:ln>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É</a:t>
            </a:r>
            <a:r>
              <a:rPr kumimoji="0" lang="fr-FR" altLang="fr-FR" sz="1400" b="0" i="0" u="none" strike="noStrike" cap="none" normalizeH="0" baseline="0">
                <a:ln>
                  <a:noFill/>
                </a:ln>
                <a:solidFill>
                  <a:srgbClr val="000000"/>
                </a:solidFill>
                <a:effectLst/>
                <a:latin typeface="Helvetica" pitchFamily="2" charset="0"/>
                <a:ea typeface="Times New Roman" panose="02020603050405020304" pitchFamily="18" charset="0"/>
                <a:cs typeface="Times New Roman" panose="02020603050405020304" pitchFamily="18" charset="0"/>
              </a:rPr>
              <a:t>E</a:t>
            </a:r>
            <a:endParaRPr kumimoji="0" lang="fr-FR" altLang="fr-FR" sz="1400" b="0" i="0" u="none" strike="noStrike" cap="none" normalizeH="0" baseline="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Helvetica" pitchFamily="2" charset="0"/>
                <a:ea typeface="Times New Roman" panose="02020603050405020304" pitchFamily="18" charset="0"/>
                <a:cs typeface="Times New Roman" panose="02020603050405020304" pitchFamily="18" charset="0"/>
              </a:rPr>
              <a:t>= </a:t>
            </a:r>
            <a:r>
              <a:rPr kumimoji="0" lang="fr-FR" altLang="fr-FR" sz="1400" b="1" i="0" u="none" strike="noStrike" cap="none" normalizeH="0" baseline="0">
                <a:ln>
                  <a:noFill/>
                </a:ln>
                <a:solidFill>
                  <a:srgbClr val="000000"/>
                </a:solidFill>
                <a:effectLst/>
                <a:latin typeface="Helvetica" pitchFamily="2" charset="0"/>
                <a:ea typeface="Times New Roman" panose="02020603050405020304" pitchFamily="18" charset="0"/>
                <a:cs typeface="Times New Roman" panose="02020603050405020304" pitchFamily="18" charset="0"/>
              </a:rPr>
              <a:t>V</a:t>
            </a:r>
            <a:r>
              <a:rPr kumimoji="0" lang="fr-FR" altLang="fr-FR" sz="1400" b="1" i="0" u="none" strike="noStrike" cap="none" normalizeH="0" baseline="0">
                <a:ln>
                  <a:noFill/>
                </a:ln>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é</a:t>
            </a:r>
            <a:r>
              <a:rPr kumimoji="0" lang="fr-FR" altLang="fr-FR" sz="1400" b="1" i="0" u="none" strike="noStrike" cap="none" normalizeH="0" baseline="0">
                <a:ln>
                  <a:noFill/>
                </a:ln>
                <a:solidFill>
                  <a:srgbClr val="000000"/>
                </a:solidFill>
                <a:effectLst/>
                <a:latin typeface="Helvetica" pitchFamily="2" charset="0"/>
                <a:ea typeface="Times New Roman" panose="02020603050405020304" pitchFamily="18" charset="0"/>
                <a:cs typeface="Times New Roman" panose="02020603050405020304" pitchFamily="18" charset="0"/>
              </a:rPr>
              <a:t>rit</a:t>
            </a:r>
            <a:r>
              <a:rPr kumimoji="0" lang="fr-FR" altLang="fr-FR" sz="1400" b="1" i="0" u="none" strike="noStrike" cap="none" normalizeH="0" baseline="0">
                <a:ln>
                  <a:noFill/>
                </a:ln>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é</a:t>
            </a:r>
            <a:endParaRPr kumimoji="0" lang="fr-FR" altLang="fr-FR" sz="1400" b="0" i="0" u="none" strike="noStrike" cap="none" normalizeH="0" baseline="0">
              <a:ln>
                <a:noFill/>
              </a:ln>
              <a:solidFill>
                <a:schemeClr val="tx1"/>
              </a:solidFill>
              <a:effectLst/>
              <a:latin typeface="Arial" panose="020B0604020202020204" pitchFamily="34" charset="0"/>
            </a:endParaRPr>
          </a:p>
        </p:txBody>
      </p:sp>
      <p:sp>
        <p:nvSpPr>
          <p:cNvPr id="27" name="Text Box 15">
            <a:extLst>
              <a:ext uri="{FF2B5EF4-FFF2-40B4-BE49-F238E27FC236}">
                <a16:creationId xmlns:a16="http://schemas.microsoft.com/office/drawing/2014/main" id="{E66F047D-4D63-A1B1-FE1C-AD90C8A331CC}"/>
              </a:ext>
            </a:extLst>
          </p:cNvPr>
          <p:cNvSpPr txBox="1">
            <a:spLocks noChangeArrowheads="1"/>
          </p:cNvSpPr>
          <p:nvPr/>
        </p:nvSpPr>
        <p:spPr bwMode="auto">
          <a:xfrm>
            <a:off x="2261279" y="2305881"/>
            <a:ext cx="2000478" cy="3179012"/>
          </a:xfrm>
          <a:prstGeom prst="rect">
            <a:avLst/>
          </a:prstGeom>
          <a:solidFill>
            <a:srgbClr val="548D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600" b="1" i="0" u="none" strike="noStrike" cap="none" normalizeH="0" baseline="0">
                <a:ln>
                  <a:noFill/>
                </a:ln>
                <a:solidFill>
                  <a:srgbClr val="FFFFFF"/>
                </a:solidFill>
                <a:effectLst/>
                <a:latin typeface="Helvetica" pitchFamily="2" charset="0"/>
                <a:ea typeface="Times New Roman" panose="02020603050405020304" pitchFamily="18" charset="0"/>
                <a:cs typeface="Times New Roman" panose="02020603050405020304" pitchFamily="18" charset="0"/>
              </a:rPr>
              <a:t>COMPORTEMENT COMMERCIAL</a:t>
            </a:r>
            <a:endParaRPr kumimoji="0" lang="fr-FR" altLang="fr-FR" sz="1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800" b="0" i="0" u="none" strike="noStrike" cap="none" normalizeH="0" baseline="0">
              <a:ln>
                <a:noFill/>
              </a:ln>
              <a:solidFill>
                <a:srgbClr val="FFFFFF"/>
              </a:solidFill>
              <a:effectLst/>
              <a:latin typeface="Helvetica" pitchFamily="2"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b="0" i="0" u="none" strike="noStrike" cap="none" normalizeH="0" baseline="0">
                <a:ln>
                  <a:noFill/>
                </a:ln>
                <a:solidFill>
                  <a:srgbClr val="FFFFFF"/>
                </a:solidFill>
                <a:effectLst/>
                <a:latin typeface="Helvetica" pitchFamily="2" charset="0"/>
                <a:ea typeface="Times New Roman" panose="02020603050405020304" pitchFamily="18" charset="0"/>
                <a:cs typeface="Times New Roman" panose="02020603050405020304" pitchFamily="18" charset="0"/>
              </a:rPr>
              <a:t>- Ecouter, comprendre</a:t>
            </a:r>
            <a:endParaRPr kumimoji="0" lang="fr-FR" altLang="fr-FR"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b="0" i="0" u="none" strike="noStrike" cap="none" normalizeH="0" baseline="0">
                <a:ln>
                  <a:noFill/>
                </a:ln>
                <a:solidFill>
                  <a:srgbClr val="FFFFFF"/>
                </a:solidFill>
                <a:effectLst/>
                <a:latin typeface="Helvetica" pitchFamily="2" charset="0"/>
                <a:ea typeface="Times New Roman" panose="02020603050405020304" pitchFamily="18" charset="0"/>
                <a:cs typeface="Times New Roman" panose="02020603050405020304" pitchFamily="18" charset="0"/>
              </a:rPr>
              <a:t>- Ne pas h</a:t>
            </a:r>
            <a:r>
              <a:rPr kumimoji="0" lang="fr-FR" altLang="fr-FR" b="0" i="0" u="none" strike="noStrike" cap="none" normalizeH="0" baseline="0">
                <a:ln>
                  <a:noFill/>
                </a:ln>
                <a:solidFill>
                  <a:srgbClr val="FFFFFF"/>
                </a:solidFill>
                <a:effectLst/>
                <a:latin typeface="Cambria" panose="02040503050406030204" pitchFamily="18" charset="0"/>
                <a:ea typeface="Times New Roman" panose="02020603050405020304" pitchFamily="18" charset="0"/>
                <a:cs typeface="Times New Roman" panose="02020603050405020304" pitchFamily="18" charset="0"/>
              </a:rPr>
              <a:t>é</a:t>
            </a:r>
            <a:r>
              <a:rPr kumimoji="0" lang="fr-FR" altLang="fr-FR" b="0" i="0" u="none" strike="noStrike" cap="none" normalizeH="0" baseline="0">
                <a:ln>
                  <a:noFill/>
                </a:ln>
                <a:solidFill>
                  <a:srgbClr val="FFFFFF"/>
                </a:solidFill>
                <a:effectLst/>
                <a:latin typeface="Helvetica" pitchFamily="2" charset="0"/>
                <a:ea typeface="Times New Roman" panose="02020603050405020304" pitchFamily="18" charset="0"/>
                <a:cs typeface="Times New Roman" panose="02020603050405020304" pitchFamily="18" charset="0"/>
              </a:rPr>
              <a:t>siter </a:t>
            </a:r>
            <a:r>
              <a:rPr kumimoji="0" lang="fr-FR" altLang="fr-FR" b="0" i="0" u="none" strike="noStrike" cap="none" normalizeH="0" baseline="0">
                <a:ln>
                  <a:noFill/>
                </a:ln>
                <a:solidFill>
                  <a:srgbClr val="FFFFFF"/>
                </a:solidFill>
                <a:effectLst/>
                <a:latin typeface="Cambria" panose="02040503050406030204" pitchFamily="18" charset="0"/>
                <a:ea typeface="Times New Roman" panose="02020603050405020304" pitchFamily="18" charset="0"/>
                <a:cs typeface="Times New Roman" panose="02020603050405020304" pitchFamily="18" charset="0"/>
              </a:rPr>
              <a:t>à</a:t>
            </a:r>
            <a:r>
              <a:rPr kumimoji="0" lang="fr-FR" altLang="fr-FR" b="0" i="0" u="none" strike="noStrike" cap="none" normalizeH="0" baseline="0">
                <a:ln>
                  <a:noFill/>
                </a:ln>
                <a:solidFill>
                  <a:srgbClr val="FFFFFF"/>
                </a:solidFill>
                <a:effectLst/>
                <a:latin typeface="Helvetica" pitchFamily="2" charset="0"/>
                <a:ea typeface="Times New Roman" panose="02020603050405020304" pitchFamily="18" charset="0"/>
                <a:cs typeface="Times New Roman" panose="02020603050405020304" pitchFamily="18" charset="0"/>
              </a:rPr>
              <a:t> respecter un temps de silence</a:t>
            </a:r>
            <a:endParaRPr kumimoji="0" lang="fr-FR" altLang="fr-FR"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b="0" i="0" u="none" strike="noStrike" cap="none" normalizeH="0" baseline="0">
                <a:ln>
                  <a:noFill/>
                </a:ln>
                <a:solidFill>
                  <a:srgbClr val="FFFFFF"/>
                </a:solidFill>
                <a:effectLst/>
                <a:latin typeface="Helvetica" pitchFamily="2" charset="0"/>
                <a:ea typeface="Times New Roman" panose="02020603050405020304" pitchFamily="18" charset="0"/>
                <a:cs typeface="Times New Roman" panose="02020603050405020304" pitchFamily="18" charset="0"/>
              </a:rPr>
              <a:t>- Ne pas d</a:t>
            </a:r>
            <a:r>
              <a:rPr kumimoji="0" lang="fr-FR" altLang="fr-FR" b="0" i="0" u="none" strike="noStrike" cap="none" normalizeH="0" baseline="0">
                <a:ln>
                  <a:noFill/>
                </a:ln>
                <a:solidFill>
                  <a:srgbClr val="FFFFFF"/>
                </a:solidFill>
                <a:effectLst/>
                <a:latin typeface="Cambria" panose="02040503050406030204" pitchFamily="18" charset="0"/>
                <a:ea typeface="Times New Roman" panose="02020603050405020304" pitchFamily="18" charset="0"/>
                <a:cs typeface="Times New Roman" panose="02020603050405020304" pitchFamily="18" charset="0"/>
              </a:rPr>
              <a:t>é</a:t>
            </a:r>
            <a:r>
              <a:rPr kumimoji="0" lang="fr-FR" altLang="fr-FR" b="0" i="0" u="none" strike="noStrike" cap="none" normalizeH="0" baseline="0">
                <a:ln>
                  <a:noFill/>
                </a:ln>
                <a:solidFill>
                  <a:srgbClr val="FFFFFF"/>
                </a:solidFill>
                <a:effectLst/>
                <a:latin typeface="Helvetica" pitchFamily="2" charset="0"/>
                <a:ea typeface="Times New Roman" panose="02020603050405020304" pitchFamily="18" charset="0"/>
                <a:cs typeface="Times New Roman" panose="02020603050405020304" pitchFamily="18" charset="0"/>
              </a:rPr>
              <a:t>mentir brutalement</a:t>
            </a:r>
            <a:endParaRPr kumimoji="0" lang="fr-FR" altLang="fr-FR"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b="0" i="0" u="none" strike="noStrike" cap="none" normalizeH="0" baseline="0">
                <a:ln>
                  <a:noFill/>
                </a:ln>
                <a:solidFill>
                  <a:srgbClr val="FFFFFF"/>
                </a:solidFill>
                <a:effectLst/>
                <a:latin typeface="Helvetica" pitchFamily="2" charset="0"/>
                <a:ea typeface="Times New Roman" panose="02020603050405020304" pitchFamily="18" charset="0"/>
                <a:cs typeface="Times New Roman" panose="02020603050405020304" pitchFamily="18" charset="0"/>
              </a:rPr>
              <a:t>- R</a:t>
            </a:r>
            <a:r>
              <a:rPr kumimoji="0" lang="fr-FR" altLang="fr-FR" b="0" i="0" u="none" strike="noStrike" cap="none" normalizeH="0" baseline="0">
                <a:ln>
                  <a:noFill/>
                </a:ln>
                <a:solidFill>
                  <a:srgbClr val="FFFFFF"/>
                </a:solidFill>
                <a:effectLst/>
                <a:latin typeface="Cambria" panose="02040503050406030204" pitchFamily="18" charset="0"/>
                <a:ea typeface="Times New Roman" panose="02020603050405020304" pitchFamily="18" charset="0"/>
                <a:cs typeface="Times New Roman" panose="02020603050405020304" pitchFamily="18" charset="0"/>
              </a:rPr>
              <a:t>é</a:t>
            </a:r>
            <a:r>
              <a:rPr kumimoji="0" lang="fr-FR" altLang="fr-FR" b="0" i="0" u="none" strike="noStrike" cap="none" normalizeH="0" baseline="0">
                <a:ln>
                  <a:noFill/>
                </a:ln>
                <a:solidFill>
                  <a:srgbClr val="FFFFFF"/>
                </a:solidFill>
                <a:effectLst/>
                <a:latin typeface="Helvetica" pitchFamily="2" charset="0"/>
                <a:ea typeface="Times New Roman" panose="02020603050405020304" pitchFamily="18" charset="0"/>
                <a:cs typeface="Times New Roman" panose="02020603050405020304" pitchFamily="18" charset="0"/>
              </a:rPr>
              <a:t>soudre</a:t>
            </a:r>
            <a:endParaRPr kumimoji="0" lang="fr-FR" altLang="fr-FR" b="0" i="0" u="none" strike="noStrike" cap="none" normalizeH="0" baseline="0">
              <a:ln>
                <a:noFill/>
              </a:ln>
              <a:solidFill>
                <a:schemeClr val="tx1"/>
              </a:solidFill>
              <a:effectLst/>
              <a:latin typeface="Arial" panose="020B0604020202020204" pitchFamily="34" charset="0"/>
            </a:endParaRPr>
          </a:p>
        </p:txBody>
      </p:sp>
      <p:sp>
        <p:nvSpPr>
          <p:cNvPr id="28" name="Text Box 16">
            <a:extLst>
              <a:ext uri="{FF2B5EF4-FFF2-40B4-BE49-F238E27FC236}">
                <a16:creationId xmlns:a16="http://schemas.microsoft.com/office/drawing/2014/main" id="{152A871A-9775-99B9-4C60-C2C0E07FCCA4}"/>
              </a:ext>
            </a:extLst>
          </p:cNvPr>
          <p:cNvSpPr txBox="1">
            <a:spLocks noChangeArrowheads="1"/>
          </p:cNvSpPr>
          <p:nvPr/>
        </p:nvSpPr>
        <p:spPr bwMode="auto">
          <a:xfrm>
            <a:off x="538843" y="3231701"/>
            <a:ext cx="1592441" cy="923330"/>
          </a:xfrm>
          <a:prstGeom prst="rect">
            <a:avLst/>
          </a:prstGeom>
          <a:solidFill>
            <a:srgbClr val="1F49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b="1" i="0" u="none" strike="noStrike" cap="none" normalizeH="0" baseline="0">
                <a:ln>
                  <a:noFill/>
                </a:ln>
                <a:solidFill>
                  <a:srgbClr val="FFFFFF"/>
                </a:solidFill>
                <a:effectLst/>
                <a:latin typeface="Helvetica" pitchFamily="2" charset="0"/>
                <a:ea typeface="Times New Roman" panose="02020603050405020304" pitchFamily="18" charset="0"/>
                <a:cs typeface="Times New Roman" panose="02020603050405020304" pitchFamily="18" charset="0"/>
              </a:rPr>
              <a:t>OBJECTION</a:t>
            </a:r>
            <a:r>
              <a:rPr kumimoji="0" lang="fr-FR" altLang="fr-FR" b="0" i="0" u="none" strike="noStrike" cap="none" normalizeH="0" baseline="0">
                <a:ln>
                  <a:noFill/>
                </a:ln>
                <a:solidFill>
                  <a:srgbClr val="FFFFFF"/>
                </a:solidFill>
                <a:effectLst/>
                <a:latin typeface="Helvetica" pitchFamily="2" charset="0"/>
                <a:ea typeface="Times New Roman" panose="02020603050405020304" pitchFamily="18" charset="0"/>
                <a:cs typeface="Times New Roman" panose="02020603050405020304" pitchFamily="18" charset="0"/>
              </a:rPr>
              <a:t> </a:t>
            </a:r>
            <a:r>
              <a:rPr kumimoji="0" lang="fr-FR" altLang="fr-FR" b="1" i="0" u="none" strike="noStrike" cap="none" normalizeH="0" baseline="0">
                <a:ln>
                  <a:noFill/>
                </a:ln>
                <a:solidFill>
                  <a:srgbClr val="FFFFFF"/>
                </a:solidFill>
                <a:effectLst/>
                <a:latin typeface="Helvetica" pitchFamily="2" charset="0"/>
                <a:ea typeface="Times New Roman" panose="02020603050405020304" pitchFamily="18" charset="0"/>
                <a:cs typeface="Times New Roman" panose="02020603050405020304" pitchFamily="18" charset="0"/>
              </a:rPr>
              <a:t>DU </a:t>
            </a:r>
            <a:endParaRPr kumimoji="0" lang="fr-FR" altLang="fr-FR" b="0" i="0" u="none" strike="noStrike" cap="none" normalizeH="0" baseline="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b="1" i="0" u="none" strike="noStrike" cap="none" normalizeH="0" baseline="0">
                <a:ln>
                  <a:noFill/>
                </a:ln>
                <a:solidFill>
                  <a:srgbClr val="FFFFFF"/>
                </a:solidFill>
                <a:effectLst/>
                <a:latin typeface="Helvetica" pitchFamily="2" charset="0"/>
                <a:ea typeface="Times New Roman" panose="02020603050405020304" pitchFamily="18" charset="0"/>
                <a:cs typeface="Times New Roman" panose="02020603050405020304" pitchFamily="18" charset="0"/>
              </a:rPr>
              <a:t>CLIENT</a:t>
            </a:r>
            <a:endParaRPr kumimoji="0" lang="fr-FR" altLang="fr-FR" b="0" i="0" u="none" strike="noStrike" cap="none" normalizeH="0" baseline="0">
              <a:ln>
                <a:noFill/>
              </a:ln>
              <a:solidFill>
                <a:schemeClr val="tx1"/>
              </a:solidFill>
              <a:effectLst/>
              <a:latin typeface="Arial" panose="020B0604020202020204" pitchFamily="34" charset="0"/>
            </a:endParaRPr>
          </a:p>
        </p:txBody>
      </p:sp>
      <p:cxnSp>
        <p:nvCxnSpPr>
          <p:cNvPr id="29" name="Line 17">
            <a:extLst>
              <a:ext uri="{FF2B5EF4-FFF2-40B4-BE49-F238E27FC236}">
                <a16:creationId xmlns:a16="http://schemas.microsoft.com/office/drawing/2014/main" id="{8D20F9A5-9395-D724-D3AA-2D3C41A4E77A}"/>
              </a:ext>
            </a:extLst>
          </p:cNvPr>
          <p:cNvCxnSpPr>
            <a:cxnSpLocks noChangeShapeType="1"/>
          </p:cNvCxnSpPr>
          <p:nvPr/>
        </p:nvCxnSpPr>
        <p:spPr bwMode="auto">
          <a:xfrm>
            <a:off x="6262870" y="2708638"/>
            <a:ext cx="202613" cy="0"/>
          </a:xfrm>
          <a:prstGeom prst="line">
            <a:avLst/>
          </a:prstGeom>
          <a:noFill/>
          <a:ln w="38100">
            <a:solidFill>
              <a:srgbClr val="FF9908"/>
            </a:solidFill>
            <a:round/>
            <a:headEnd/>
            <a:tailEnd type="triangle" w="med" len="med"/>
          </a:ln>
          <a:effectLst/>
          <a:extLst>
            <a:ext uri="{909E8E84-426E-40dd-AFC4-6F175D3DCCD1}">
              <a14:hiddenFill xmlns:lc="http://schemas.openxmlformats.org/drawingml/2006/lockedCanvas" xmlns:a14="http://schemas.microsoft.com/office/drawing/2010/main" xmlns:w="http://schemas.openxmlformats.org/wordprocessingml/2006/main" xmlns:w10="urn:schemas-microsoft-com:office:word" xmlns:v="urn:schemas-microsoft-com:vml" xmlns:o="urn:schemas-microsoft-com:office:office" xmlns:mv="urn:schemas-microsoft-com:mac:vml" xmlns:mo="http://schemas.microsoft.com/office/mac/office/2008/main" xmlns=""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a:noFill/>
              </a14:hiddenFill>
            </a:ext>
            <a:ext uri="{AF507438-7753-43e0-B8FC-AC1667EBCBE1}">
              <a14:hiddenEffects xmlns:lc="http://schemas.openxmlformats.org/drawingml/2006/lockedCanvas" xmlns:a14="http://schemas.microsoft.com/office/drawing/2010/main" xmlns:w="http://schemas.openxmlformats.org/wordprocessingml/2006/main" xmlns:w10="urn:schemas-microsoft-com:office:word" xmlns:v="urn:schemas-microsoft-com:vml" xmlns:o="urn:schemas-microsoft-com:office:office" xmlns:mv="urn:schemas-microsoft-com:mac:vml" xmlns:mo="http://schemas.microsoft.com/office/mac/office/2008/main" xmlns=""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a:effectLst>
                  <a:outerShdw blurRad="63500" dist="38099" dir="2700000" algn="ctr" rotWithShape="0">
                    <a:srgbClr val="868686">
                      <a:alpha val="74998"/>
                    </a:srgbClr>
                  </a:outerShdw>
                </a:effectLst>
              </a14:hiddenEffects>
            </a:ext>
          </a:extLst>
        </p:spPr>
      </p:cxnSp>
      <p:cxnSp>
        <p:nvCxnSpPr>
          <p:cNvPr id="30" name="Line 18">
            <a:extLst>
              <a:ext uri="{FF2B5EF4-FFF2-40B4-BE49-F238E27FC236}">
                <a16:creationId xmlns:a16="http://schemas.microsoft.com/office/drawing/2014/main" id="{ECF300B5-FF96-0C30-5C36-FC928B7CC2F6}"/>
              </a:ext>
            </a:extLst>
          </p:cNvPr>
          <p:cNvCxnSpPr>
            <a:cxnSpLocks noChangeShapeType="1"/>
          </p:cNvCxnSpPr>
          <p:nvPr/>
        </p:nvCxnSpPr>
        <p:spPr bwMode="auto">
          <a:xfrm>
            <a:off x="6262870" y="4977947"/>
            <a:ext cx="218942" cy="0"/>
          </a:xfrm>
          <a:prstGeom prst="line">
            <a:avLst/>
          </a:prstGeom>
          <a:noFill/>
          <a:ln w="38100">
            <a:solidFill>
              <a:srgbClr val="FF9908"/>
            </a:solidFill>
            <a:round/>
            <a:headEnd/>
            <a:tailEnd type="triangle" w="med" len="med"/>
          </a:ln>
          <a:effectLst/>
          <a:extLst>
            <a:ext uri="{909E8E84-426E-40dd-AFC4-6F175D3DCCD1}">
              <a14:hiddenFill xmlns:lc="http://schemas.openxmlformats.org/drawingml/2006/lockedCanvas" xmlns:a14="http://schemas.microsoft.com/office/drawing/2010/main" xmlns:w="http://schemas.openxmlformats.org/wordprocessingml/2006/main" xmlns:w10="urn:schemas-microsoft-com:office:word" xmlns:v="urn:schemas-microsoft-com:vml" xmlns:o="urn:schemas-microsoft-com:office:office" xmlns:mv="urn:schemas-microsoft-com:mac:vml" xmlns:mo="http://schemas.microsoft.com/office/mac/office/2008/main" xmlns=""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a:noFill/>
              </a14:hiddenFill>
            </a:ext>
            <a:ext uri="{AF507438-7753-43e0-B8FC-AC1667EBCBE1}">
              <a14:hiddenEffects xmlns:lc="http://schemas.openxmlformats.org/drawingml/2006/lockedCanvas" xmlns:a14="http://schemas.microsoft.com/office/drawing/2010/main" xmlns:w="http://schemas.openxmlformats.org/wordprocessingml/2006/main" xmlns:w10="urn:schemas-microsoft-com:office:word" xmlns:v="urn:schemas-microsoft-com:vml" xmlns:o="urn:schemas-microsoft-com:office:office" xmlns:mv="urn:schemas-microsoft-com:mac:vml" xmlns:mo="http://schemas.microsoft.com/office/mac/office/2008/main" xmlns=""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a:effectLst>
                  <a:outerShdw blurRad="63500" dist="38099" dir="2700000" algn="ctr" rotWithShape="0">
                    <a:srgbClr val="868686">
                      <a:alpha val="74998"/>
                    </a:srgbClr>
                  </a:outerShdw>
                </a:effectLst>
              </a14:hiddenEffects>
            </a:ext>
          </a:extLst>
        </p:spPr>
      </p:cxnSp>
      <p:cxnSp>
        <p:nvCxnSpPr>
          <p:cNvPr id="31" name="Line 21">
            <a:extLst>
              <a:ext uri="{FF2B5EF4-FFF2-40B4-BE49-F238E27FC236}">
                <a16:creationId xmlns:a16="http://schemas.microsoft.com/office/drawing/2014/main" id="{A41D4C37-767E-4F8E-F7F8-347013BF79F8}"/>
              </a:ext>
            </a:extLst>
          </p:cNvPr>
          <p:cNvCxnSpPr>
            <a:cxnSpLocks noChangeShapeType="1"/>
            <a:stCxn id="25" idx="3"/>
          </p:cNvCxnSpPr>
          <p:nvPr/>
        </p:nvCxnSpPr>
        <p:spPr bwMode="auto">
          <a:xfrm flipV="1">
            <a:off x="6262870" y="3756393"/>
            <a:ext cx="208328" cy="7375"/>
          </a:xfrm>
          <a:prstGeom prst="line">
            <a:avLst/>
          </a:prstGeom>
          <a:noFill/>
          <a:ln w="38100">
            <a:solidFill>
              <a:srgbClr val="FF9908"/>
            </a:solidFill>
            <a:round/>
            <a:headEnd/>
            <a:tailEnd type="triangle" w="med" len="med"/>
          </a:ln>
          <a:effectLst/>
          <a:extLst>
            <a:ext uri="{909E8E84-426E-40dd-AFC4-6F175D3DCCD1}">
              <a14:hiddenFill xmlns:lc="http://schemas.openxmlformats.org/drawingml/2006/lockedCanvas" xmlns:a14="http://schemas.microsoft.com/office/drawing/2010/main" xmlns:w="http://schemas.openxmlformats.org/wordprocessingml/2006/main" xmlns:w10="urn:schemas-microsoft-com:office:word" xmlns:v="urn:schemas-microsoft-com:vml" xmlns:o="urn:schemas-microsoft-com:office:office" xmlns:mv="urn:schemas-microsoft-com:mac:vml" xmlns:mo="http://schemas.microsoft.com/office/mac/office/2008/main" xmlns=""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a:noFill/>
              </a14:hiddenFill>
            </a:ext>
            <a:ext uri="{AF507438-7753-43e0-B8FC-AC1667EBCBE1}">
              <a14:hiddenEffects xmlns:lc="http://schemas.openxmlformats.org/drawingml/2006/lockedCanvas" xmlns:a14="http://schemas.microsoft.com/office/drawing/2010/main" xmlns:w="http://schemas.openxmlformats.org/wordprocessingml/2006/main" xmlns:w10="urn:schemas-microsoft-com:office:word" xmlns:v="urn:schemas-microsoft-com:vml" xmlns:o="urn:schemas-microsoft-com:office:office" xmlns:mv="urn:schemas-microsoft-com:mac:vml" xmlns:mo="http://schemas.microsoft.com/office/mac/office/2008/main" xmlns=""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a:effectLst>
                  <a:outerShdw blurRad="63500" dist="38099" dir="2700000" algn="ctr" rotWithShape="0">
                    <a:srgbClr val="868686">
                      <a:alpha val="74998"/>
                    </a:srgbClr>
                  </a:outerShdw>
                </a:effectLst>
              </a14:hiddenEffects>
            </a:ext>
          </a:extLst>
        </p:spPr>
      </p:cxnSp>
      <p:sp>
        <p:nvSpPr>
          <p:cNvPr id="32" name="Rectangle 33">
            <a:extLst>
              <a:ext uri="{FF2B5EF4-FFF2-40B4-BE49-F238E27FC236}">
                <a16:creationId xmlns:a16="http://schemas.microsoft.com/office/drawing/2014/main" id="{2697BF9C-0ECA-08C1-0C5F-937D9DDD1FCA}"/>
              </a:ext>
            </a:extLst>
          </p:cNvPr>
          <p:cNvSpPr>
            <a:spLocks noChangeArrowheads="1"/>
          </p:cNvSpPr>
          <p:nvPr/>
        </p:nvSpPr>
        <p:spPr bwMode="auto">
          <a:xfrm>
            <a:off x="1243697" y="1334184"/>
            <a:ext cx="751199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a:spcBef>
                <a:spcPct val="0"/>
              </a:spcBef>
              <a:spcAft>
                <a:spcPct val="0"/>
              </a:spcAft>
              <a:defRPr>
                <a:solidFill>
                  <a:schemeClr val="tx1"/>
                </a:solidFill>
                <a:latin typeface="Arial" panose="020B0604020202020204" pitchFamily="34" charset="0"/>
              </a:defRPr>
            </a:lvl1pPr>
            <a:lvl2pPr marL="457200" eaLnBrk="0" fontAlgn="base">
              <a:spcBef>
                <a:spcPct val="0"/>
              </a:spcBef>
              <a:spcAft>
                <a:spcPct val="0"/>
              </a:spcAft>
              <a:defRPr>
                <a:solidFill>
                  <a:schemeClr val="tx1"/>
                </a:solidFill>
                <a:latin typeface="Arial" panose="020B0604020202020204" pitchFamily="34" charset="0"/>
              </a:defRPr>
            </a:lvl2pPr>
            <a:lvl3pPr marL="914400" eaLnBrk="0" fontAlgn="base">
              <a:spcBef>
                <a:spcPct val="0"/>
              </a:spcBef>
              <a:spcAft>
                <a:spcPct val="0"/>
              </a:spcAft>
              <a:defRPr>
                <a:solidFill>
                  <a:schemeClr val="tx1"/>
                </a:solidFill>
                <a:latin typeface="Arial" panose="020B0604020202020204" pitchFamily="34" charset="0"/>
              </a:defRPr>
            </a:lvl3pPr>
            <a:lvl4pPr marL="1371600" eaLnBrk="0" fontAlgn="base">
              <a:spcBef>
                <a:spcPct val="0"/>
              </a:spcBef>
              <a:spcAft>
                <a:spcPct val="0"/>
              </a:spcAft>
              <a:defRPr>
                <a:solidFill>
                  <a:schemeClr val="tx1"/>
                </a:solidFill>
                <a:latin typeface="Arial" panose="020B0604020202020204" pitchFamily="34" charset="0"/>
              </a:defRPr>
            </a:lvl4pPr>
            <a:lvl5pPr marL="1828800" eaLnBrk="0" fontAlgn="base">
              <a:spcBef>
                <a:spcPct val="0"/>
              </a:spcBef>
              <a:spcAft>
                <a:spcPct val="0"/>
              </a:spcAft>
              <a:defRPr>
                <a:solidFill>
                  <a:schemeClr val="tx1"/>
                </a:solidFill>
                <a:latin typeface="Arial" panose="020B0604020202020204" pitchFamily="34" charset="0"/>
              </a:defRPr>
            </a:lvl5pPr>
            <a:lvl6pPr marL="2286000" eaLnBrk="0" fontAlgn="base">
              <a:spcBef>
                <a:spcPct val="0"/>
              </a:spcBef>
              <a:spcAft>
                <a:spcPct val="0"/>
              </a:spcAft>
              <a:defRPr>
                <a:solidFill>
                  <a:schemeClr val="tx1"/>
                </a:solidFill>
                <a:latin typeface="Arial" panose="020B0604020202020204" pitchFamily="34" charset="0"/>
              </a:defRPr>
            </a:lvl6pPr>
            <a:lvl7pPr marL="2743200" eaLnBrk="0" fontAlgn="base">
              <a:spcBef>
                <a:spcPct val="0"/>
              </a:spcBef>
              <a:spcAft>
                <a:spcPct val="0"/>
              </a:spcAft>
              <a:defRPr>
                <a:solidFill>
                  <a:schemeClr val="tx1"/>
                </a:solidFill>
                <a:latin typeface="Arial" panose="020B0604020202020204" pitchFamily="34" charset="0"/>
              </a:defRPr>
            </a:lvl7pPr>
            <a:lvl8pPr marL="3200400" eaLnBrk="0" fontAlgn="base">
              <a:spcBef>
                <a:spcPct val="0"/>
              </a:spcBef>
              <a:spcAft>
                <a:spcPct val="0"/>
              </a:spcAft>
              <a:defRPr>
                <a:solidFill>
                  <a:schemeClr val="tx1"/>
                </a:solidFill>
                <a:latin typeface="Arial" panose="020B0604020202020204" pitchFamily="34" charset="0"/>
              </a:defRPr>
            </a:lvl8pPr>
            <a:lvl9pPr marL="3657600" eaLnBrk="0" fontAlgn="base">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3600" b="1" i="0" u="none" strike="noStrike" cap="none" normalizeH="0" baseline="0">
                <a:ln>
                  <a:noFill/>
                </a:ln>
                <a:solidFill>
                  <a:schemeClr val="tx1"/>
                </a:solidFill>
                <a:effectLst/>
                <a:latin typeface="Helvetica" pitchFamily="2" charset="0"/>
                <a:ea typeface="MS Mincho" panose="02020609040205080304" pitchFamily="49" charset="-128"/>
                <a:cs typeface="Times New Roman" panose="02020603050405020304" pitchFamily="18" charset="0"/>
              </a:rPr>
              <a:t>D</a:t>
            </a:r>
            <a:r>
              <a:rPr kumimoji="0" lang="fr-FR" altLang="fr-FR" sz="3600" b="1" i="0" u="none" strike="noStrike" cap="none" normalizeH="0" baseline="0">
                <a:ln>
                  <a:noFill/>
                </a:ln>
                <a:solidFill>
                  <a:schemeClr val="tx1"/>
                </a:solidFill>
                <a:effectLst/>
                <a:latin typeface="Cambria" panose="02040503050406030204" pitchFamily="18" charset="0"/>
                <a:ea typeface="MS Mincho" panose="02020609040205080304" pitchFamily="49" charset="-128"/>
                <a:cs typeface="Times New Roman" panose="02020603050405020304" pitchFamily="18" charset="0"/>
              </a:rPr>
              <a:t>é</a:t>
            </a:r>
            <a:r>
              <a:rPr kumimoji="0" lang="fr-FR" altLang="fr-FR" sz="3600" b="1" i="0" u="none" strike="noStrike" cap="none" normalizeH="0" baseline="0">
                <a:ln>
                  <a:noFill/>
                </a:ln>
                <a:solidFill>
                  <a:schemeClr val="tx1"/>
                </a:solidFill>
                <a:effectLst/>
                <a:latin typeface="Helvetica" pitchFamily="2" charset="0"/>
                <a:ea typeface="MS Mincho" panose="02020609040205080304" pitchFamily="49" charset="-128"/>
                <a:cs typeface="Times New Roman" panose="02020603050405020304" pitchFamily="18" charset="0"/>
              </a:rPr>
              <a:t>finir votre strat</a:t>
            </a:r>
            <a:r>
              <a:rPr kumimoji="0" lang="fr-FR" altLang="fr-FR" sz="3600" b="1" i="0" u="none" strike="noStrike" cap="none" normalizeH="0" baseline="0">
                <a:ln>
                  <a:noFill/>
                </a:ln>
                <a:solidFill>
                  <a:schemeClr val="tx1"/>
                </a:solidFill>
                <a:effectLst/>
                <a:latin typeface="Cambria" panose="02040503050406030204" pitchFamily="18" charset="0"/>
                <a:ea typeface="MS Mincho" panose="02020609040205080304" pitchFamily="49" charset="-128"/>
                <a:cs typeface="Times New Roman" panose="02020603050405020304" pitchFamily="18" charset="0"/>
              </a:rPr>
              <a:t>é</a:t>
            </a:r>
            <a:r>
              <a:rPr kumimoji="0" lang="fr-FR" altLang="fr-FR" sz="3600" b="1" i="0" u="none" strike="noStrike" cap="none" normalizeH="0" baseline="0">
                <a:ln>
                  <a:noFill/>
                </a:ln>
                <a:solidFill>
                  <a:schemeClr val="tx1"/>
                </a:solidFill>
                <a:effectLst/>
                <a:latin typeface="Helvetica" pitchFamily="2" charset="0"/>
                <a:ea typeface="MS Mincho" panose="02020609040205080304" pitchFamily="49" charset="-128"/>
                <a:cs typeface="Times New Roman" panose="02020603050405020304" pitchFamily="18" charset="0"/>
              </a:rPr>
              <a:t>gie de r</a:t>
            </a:r>
            <a:r>
              <a:rPr kumimoji="0" lang="fr-FR" altLang="fr-FR" sz="3600" b="1" i="0" u="none" strike="noStrike" cap="none" normalizeH="0" baseline="0">
                <a:ln>
                  <a:noFill/>
                </a:ln>
                <a:solidFill>
                  <a:schemeClr val="tx1"/>
                </a:solidFill>
                <a:effectLst/>
                <a:latin typeface="Cambria" panose="02040503050406030204" pitchFamily="18" charset="0"/>
                <a:ea typeface="MS Mincho" panose="02020609040205080304" pitchFamily="49" charset="-128"/>
                <a:cs typeface="Times New Roman" panose="02020603050405020304" pitchFamily="18" charset="0"/>
              </a:rPr>
              <a:t>é</a:t>
            </a:r>
            <a:r>
              <a:rPr kumimoji="0" lang="fr-FR" altLang="fr-FR" sz="3600" b="1" i="0" u="none" strike="noStrike" cap="none" normalizeH="0" baseline="0">
                <a:ln>
                  <a:noFill/>
                </a:ln>
                <a:solidFill>
                  <a:schemeClr val="tx1"/>
                </a:solidFill>
                <a:effectLst/>
                <a:latin typeface="Helvetica" pitchFamily="2" charset="0"/>
                <a:ea typeface="MS Mincho" panose="02020609040205080304" pitchFamily="49" charset="-128"/>
                <a:cs typeface="Times New Roman" panose="02020603050405020304" pitchFamily="18" charset="0"/>
              </a:rPr>
              <a:t>ponse</a:t>
            </a:r>
            <a:endParaRPr kumimoji="0" lang="fr-FR" altLang="fr-FR" sz="3600" b="0" i="0" u="none" strike="noStrike" cap="none" normalizeH="0" baseline="0">
              <a:ln>
                <a:noFill/>
              </a:ln>
              <a:solidFill>
                <a:schemeClr val="tx1"/>
              </a:solidFill>
              <a:effectLst/>
            </a:endParaRPr>
          </a:p>
        </p:txBody>
      </p:sp>
      <p:cxnSp>
        <p:nvCxnSpPr>
          <p:cNvPr id="40" name="Line 17">
            <a:extLst>
              <a:ext uri="{FF2B5EF4-FFF2-40B4-BE49-F238E27FC236}">
                <a16:creationId xmlns:a16="http://schemas.microsoft.com/office/drawing/2014/main" id="{C6BBBD6A-681D-8AE5-E661-E76A5D6BACC2}"/>
              </a:ext>
            </a:extLst>
          </p:cNvPr>
          <p:cNvCxnSpPr>
            <a:cxnSpLocks noChangeShapeType="1"/>
          </p:cNvCxnSpPr>
          <p:nvPr/>
        </p:nvCxnSpPr>
        <p:spPr bwMode="auto">
          <a:xfrm>
            <a:off x="1992086" y="3732381"/>
            <a:ext cx="269193" cy="0"/>
          </a:xfrm>
          <a:prstGeom prst="line">
            <a:avLst/>
          </a:prstGeom>
          <a:noFill/>
          <a:ln w="38100">
            <a:solidFill>
              <a:srgbClr val="FF9908"/>
            </a:solidFill>
            <a:round/>
            <a:headEnd/>
            <a:tailEnd type="triangle" w="med" len="med"/>
          </a:ln>
          <a:effectLst/>
          <a:extLst>
            <a:ext uri="{909E8E84-426E-40dd-AFC4-6F175D3DCCD1}">
              <a14:hiddenFill xmlns:lc="http://schemas.openxmlformats.org/drawingml/2006/lockedCanvas" xmlns:a14="http://schemas.microsoft.com/office/drawing/2010/main" xmlns:w="http://schemas.openxmlformats.org/wordprocessingml/2006/main" xmlns:w10="urn:schemas-microsoft-com:office:word" xmlns:v="urn:schemas-microsoft-com:vml" xmlns:o="urn:schemas-microsoft-com:office:office" xmlns:mv="urn:schemas-microsoft-com:mac:vml" xmlns:mo="http://schemas.microsoft.com/office/mac/office/2008/main" xmlns=""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a:noFill/>
              </a14:hiddenFill>
            </a:ext>
            <a:ext uri="{AF507438-7753-43e0-B8FC-AC1667EBCBE1}">
              <a14:hiddenEffects xmlns:lc="http://schemas.openxmlformats.org/drawingml/2006/lockedCanvas" xmlns:a14="http://schemas.microsoft.com/office/drawing/2010/main" xmlns:w="http://schemas.openxmlformats.org/wordprocessingml/2006/main" xmlns:w10="urn:schemas-microsoft-com:office:word" xmlns:v="urn:schemas-microsoft-com:vml" xmlns:o="urn:schemas-microsoft-com:office:office" xmlns:mv="urn:schemas-microsoft-com:mac:vml" xmlns:mo="http://schemas.microsoft.com/office/mac/office/2008/main" xmlns=""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a:effectLst>
                  <a:outerShdw blurRad="63500" dist="38099" dir="2700000" algn="ctr" rotWithShape="0">
                    <a:srgbClr val="868686">
                      <a:alpha val="74998"/>
                    </a:srgbClr>
                  </a:outerShdw>
                </a:effectLst>
              </a14:hiddenEffects>
            </a:ext>
          </a:extLst>
        </p:spPr>
      </p:cxnSp>
      <p:cxnSp>
        <p:nvCxnSpPr>
          <p:cNvPr id="43" name="Line 18">
            <a:extLst>
              <a:ext uri="{FF2B5EF4-FFF2-40B4-BE49-F238E27FC236}">
                <a16:creationId xmlns:a16="http://schemas.microsoft.com/office/drawing/2014/main" id="{40F6D49B-6299-BD8E-B27E-9E4600054E5A}"/>
              </a:ext>
            </a:extLst>
          </p:cNvPr>
          <p:cNvCxnSpPr>
            <a:cxnSpLocks noChangeShapeType="1"/>
          </p:cNvCxnSpPr>
          <p:nvPr/>
        </p:nvCxnSpPr>
        <p:spPr bwMode="auto">
          <a:xfrm flipV="1">
            <a:off x="4189144" y="2844349"/>
            <a:ext cx="371342" cy="912044"/>
          </a:xfrm>
          <a:prstGeom prst="line">
            <a:avLst/>
          </a:prstGeom>
          <a:noFill/>
          <a:ln w="38100">
            <a:solidFill>
              <a:srgbClr val="FF9908"/>
            </a:solidFill>
            <a:round/>
            <a:headEnd/>
            <a:tailEnd type="triangle" w="med" len="med"/>
          </a:ln>
          <a:effectLst/>
          <a:extLst>
            <a:ext uri="{909E8E84-426E-40dd-AFC4-6F175D3DCCD1}">
              <a14:hiddenFill xmlns:lc="http://schemas.openxmlformats.org/drawingml/2006/lockedCanvas" xmlns:a14="http://schemas.microsoft.com/office/drawing/2010/main" xmlns:w="http://schemas.openxmlformats.org/wordprocessingml/2006/main" xmlns:w10="urn:schemas-microsoft-com:office:word" xmlns:v="urn:schemas-microsoft-com:vml" xmlns:o="urn:schemas-microsoft-com:office:office" xmlns:mv="urn:schemas-microsoft-com:mac:vml" xmlns:mo="http://schemas.microsoft.com/office/mac/office/2008/main" xmlns=""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a:noFill/>
              </a14:hiddenFill>
            </a:ext>
            <a:ext uri="{AF507438-7753-43e0-B8FC-AC1667EBCBE1}">
              <a14:hiddenEffects xmlns:lc="http://schemas.openxmlformats.org/drawingml/2006/lockedCanvas" xmlns:a14="http://schemas.microsoft.com/office/drawing/2010/main" xmlns:w="http://schemas.openxmlformats.org/wordprocessingml/2006/main" xmlns:w10="urn:schemas-microsoft-com:office:word" xmlns:v="urn:schemas-microsoft-com:vml" xmlns:o="urn:schemas-microsoft-com:office:office" xmlns:mv="urn:schemas-microsoft-com:mac:vml" xmlns:mo="http://schemas.microsoft.com/office/mac/office/2008/main" xmlns=""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a:effectLst>
                  <a:outerShdw blurRad="63500" dist="38099" dir="2700000" algn="ctr" rotWithShape="0">
                    <a:srgbClr val="868686">
                      <a:alpha val="74998"/>
                    </a:srgbClr>
                  </a:outerShdw>
                </a:effectLst>
              </a14:hiddenEffects>
            </a:ext>
          </a:extLst>
        </p:spPr>
      </p:cxnSp>
      <p:cxnSp>
        <p:nvCxnSpPr>
          <p:cNvPr id="45" name="Line 18">
            <a:extLst>
              <a:ext uri="{FF2B5EF4-FFF2-40B4-BE49-F238E27FC236}">
                <a16:creationId xmlns:a16="http://schemas.microsoft.com/office/drawing/2014/main" id="{9273B8EA-8088-CF43-87BF-5774836ACD87}"/>
              </a:ext>
            </a:extLst>
          </p:cNvPr>
          <p:cNvCxnSpPr>
            <a:cxnSpLocks noChangeShapeType="1"/>
          </p:cNvCxnSpPr>
          <p:nvPr/>
        </p:nvCxnSpPr>
        <p:spPr bwMode="auto">
          <a:xfrm>
            <a:off x="4178261" y="3763768"/>
            <a:ext cx="371342" cy="0"/>
          </a:xfrm>
          <a:prstGeom prst="line">
            <a:avLst/>
          </a:prstGeom>
          <a:noFill/>
          <a:ln w="38100">
            <a:solidFill>
              <a:srgbClr val="FF9908"/>
            </a:solidFill>
            <a:round/>
            <a:headEnd/>
            <a:tailEnd type="triangle" w="med" len="med"/>
          </a:ln>
          <a:effectLst/>
          <a:extLst>
            <a:ext uri="{909E8E84-426E-40dd-AFC4-6F175D3DCCD1}">
              <a14:hiddenFill xmlns:lc="http://schemas.openxmlformats.org/drawingml/2006/lockedCanvas" xmlns:a14="http://schemas.microsoft.com/office/drawing/2010/main" xmlns:w="http://schemas.openxmlformats.org/wordprocessingml/2006/main" xmlns:w10="urn:schemas-microsoft-com:office:word" xmlns:v="urn:schemas-microsoft-com:vml" xmlns:o="urn:schemas-microsoft-com:office:office" xmlns:mv="urn:schemas-microsoft-com:mac:vml" xmlns:mo="http://schemas.microsoft.com/office/mac/office/2008/main" xmlns=""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a:noFill/>
              </a14:hiddenFill>
            </a:ext>
            <a:ext uri="{AF507438-7753-43e0-B8FC-AC1667EBCBE1}">
              <a14:hiddenEffects xmlns:lc="http://schemas.openxmlformats.org/drawingml/2006/lockedCanvas" xmlns:a14="http://schemas.microsoft.com/office/drawing/2010/main" xmlns:w="http://schemas.openxmlformats.org/wordprocessingml/2006/main" xmlns:w10="urn:schemas-microsoft-com:office:word" xmlns:v="urn:schemas-microsoft-com:vml" xmlns:o="urn:schemas-microsoft-com:office:office" xmlns:mv="urn:schemas-microsoft-com:mac:vml" xmlns:mo="http://schemas.microsoft.com/office/mac/office/2008/main" xmlns=""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a:effectLst>
                  <a:outerShdw blurRad="63500" dist="38099" dir="2700000" algn="ctr" rotWithShape="0">
                    <a:srgbClr val="868686">
                      <a:alpha val="74998"/>
                    </a:srgbClr>
                  </a:outerShdw>
                </a:effectLst>
              </a14:hiddenEffects>
            </a:ext>
          </a:extLst>
        </p:spPr>
      </p:cxnSp>
      <p:cxnSp>
        <p:nvCxnSpPr>
          <p:cNvPr id="46" name="Line 18">
            <a:extLst>
              <a:ext uri="{FF2B5EF4-FFF2-40B4-BE49-F238E27FC236}">
                <a16:creationId xmlns:a16="http://schemas.microsoft.com/office/drawing/2014/main" id="{B9AA6147-6320-E7A8-7794-229C82052126}"/>
              </a:ext>
            </a:extLst>
          </p:cNvPr>
          <p:cNvCxnSpPr>
            <a:cxnSpLocks noChangeShapeType="1"/>
          </p:cNvCxnSpPr>
          <p:nvPr/>
        </p:nvCxnSpPr>
        <p:spPr bwMode="auto">
          <a:xfrm>
            <a:off x="4189144" y="3763768"/>
            <a:ext cx="371342" cy="1211490"/>
          </a:xfrm>
          <a:prstGeom prst="line">
            <a:avLst/>
          </a:prstGeom>
          <a:noFill/>
          <a:ln w="38100">
            <a:solidFill>
              <a:srgbClr val="FF9908"/>
            </a:solidFill>
            <a:round/>
            <a:headEnd/>
            <a:tailEnd type="triangle" w="med" len="med"/>
          </a:ln>
          <a:effectLst/>
          <a:extLst>
            <a:ext uri="{909E8E84-426E-40dd-AFC4-6F175D3DCCD1}">
              <a14:hiddenFill xmlns:lc="http://schemas.openxmlformats.org/drawingml/2006/lockedCanvas" xmlns:a14="http://schemas.microsoft.com/office/drawing/2010/main" xmlns:w="http://schemas.openxmlformats.org/wordprocessingml/2006/main" xmlns:w10="urn:schemas-microsoft-com:office:word" xmlns:v="urn:schemas-microsoft-com:vml" xmlns:o="urn:schemas-microsoft-com:office:office" xmlns:mv="urn:schemas-microsoft-com:mac:vml" xmlns:mo="http://schemas.microsoft.com/office/mac/office/2008/main" xmlns=""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a:noFill/>
              </a14:hiddenFill>
            </a:ext>
            <a:ext uri="{AF507438-7753-43e0-B8FC-AC1667EBCBE1}">
              <a14:hiddenEffects xmlns:lc="http://schemas.openxmlformats.org/drawingml/2006/lockedCanvas" xmlns:a14="http://schemas.microsoft.com/office/drawing/2010/main" xmlns:w="http://schemas.openxmlformats.org/wordprocessingml/2006/main" xmlns:w10="urn:schemas-microsoft-com:office:word" xmlns:v="urn:schemas-microsoft-com:vml" xmlns:o="urn:schemas-microsoft-com:office:office" xmlns:mv="urn:schemas-microsoft-com:mac:vml" xmlns:mo="http://schemas.microsoft.com/office/mac/office/2008/main" xmlns=""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a:effectLst>
                  <a:outerShdw blurRad="63500" dist="38099" dir="2700000" algn="ctr" rotWithShape="0">
                    <a:srgbClr val="868686">
                      <a:alpha val="74998"/>
                    </a:srgbClr>
                  </a:outerShdw>
                </a:effectLst>
              </a14:hiddenEffects>
            </a:ext>
          </a:extLst>
        </p:spPr>
      </p:cxnSp>
    </p:spTree>
    <p:extLst>
      <p:ext uri="{BB962C8B-B14F-4D97-AF65-F5344CB8AC3E}">
        <p14:creationId xmlns:p14="http://schemas.microsoft.com/office/powerpoint/2010/main" val="966658361"/>
      </p:ext>
    </p:extLst>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NUM" val="6"/>
</p:tagLst>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Eurostile"/>
        <a:ea typeface="Eurostile"/>
        <a:cs typeface="Eurostile"/>
      </a:majorFont>
      <a:minorFont>
        <a:latin typeface="Eurostile"/>
        <a:ea typeface="Eurostile"/>
        <a:cs typeface="Eurostil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
            <a:srgbClr val="000000"/>
          </a:buClr>
          <a:buSzTx/>
          <a:buFont typeface="Gill Sans MT"/>
          <a:buNone/>
          <a:tabLst/>
          <a:defRPr kumimoji="0"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Gill Sans MT"/>
            <a:ea typeface="Gill Sans MT"/>
            <a:cs typeface="Gill Sans MT"/>
            <a:sym typeface="Gill Sans M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457200" rtl="0" fontAlgn="auto" latinLnBrk="0" hangingPunct="0">
          <a:lnSpc>
            <a:spcPct val="100000"/>
          </a:lnSpc>
          <a:spcBef>
            <a:spcPts val="0"/>
          </a:spcBef>
          <a:spcAft>
            <a:spcPts val="0"/>
          </a:spcAft>
          <a:buClr>
            <a:srgbClr val="000000"/>
          </a:buClr>
          <a:buSzTx/>
          <a:buFont typeface="Gill Sans MT"/>
          <a:buNone/>
          <a:tabLst/>
          <a:defRPr kumimoji="0" sz="1800" b="0" i="0" u="none" strike="noStrike" cap="none" spc="0" normalizeH="0" baseline="0">
            <a:ln>
              <a:noFill/>
            </a:ln>
            <a:solidFill>
              <a:srgbClr val="000000"/>
            </a:solidFill>
            <a:effectLst/>
            <a:uFill>
              <a:solidFill>
                <a:srgbClr val="000000"/>
              </a:solidFill>
            </a:uFill>
            <a:latin typeface="Gill Sans MT"/>
            <a:ea typeface="Gill Sans MT"/>
            <a:cs typeface="Gill Sans MT"/>
            <a:sym typeface="Gill Sans M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Eurostile"/>
        <a:ea typeface="Eurostile"/>
        <a:cs typeface="Eurostile"/>
      </a:majorFont>
      <a:minorFont>
        <a:latin typeface="Eurostile"/>
        <a:ea typeface="Eurostile"/>
        <a:cs typeface="Eurostil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
            <a:srgbClr val="000000"/>
          </a:buClr>
          <a:buSzTx/>
          <a:buFont typeface="Gill Sans MT"/>
          <a:buNone/>
          <a:tabLst/>
          <a:defRPr kumimoji="0"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Gill Sans MT"/>
            <a:ea typeface="Gill Sans MT"/>
            <a:cs typeface="Gill Sans MT"/>
            <a:sym typeface="Gill Sans M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457200" rtl="0" fontAlgn="auto" latinLnBrk="0" hangingPunct="0">
          <a:lnSpc>
            <a:spcPct val="100000"/>
          </a:lnSpc>
          <a:spcBef>
            <a:spcPts val="0"/>
          </a:spcBef>
          <a:spcAft>
            <a:spcPts val="0"/>
          </a:spcAft>
          <a:buClr>
            <a:srgbClr val="000000"/>
          </a:buClr>
          <a:buSzTx/>
          <a:buFont typeface="Gill Sans MT"/>
          <a:buNone/>
          <a:tabLst/>
          <a:defRPr kumimoji="0" sz="1800" b="0" i="0" u="none" strike="noStrike" cap="none" spc="0" normalizeH="0" baseline="0">
            <a:ln>
              <a:noFill/>
            </a:ln>
            <a:solidFill>
              <a:srgbClr val="000000"/>
            </a:solidFill>
            <a:effectLst/>
            <a:uFill>
              <a:solidFill>
                <a:srgbClr val="000000"/>
              </a:solidFill>
            </a:uFill>
            <a:latin typeface="Gill Sans MT"/>
            <a:ea typeface="Gill Sans MT"/>
            <a:cs typeface="Gill Sans MT"/>
            <a:sym typeface="Gill Sans M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142484</TotalTime>
  <Words>7170</Words>
  <Application>Microsoft Macintosh PowerPoint</Application>
  <PresentationFormat>Affichage à l'écran (4:3)</PresentationFormat>
  <Paragraphs>763</Paragraphs>
  <Slides>66</Slides>
  <Notes>25</Notes>
  <HiddenSlides>0</HiddenSlides>
  <MMClips>0</MMClips>
  <ScaleCrop>false</ScaleCrop>
  <HeadingPairs>
    <vt:vector size="6" baseType="variant">
      <vt:variant>
        <vt:lpstr>Polices utilisées</vt:lpstr>
      </vt:variant>
      <vt:variant>
        <vt:i4>17</vt:i4>
      </vt:variant>
      <vt:variant>
        <vt:lpstr>Thème</vt:lpstr>
      </vt:variant>
      <vt:variant>
        <vt:i4>1</vt:i4>
      </vt:variant>
      <vt:variant>
        <vt:lpstr>Titres des diapositives</vt:lpstr>
      </vt:variant>
      <vt:variant>
        <vt:i4>66</vt:i4>
      </vt:variant>
    </vt:vector>
  </HeadingPairs>
  <TitlesOfParts>
    <vt:vector size="84" baseType="lpstr">
      <vt:lpstr>-apple-system</vt:lpstr>
      <vt:lpstr>Arial</vt:lpstr>
      <vt:lpstr>Calibri</vt:lpstr>
      <vt:lpstr>Cambria</vt:lpstr>
      <vt:lpstr>Comic Sans MS</vt:lpstr>
      <vt:lpstr>Courier New</vt:lpstr>
      <vt:lpstr>Eurostile</vt:lpstr>
      <vt:lpstr>Gill Sans</vt:lpstr>
      <vt:lpstr>Gill Sans MT</vt:lpstr>
      <vt:lpstr>Helvetica</vt:lpstr>
      <vt:lpstr>PalatinoLinotype</vt:lpstr>
      <vt:lpstr>Roboto</vt:lpstr>
      <vt:lpstr>Times New Roman</vt:lpstr>
      <vt:lpstr>Verdana</vt:lpstr>
      <vt:lpstr>Verdana</vt:lpstr>
      <vt:lpstr>Wingdings</vt:lpstr>
      <vt:lpstr>Wingdings 3</vt:lpstr>
      <vt:lpstr>White</vt:lpstr>
      <vt:lpstr>Formation : Apprivoiser le stress face aux situations difficiles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Quelles sont les principales de sources de stress? </vt:lpstr>
      <vt:lpstr>Quels sont les indicateurs des facteurs de  RPS (étude DARES)  </vt:lpstr>
      <vt:lpstr>Travail réel / Travail prescrit</vt:lpstr>
      <vt:lpstr>Autres exemples des agents en contact avec les usagers ou les clients</vt:lpstr>
      <vt:lpstr>Présentation PowerPoint</vt:lpstr>
      <vt:lpstr>REACTIONS LIÉES AU STRESS </vt:lpstr>
      <vt:lpstr>Présentation PowerPoint</vt:lpstr>
      <vt:lpstr>Quels sont les signaux d’alerte d’une personne en « sur-stress » ?</vt:lpstr>
      <vt:lpstr>Evolution de la réaction en situation de stress</vt:lpstr>
      <vt:lpstr>Ainsi, </vt:lpstr>
      <vt:lpstr>Stress &amp; Système neurovégétatif</vt:lpstr>
      <vt:lpstr>Stress &amp; Système neuro-végétatif</vt:lpstr>
      <vt:lpstr>Présentation PowerPoint</vt:lpstr>
      <vt:lpstr>Les hormones du stress</vt:lpstr>
      <vt:lpstr>Les hormones du plaisir</vt:lpstr>
      <vt:lpstr>Présentation PowerPoint</vt:lpstr>
      <vt:lpstr>Un exemple de gestion des émotions par le recadrage de la pensée</vt:lpstr>
      <vt:lpstr>Présentation PowerPoint</vt:lpstr>
      <vt:lpstr>Un exemple de gestion des émotions par le recadrage de la pensée</vt:lpstr>
      <vt:lpstr>Un exemple de gestion des émotions par le recadrage de la pensée</vt:lpstr>
      <vt:lpstr>Présentation PowerPoint</vt:lpstr>
      <vt:lpstr>Présentation PowerPoint</vt:lpstr>
      <vt:lpstr>4 questions à se poser en situation de STRESS</vt:lpstr>
      <vt:lpstr>Gérer son stress par la méditation</vt:lpstr>
      <vt:lpstr>La perception est subjective </vt:lpstr>
      <vt:lpstr>La perception est subjective </vt:lpstr>
      <vt:lpstr>La courbe du changement</vt:lpstr>
      <vt:lpstr>Prévenir le stress</vt:lpstr>
      <vt:lpstr>Gérer le stress en situation</vt:lpstr>
      <vt:lpstr>Gérer le stress l’après-situation</vt:lpstr>
      <vt:lpstr>Présentation PowerPoint</vt:lpstr>
      <vt:lpstr>Présentation PowerPoint</vt:lpstr>
      <vt:lpstr>Présentation PowerPoint</vt:lpstr>
      <vt:lpstr>Cerveau Agréable ou Désagréable</vt:lpstr>
      <vt:lpstr>Cerveau Agréable ou Désagréable</vt:lpstr>
      <vt:lpstr>Cerveau Agréable ou Désagréable</vt:lpstr>
      <vt:lpstr>Cerveau Agréable ou Désagréable</vt:lpstr>
      <vt:lpstr>Les 8 types d’intelligence selon H. Gardner</vt:lpstr>
      <vt:lpstr>Les 8 types d’intelligence selon H. Gardner</vt:lpstr>
      <vt:lpstr>Les 8 types d’intelligence selon H. Gardner</vt:lpstr>
      <vt:lpstr>Les 8 types d’intelligence selon H. Gardner</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La communication verbale /non verbale</vt:lpstr>
      <vt:lpstr>Répondre à une objection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Le stress :  le gérer, le prévenir!</dc:title>
  <cp:lastModifiedBy>MONDESIR OLIVIER</cp:lastModifiedBy>
  <cp:revision>117</cp:revision>
  <cp:lastPrinted>2023-12-13T18:49:40Z</cp:lastPrinted>
  <dcterms:modified xsi:type="dcterms:W3CDTF">2024-01-02T17:48:24Z</dcterms:modified>
</cp:coreProperties>
</file>