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7" r:id="rId1"/>
  </p:sldMasterIdLst>
  <p:notesMasterIdLst>
    <p:notesMasterId r:id="rId18"/>
  </p:notesMasterIdLst>
  <p:handoutMasterIdLst>
    <p:handoutMasterId r:id="rId19"/>
  </p:handoutMasterIdLst>
  <p:sldIdLst>
    <p:sldId id="326" r:id="rId2"/>
    <p:sldId id="519" r:id="rId3"/>
    <p:sldId id="518" r:id="rId4"/>
    <p:sldId id="536" r:id="rId5"/>
    <p:sldId id="541" r:id="rId6"/>
    <p:sldId id="537" r:id="rId7"/>
    <p:sldId id="534" r:id="rId8"/>
    <p:sldId id="545" r:id="rId9"/>
    <p:sldId id="533" r:id="rId10"/>
    <p:sldId id="520" r:id="rId11"/>
    <p:sldId id="521" r:id="rId12"/>
    <p:sldId id="523" r:id="rId13"/>
    <p:sldId id="525" r:id="rId14"/>
    <p:sldId id="529" r:id="rId15"/>
    <p:sldId id="544" r:id="rId16"/>
    <p:sldId id="512" r:id="rId1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7F3FF"/>
    <a:srgbClr val="045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07" autoAdjust="0"/>
    <p:restoredTop sz="50000" autoAdjust="0"/>
  </p:normalViewPr>
  <p:slideViewPr>
    <p:cSldViewPr snapToObjects="1">
      <p:cViewPr varScale="1">
        <p:scale>
          <a:sx n="127" d="100"/>
          <a:sy n="127" d="100"/>
        </p:scale>
        <p:origin x="800" y="17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17" d="100"/>
          <a:sy n="117" d="100"/>
        </p:scale>
        <p:origin x="-4024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563591-51A1-DB44-B2DC-20CF8857E3ED}" type="doc">
      <dgm:prSet loTypeId="urn:microsoft.com/office/officeart/2005/8/layout/lProcess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1C53420-DE4D-B043-B9FB-4893FF150B5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fr-FR" b="1" dirty="0"/>
            <a:t>Légitimer la  demande : « Vous avez bien fait de nous contacter !! »</a:t>
          </a:r>
        </a:p>
      </dgm:t>
    </dgm:pt>
    <dgm:pt modelId="{5B0DC1A9-9291-5847-8A80-281439ABA1BF}" type="parTrans" cxnId="{83195DC5-2509-7544-8258-5798FAB4C836}">
      <dgm:prSet/>
      <dgm:spPr/>
      <dgm:t>
        <a:bodyPr/>
        <a:lstStyle/>
        <a:p>
          <a:endParaRPr lang="fr-FR"/>
        </a:p>
      </dgm:t>
    </dgm:pt>
    <dgm:pt modelId="{5BFEBC1C-84FB-2549-A59E-E4989B286B3A}" type="sibTrans" cxnId="{83195DC5-2509-7544-8258-5798FAB4C836}">
      <dgm:prSet/>
      <dgm:spPr/>
      <dgm:t>
        <a:bodyPr/>
        <a:lstStyle/>
        <a:p>
          <a:endParaRPr lang="fr-FR"/>
        </a:p>
      </dgm:t>
    </dgm:pt>
    <dgm:pt modelId="{C56AFD2F-6FB3-FA4E-A1E2-81171404904C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fr-FR" dirty="0"/>
            <a:t>Ma mission est d’assurer une prise en charge</a:t>
          </a:r>
        </a:p>
      </dgm:t>
    </dgm:pt>
    <dgm:pt modelId="{59D99362-84DC-554B-8DB2-369DD5C6B9D0}" type="parTrans" cxnId="{061A7987-C53D-E74A-BC27-6DBA0CB1C90A}">
      <dgm:prSet/>
      <dgm:spPr/>
      <dgm:t>
        <a:bodyPr/>
        <a:lstStyle/>
        <a:p>
          <a:endParaRPr lang="fr-FR"/>
        </a:p>
      </dgm:t>
    </dgm:pt>
    <dgm:pt modelId="{5C84C662-0104-E44A-AA0B-AF4BEEE3EB0D}" type="sibTrans" cxnId="{061A7987-C53D-E74A-BC27-6DBA0CB1C90A}">
      <dgm:prSet/>
      <dgm:spPr/>
      <dgm:t>
        <a:bodyPr/>
        <a:lstStyle/>
        <a:p>
          <a:endParaRPr lang="fr-FR"/>
        </a:p>
      </dgm:t>
    </dgm:pt>
    <dgm:pt modelId="{FA828EA8-2A3A-6B42-8A71-D7F1D44CC56B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fr-FR" dirty="0"/>
            <a:t>Je passe le relais si je suis en difficulté ou si je suis en dehors de ma mission</a:t>
          </a:r>
        </a:p>
      </dgm:t>
    </dgm:pt>
    <dgm:pt modelId="{423A7755-2946-C44B-8895-FF371DDDFD4A}" type="parTrans" cxnId="{F7733E84-CB54-D24A-A509-21CFDC7D8A95}">
      <dgm:prSet/>
      <dgm:spPr/>
      <dgm:t>
        <a:bodyPr/>
        <a:lstStyle/>
        <a:p>
          <a:endParaRPr lang="fr-FR"/>
        </a:p>
      </dgm:t>
    </dgm:pt>
    <dgm:pt modelId="{9385E531-6921-5448-936F-89ED2099DC84}" type="sibTrans" cxnId="{F7733E84-CB54-D24A-A509-21CFDC7D8A95}">
      <dgm:prSet/>
      <dgm:spPr/>
      <dgm:t>
        <a:bodyPr/>
        <a:lstStyle/>
        <a:p>
          <a:endParaRPr lang="fr-FR"/>
        </a:p>
      </dgm:t>
    </dgm:pt>
    <dgm:pt modelId="{7AE9CE82-1BD3-2C42-AAD1-5903A243DF2F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fr-FR" b="1" dirty="0"/>
            <a:t>Des initiatives sont possibles pour réduire le risque (prévention primaire).</a:t>
          </a:r>
        </a:p>
      </dgm:t>
    </dgm:pt>
    <dgm:pt modelId="{760BA2BB-73E5-ED4C-B578-73AA9E16FD6A}" type="parTrans" cxnId="{5BF37134-96E4-8F43-A5F5-1421D4513C3B}">
      <dgm:prSet/>
      <dgm:spPr/>
      <dgm:t>
        <a:bodyPr/>
        <a:lstStyle/>
        <a:p>
          <a:endParaRPr lang="fr-FR"/>
        </a:p>
      </dgm:t>
    </dgm:pt>
    <dgm:pt modelId="{CEC18DAD-AFAD-1F4A-953B-51778B945D9B}" type="sibTrans" cxnId="{5BF37134-96E4-8F43-A5F5-1421D4513C3B}">
      <dgm:prSet/>
      <dgm:spPr/>
      <dgm:t>
        <a:bodyPr/>
        <a:lstStyle/>
        <a:p>
          <a:endParaRPr lang="fr-FR"/>
        </a:p>
      </dgm:t>
    </dgm:pt>
    <dgm:pt modelId="{6A7BE5BC-43D6-9E42-8218-C7AE242A784B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fr-FR" dirty="0"/>
            <a:t>L’important est de remonter l’information, de parler du travail, de partager, lors des débriefings, des TOPS et des FLOPS. </a:t>
          </a:r>
        </a:p>
      </dgm:t>
    </dgm:pt>
    <dgm:pt modelId="{56BC204B-605F-3043-A6DF-B05D8113A4D0}" type="parTrans" cxnId="{D42FBBD9-DE62-5A48-869F-FE5120081856}">
      <dgm:prSet/>
      <dgm:spPr/>
      <dgm:t>
        <a:bodyPr/>
        <a:lstStyle/>
        <a:p>
          <a:endParaRPr lang="fr-FR"/>
        </a:p>
      </dgm:t>
    </dgm:pt>
    <dgm:pt modelId="{F763D302-7F06-4849-9700-E7FA3D9F044E}" type="sibTrans" cxnId="{D42FBBD9-DE62-5A48-869F-FE5120081856}">
      <dgm:prSet/>
      <dgm:spPr/>
      <dgm:t>
        <a:bodyPr/>
        <a:lstStyle/>
        <a:p>
          <a:endParaRPr lang="fr-FR"/>
        </a:p>
      </dgm:t>
    </dgm:pt>
    <dgm:pt modelId="{94DA121D-8230-564B-A386-833F509B23D1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fr-FR" sz="2000" b="1" dirty="0"/>
            <a:t>Outil : la communication synergique</a:t>
          </a:r>
        </a:p>
      </dgm:t>
    </dgm:pt>
    <dgm:pt modelId="{4992DBB9-084B-0C44-9E69-43BCD2432F76}" type="parTrans" cxnId="{8E620919-11FA-6043-A167-3CD73F8B38C7}">
      <dgm:prSet/>
      <dgm:spPr/>
      <dgm:t>
        <a:bodyPr/>
        <a:lstStyle/>
        <a:p>
          <a:endParaRPr lang="fr-FR"/>
        </a:p>
      </dgm:t>
    </dgm:pt>
    <dgm:pt modelId="{0D507DBC-B53F-3C48-9C68-122D5926345F}" type="sibTrans" cxnId="{8E620919-11FA-6043-A167-3CD73F8B38C7}">
      <dgm:prSet/>
      <dgm:spPr/>
      <dgm:t>
        <a:bodyPr/>
        <a:lstStyle/>
        <a:p>
          <a:endParaRPr lang="fr-FR"/>
        </a:p>
      </dgm:t>
    </dgm:pt>
    <dgm:pt modelId="{D2D829CC-AD68-644F-B574-F985AB60172B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fr-FR" sz="1400" b="1" dirty="0"/>
            <a:t>Acte 1 : Temps d’arrêt émotionnel. Respiration. Stop à nos  perceptions accusatrices</a:t>
          </a:r>
          <a:endParaRPr lang="fr-FR" sz="1000" b="1" dirty="0"/>
        </a:p>
      </dgm:t>
    </dgm:pt>
    <dgm:pt modelId="{5BFAC5CC-B89A-DB45-B5EC-F7BD55499C5C}" type="parTrans" cxnId="{59C070B1-CEF9-624D-9646-80644AB5E7E9}">
      <dgm:prSet/>
      <dgm:spPr/>
      <dgm:t>
        <a:bodyPr/>
        <a:lstStyle/>
        <a:p>
          <a:endParaRPr lang="fr-FR"/>
        </a:p>
      </dgm:t>
    </dgm:pt>
    <dgm:pt modelId="{41F587B4-7D3E-DE46-8746-8DB8FB8A3425}" type="sibTrans" cxnId="{59C070B1-CEF9-624D-9646-80644AB5E7E9}">
      <dgm:prSet/>
      <dgm:spPr/>
      <dgm:t>
        <a:bodyPr/>
        <a:lstStyle/>
        <a:p>
          <a:endParaRPr lang="fr-FR"/>
        </a:p>
      </dgm:t>
    </dgm:pt>
    <dgm:pt modelId="{D4AE643A-F60A-464F-84FE-69E10F0273C6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fr-FR" sz="1400" b="1" dirty="0"/>
            <a:t>Acte 2 : Accepter de modifier nos perceptions. Se centrer sur la résolution</a:t>
          </a:r>
          <a:r>
            <a:rPr lang="fr-FR" sz="1000" b="1" dirty="0"/>
            <a:t>.</a:t>
          </a:r>
        </a:p>
      </dgm:t>
    </dgm:pt>
    <dgm:pt modelId="{7B3A9D20-94BD-EB46-B19A-612DEB7BD855}" type="parTrans" cxnId="{6A06644C-3D30-7649-A3BD-367862016D53}">
      <dgm:prSet/>
      <dgm:spPr/>
      <dgm:t>
        <a:bodyPr/>
        <a:lstStyle/>
        <a:p>
          <a:endParaRPr lang="fr-FR"/>
        </a:p>
      </dgm:t>
    </dgm:pt>
    <dgm:pt modelId="{C37A422E-521E-DD48-B70E-CD5C06019B72}" type="sibTrans" cxnId="{6A06644C-3D30-7649-A3BD-367862016D53}">
      <dgm:prSet/>
      <dgm:spPr/>
      <dgm:t>
        <a:bodyPr/>
        <a:lstStyle/>
        <a:p>
          <a:endParaRPr lang="fr-FR"/>
        </a:p>
      </dgm:t>
    </dgm:pt>
    <dgm:pt modelId="{EFD87E19-7A74-C844-88DE-6F46E4765CB2}" type="pres">
      <dgm:prSet presAssocID="{FC563591-51A1-DB44-B2DC-20CF8857E3ED}" presName="theList" presStyleCnt="0">
        <dgm:presLayoutVars>
          <dgm:dir/>
          <dgm:animLvl val="lvl"/>
          <dgm:resizeHandles val="exact"/>
        </dgm:presLayoutVars>
      </dgm:prSet>
      <dgm:spPr/>
    </dgm:pt>
    <dgm:pt modelId="{25AF2295-4CE6-7B47-8FEF-20CB0C60C2AF}" type="pres">
      <dgm:prSet presAssocID="{F1C53420-DE4D-B043-B9FB-4893FF150B5E}" presName="compNode" presStyleCnt="0"/>
      <dgm:spPr/>
    </dgm:pt>
    <dgm:pt modelId="{28BC109B-334A-1B41-835B-A45C22AF8E66}" type="pres">
      <dgm:prSet presAssocID="{F1C53420-DE4D-B043-B9FB-4893FF150B5E}" presName="aNode" presStyleLbl="bgShp" presStyleIdx="0" presStyleCnt="3"/>
      <dgm:spPr/>
    </dgm:pt>
    <dgm:pt modelId="{A7916440-A07F-0447-BF08-698CB93A2A72}" type="pres">
      <dgm:prSet presAssocID="{F1C53420-DE4D-B043-B9FB-4893FF150B5E}" presName="textNode" presStyleLbl="bgShp" presStyleIdx="0" presStyleCnt="3"/>
      <dgm:spPr/>
    </dgm:pt>
    <dgm:pt modelId="{2D037B0E-74D9-CB4C-AC07-4121B1B0E31D}" type="pres">
      <dgm:prSet presAssocID="{F1C53420-DE4D-B043-B9FB-4893FF150B5E}" presName="compChildNode" presStyleCnt="0"/>
      <dgm:spPr/>
    </dgm:pt>
    <dgm:pt modelId="{4AC61E09-7CB7-7548-B04A-A2C532FC37C2}" type="pres">
      <dgm:prSet presAssocID="{F1C53420-DE4D-B043-B9FB-4893FF150B5E}" presName="theInnerList" presStyleCnt="0"/>
      <dgm:spPr/>
    </dgm:pt>
    <dgm:pt modelId="{F384B920-FFDB-764C-B49C-F0987707B050}" type="pres">
      <dgm:prSet presAssocID="{C56AFD2F-6FB3-FA4E-A1E2-81171404904C}" presName="childNode" presStyleLbl="node1" presStyleIdx="0" presStyleCnt="5">
        <dgm:presLayoutVars>
          <dgm:bulletEnabled val="1"/>
        </dgm:presLayoutVars>
      </dgm:prSet>
      <dgm:spPr/>
    </dgm:pt>
    <dgm:pt modelId="{5B908800-05F6-BB4C-93C1-52DE504690E0}" type="pres">
      <dgm:prSet presAssocID="{C56AFD2F-6FB3-FA4E-A1E2-81171404904C}" presName="aSpace2" presStyleCnt="0"/>
      <dgm:spPr/>
    </dgm:pt>
    <dgm:pt modelId="{3E7DAE4D-2B8A-F243-8F22-1D4496083356}" type="pres">
      <dgm:prSet presAssocID="{FA828EA8-2A3A-6B42-8A71-D7F1D44CC56B}" presName="childNode" presStyleLbl="node1" presStyleIdx="1" presStyleCnt="5">
        <dgm:presLayoutVars>
          <dgm:bulletEnabled val="1"/>
        </dgm:presLayoutVars>
      </dgm:prSet>
      <dgm:spPr/>
    </dgm:pt>
    <dgm:pt modelId="{C10E39F3-4129-9943-A081-885DAB2B2CD8}" type="pres">
      <dgm:prSet presAssocID="{F1C53420-DE4D-B043-B9FB-4893FF150B5E}" presName="aSpace" presStyleCnt="0"/>
      <dgm:spPr/>
    </dgm:pt>
    <dgm:pt modelId="{F962E7E2-9AFA-FF48-8E36-BBFA222F8BC6}" type="pres">
      <dgm:prSet presAssocID="{7AE9CE82-1BD3-2C42-AAD1-5903A243DF2F}" presName="compNode" presStyleCnt="0"/>
      <dgm:spPr/>
    </dgm:pt>
    <dgm:pt modelId="{5FB75BF2-FB29-7545-9715-E7D64F08936F}" type="pres">
      <dgm:prSet presAssocID="{7AE9CE82-1BD3-2C42-AAD1-5903A243DF2F}" presName="aNode" presStyleLbl="bgShp" presStyleIdx="1" presStyleCnt="3"/>
      <dgm:spPr/>
    </dgm:pt>
    <dgm:pt modelId="{B4646DAD-4D33-6E4E-8258-52D72312DB2C}" type="pres">
      <dgm:prSet presAssocID="{7AE9CE82-1BD3-2C42-AAD1-5903A243DF2F}" presName="textNode" presStyleLbl="bgShp" presStyleIdx="1" presStyleCnt="3"/>
      <dgm:spPr/>
    </dgm:pt>
    <dgm:pt modelId="{72D6B711-1AE6-2845-A1D1-05F3DC54490D}" type="pres">
      <dgm:prSet presAssocID="{7AE9CE82-1BD3-2C42-AAD1-5903A243DF2F}" presName="compChildNode" presStyleCnt="0"/>
      <dgm:spPr/>
    </dgm:pt>
    <dgm:pt modelId="{EE922108-08F1-854F-8621-DE0B916C9295}" type="pres">
      <dgm:prSet presAssocID="{7AE9CE82-1BD3-2C42-AAD1-5903A243DF2F}" presName="theInnerList" presStyleCnt="0"/>
      <dgm:spPr/>
    </dgm:pt>
    <dgm:pt modelId="{9204A315-15B2-3747-8315-3C89016A23F6}" type="pres">
      <dgm:prSet presAssocID="{6A7BE5BC-43D6-9E42-8218-C7AE242A784B}" presName="childNode" presStyleLbl="node1" presStyleIdx="2" presStyleCnt="5">
        <dgm:presLayoutVars>
          <dgm:bulletEnabled val="1"/>
        </dgm:presLayoutVars>
      </dgm:prSet>
      <dgm:spPr/>
    </dgm:pt>
    <dgm:pt modelId="{3ECF49B2-111E-9343-AB08-D4EA7DFD1D10}" type="pres">
      <dgm:prSet presAssocID="{7AE9CE82-1BD3-2C42-AAD1-5903A243DF2F}" presName="aSpace" presStyleCnt="0"/>
      <dgm:spPr/>
    </dgm:pt>
    <dgm:pt modelId="{C7B68F25-74B8-2B47-885E-C74D7E774690}" type="pres">
      <dgm:prSet presAssocID="{94DA121D-8230-564B-A386-833F509B23D1}" presName="compNode" presStyleCnt="0"/>
      <dgm:spPr/>
    </dgm:pt>
    <dgm:pt modelId="{F1CCC131-F478-C84C-A473-875273C095AA}" type="pres">
      <dgm:prSet presAssocID="{94DA121D-8230-564B-A386-833F509B23D1}" presName="aNode" presStyleLbl="bgShp" presStyleIdx="2" presStyleCnt="3"/>
      <dgm:spPr/>
    </dgm:pt>
    <dgm:pt modelId="{370968B6-2CDF-9D4F-A23D-AA25CA282C33}" type="pres">
      <dgm:prSet presAssocID="{94DA121D-8230-564B-A386-833F509B23D1}" presName="textNode" presStyleLbl="bgShp" presStyleIdx="2" presStyleCnt="3"/>
      <dgm:spPr/>
    </dgm:pt>
    <dgm:pt modelId="{BB1D6F84-952D-E940-9485-A34D56C599C0}" type="pres">
      <dgm:prSet presAssocID="{94DA121D-8230-564B-A386-833F509B23D1}" presName="compChildNode" presStyleCnt="0"/>
      <dgm:spPr/>
    </dgm:pt>
    <dgm:pt modelId="{1E1C9AE2-E2D8-0044-8209-BFA386727F35}" type="pres">
      <dgm:prSet presAssocID="{94DA121D-8230-564B-A386-833F509B23D1}" presName="theInnerList" presStyleCnt="0"/>
      <dgm:spPr/>
    </dgm:pt>
    <dgm:pt modelId="{739FD60A-A5C6-FC48-A5AF-756721E8D00D}" type="pres">
      <dgm:prSet presAssocID="{D2D829CC-AD68-644F-B574-F985AB60172B}" presName="childNode" presStyleLbl="node1" presStyleIdx="3" presStyleCnt="5">
        <dgm:presLayoutVars>
          <dgm:bulletEnabled val="1"/>
        </dgm:presLayoutVars>
      </dgm:prSet>
      <dgm:spPr/>
    </dgm:pt>
    <dgm:pt modelId="{0645D3AA-1352-2041-9E76-8D243BF5F4EE}" type="pres">
      <dgm:prSet presAssocID="{D2D829CC-AD68-644F-B574-F985AB60172B}" presName="aSpace2" presStyleCnt="0"/>
      <dgm:spPr/>
    </dgm:pt>
    <dgm:pt modelId="{9524239E-69B1-CD4B-A96D-C751229581C0}" type="pres">
      <dgm:prSet presAssocID="{D4AE643A-F60A-464F-84FE-69E10F0273C6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0FCD0910-227D-CF47-8923-CD09B5719E9C}" type="presOf" srcId="{F1C53420-DE4D-B043-B9FB-4893FF150B5E}" destId="{A7916440-A07F-0447-BF08-698CB93A2A72}" srcOrd="1" destOrd="0" presId="urn:microsoft.com/office/officeart/2005/8/layout/lProcess2"/>
    <dgm:cxn modelId="{98897817-9D0E-6446-A669-AD7831736FE8}" type="presOf" srcId="{C56AFD2F-6FB3-FA4E-A1E2-81171404904C}" destId="{F384B920-FFDB-764C-B49C-F0987707B050}" srcOrd="0" destOrd="0" presId="urn:microsoft.com/office/officeart/2005/8/layout/lProcess2"/>
    <dgm:cxn modelId="{8E620919-11FA-6043-A167-3CD73F8B38C7}" srcId="{FC563591-51A1-DB44-B2DC-20CF8857E3ED}" destId="{94DA121D-8230-564B-A386-833F509B23D1}" srcOrd="2" destOrd="0" parTransId="{4992DBB9-084B-0C44-9E69-43BCD2432F76}" sibTransId="{0D507DBC-B53F-3C48-9C68-122D5926345F}"/>
    <dgm:cxn modelId="{595FCF29-5174-6F43-B2A2-5A837DC89D99}" type="presOf" srcId="{FC563591-51A1-DB44-B2DC-20CF8857E3ED}" destId="{EFD87E19-7A74-C844-88DE-6F46E4765CB2}" srcOrd="0" destOrd="0" presId="urn:microsoft.com/office/officeart/2005/8/layout/lProcess2"/>
    <dgm:cxn modelId="{5BF37134-96E4-8F43-A5F5-1421D4513C3B}" srcId="{FC563591-51A1-DB44-B2DC-20CF8857E3ED}" destId="{7AE9CE82-1BD3-2C42-AAD1-5903A243DF2F}" srcOrd="1" destOrd="0" parTransId="{760BA2BB-73E5-ED4C-B578-73AA9E16FD6A}" sibTransId="{CEC18DAD-AFAD-1F4A-953B-51778B945D9B}"/>
    <dgm:cxn modelId="{6A06644C-3D30-7649-A3BD-367862016D53}" srcId="{94DA121D-8230-564B-A386-833F509B23D1}" destId="{D4AE643A-F60A-464F-84FE-69E10F0273C6}" srcOrd="1" destOrd="0" parTransId="{7B3A9D20-94BD-EB46-B19A-612DEB7BD855}" sibTransId="{C37A422E-521E-DD48-B70E-CD5C06019B72}"/>
    <dgm:cxn modelId="{F37C3056-D0CC-604B-9BAC-331C1D2F1EFA}" type="presOf" srcId="{7AE9CE82-1BD3-2C42-AAD1-5903A243DF2F}" destId="{5FB75BF2-FB29-7545-9715-E7D64F08936F}" srcOrd="0" destOrd="0" presId="urn:microsoft.com/office/officeart/2005/8/layout/lProcess2"/>
    <dgm:cxn modelId="{E6B6BC63-8CF1-C446-ABF2-FB220A1455B4}" type="presOf" srcId="{94DA121D-8230-564B-A386-833F509B23D1}" destId="{370968B6-2CDF-9D4F-A23D-AA25CA282C33}" srcOrd="1" destOrd="0" presId="urn:microsoft.com/office/officeart/2005/8/layout/lProcess2"/>
    <dgm:cxn modelId="{3CEBEF67-0B58-C04E-AAB9-B38C8AAB8F75}" type="presOf" srcId="{FA828EA8-2A3A-6B42-8A71-D7F1D44CC56B}" destId="{3E7DAE4D-2B8A-F243-8F22-1D4496083356}" srcOrd="0" destOrd="0" presId="urn:microsoft.com/office/officeart/2005/8/layout/lProcess2"/>
    <dgm:cxn modelId="{C0965B7E-E88F-454E-9D13-419A8BB3C929}" type="presOf" srcId="{F1C53420-DE4D-B043-B9FB-4893FF150B5E}" destId="{28BC109B-334A-1B41-835B-A45C22AF8E66}" srcOrd="0" destOrd="0" presId="urn:microsoft.com/office/officeart/2005/8/layout/lProcess2"/>
    <dgm:cxn modelId="{F7733E84-CB54-D24A-A509-21CFDC7D8A95}" srcId="{F1C53420-DE4D-B043-B9FB-4893FF150B5E}" destId="{FA828EA8-2A3A-6B42-8A71-D7F1D44CC56B}" srcOrd="1" destOrd="0" parTransId="{423A7755-2946-C44B-8895-FF371DDDFD4A}" sibTransId="{9385E531-6921-5448-936F-89ED2099DC84}"/>
    <dgm:cxn modelId="{061A7987-C53D-E74A-BC27-6DBA0CB1C90A}" srcId="{F1C53420-DE4D-B043-B9FB-4893FF150B5E}" destId="{C56AFD2F-6FB3-FA4E-A1E2-81171404904C}" srcOrd="0" destOrd="0" parTransId="{59D99362-84DC-554B-8DB2-369DD5C6B9D0}" sibTransId="{5C84C662-0104-E44A-AA0B-AF4BEEE3EB0D}"/>
    <dgm:cxn modelId="{9806A593-FD07-364F-85C5-AC75D6156DDC}" type="presOf" srcId="{7AE9CE82-1BD3-2C42-AAD1-5903A243DF2F}" destId="{B4646DAD-4D33-6E4E-8258-52D72312DB2C}" srcOrd="1" destOrd="0" presId="urn:microsoft.com/office/officeart/2005/8/layout/lProcess2"/>
    <dgm:cxn modelId="{AF0B63AB-D713-0941-A6D2-1B1F1A3223D1}" type="presOf" srcId="{94DA121D-8230-564B-A386-833F509B23D1}" destId="{F1CCC131-F478-C84C-A473-875273C095AA}" srcOrd="0" destOrd="0" presId="urn:microsoft.com/office/officeart/2005/8/layout/lProcess2"/>
    <dgm:cxn modelId="{59C070B1-CEF9-624D-9646-80644AB5E7E9}" srcId="{94DA121D-8230-564B-A386-833F509B23D1}" destId="{D2D829CC-AD68-644F-B574-F985AB60172B}" srcOrd="0" destOrd="0" parTransId="{5BFAC5CC-B89A-DB45-B5EC-F7BD55499C5C}" sibTransId="{41F587B4-7D3E-DE46-8746-8DB8FB8A3425}"/>
    <dgm:cxn modelId="{9C8F9FB8-703B-2C4C-8CCC-FA4FD3FA3010}" type="presOf" srcId="{D4AE643A-F60A-464F-84FE-69E10F0273C6}" destId="{9524239E-69B1-CD4B-A96D-C751229581C0}" srcOrd="0" destOrd="0" presId="urn:microsoft.com/office/officeart/2005/8/layout/lProcess2"/>
    <dgm:cxn modelId="{83195DC5-2509-7544-8258-5798FAB4C836}" srcId="{FC563591-51A1-DB44-B2DC-20CF8857E3ED}" destId="{F1C53420-DE4D-B043-B9FB-4893FF150B5E}" srcOrd="0" destOrd="0" parTransId="{5B0DC1A9-9291-5847-8A80-281439ABA1BF}" sibTransId="{5BFEBC1C-84FB-2549-A59E-E4989B286B3A}"/>
    <dgm:cxn modelId="{D42FBBD9-DE62-5A48-869F-FE5120081856}" srcId="{7AE9CE82-1BD3-2C42-AAD1-5903A243DF2F}" destId="{6A7BE5BC-43D6-9E42-8218-C7AE242A784B}" srcOrd="0" destOrd="0" parTransId="{56BC204B-605F-3043-A6DF-B05D8113A4D0}" sibTransId="{F763D302-7F06-4849-9700-E7FA3D9F044E}"/>
    <dgm:cxn modelId="{698A85E7-303A-9D4D-AFCA-7EA4A4FFE959}" type="presOf" srcId="{D2D829CC-AD68-644F-B574-F985AB60172B}" destId="{739FD60A-A5C6-FC48-A5AF-756721E8D00D}" srcOrd="0" destOrd="0" presId="urn:microsoft.com/office/officeart/2005/8/layout/lProcess2"/>
    <dgm:cxn modelId="{90308FF6-DB3B-5F4B-BD30-39A900D2415F}" type="presOf" srcId="{6A7BE5BC-43D6-9E42-8218-C7AE242A784B}" destId="{9204A315-15B2-3747-8315-3C89016A23F6}" srcOrd="0" destOrd="0" presId="urn:microsoft.com/office/officeart/2005/8/layout/lProcess2"/>
    <dgm:cxn modelId="{2403CE22-0436-9C47-B3B3-9FBFACDC52F2}" type="presParOf" srcId="{EFD87E19-7A74-C844-88DE-6F46E4765CB2}" destId="{25AF2295-4CE6-7B47-8FEF-20CB0C60C2AF}" srcOrd="0" destOrd="0" presId="urn:microsoft.com/office/officeart/2005/8/layout/lProcess2"/>
    <dgm:cxn modelId="{F0B61F1A-56D2-AD4F-B239-C2A652432BD8}" type="presParOf" srcId="{25AF2295-4CE6-7B47-8FEF-20CB0C60C2AF}" destId="{28BC109B-334A-1B41-835B-A45C22AF8E66}" srcOrd="0" destOrd="0" presId="urn:microsoft.com/office/officeart/2005/8/layout/lProcess2"/>
    <dgm:cxn modelId="{B6AE56CB-96A4-0342-81BA-42BB3DC23DF4}" type="presParOf" srcId="{25AF2295-4CE6-7B47-8FEF-20CB0C60C2AF}" destId="{A7916440-A07F-0447-BF08-698CB93A2A72}" srcOrd="1" destOrd="0" presId="urn:microsoft.com/office/officeart/2005/8/layout/lProcess2"/>
    <dgm:cxn modelId="{E012DE62-DED2-CC4E-8A37-57C303AA2DE3}" type="presParOf" srcId="{25AF2295-4CE6-7B47-8FEF-20CB0C60C2AF}" destId="{2D037B0E-74D9-CB4C-AC07-4121B1B0E31D}" srcOrd="2" destOrd="0" presId="urn:microsoft.com/office/officeart/2005/8/layout/lProcess2"/>
    <dgm:cxn modelId="{206CDCE2-143B-7A40-A24B-520A71D58658}" type="presParOf" srcId="{2D037B0E-74D9-CB4C-AC07-4121B1B0E31D}" destId="{4AC61E09-7CB7-7548-B04A-A2C532FC37C2}" srcOrd="0" destOrd="0" presId="urn:microsoft.com/office/officeart/2005/8/layout/lProcess2"/>
    <dgm:cxn modelId="{5DCB1B73-642A-644D-BE03-E81F8E646ACF}" type="presParOf" srcId="{4AC61E09-7CB7-7548-B04A-A2C532FC37C2}" destId="{F384B920-FFDB-764C-B49C-F0987707B050}" srcOrd="0" destOrd="0" presId="urn:microsoft.com/office/officeart/2005/8/layout/lProcess2"/>
    <dgm:cxn modelId="{FCAB1EC7-888B-8D4A-B3D0-9CA7E91B2DC0}" type="presParOf" srcId="{4AC61E09-7CB7-7548-B04A-A2C532FC37C2}" destId="{5B908800-05F6-BB4C-93C1-52DE504690E0}" srcOrd="1" destOrd="0" presId="urn:microsoft.com/office/officeart/2005/8/layout/lProcess2"/>
    <dgm:cxn modelId="{45BB4E53-CC50-2B41-93E0-EACB8F2DF219}" type="presParOf" srcId="{4AC61E09-7CB7-7548-B04A-A2C532FC37C2}" destId="{3E7DAE4D-2B8A-F243-8F22-1D4496083356}" srcOrd="2" destOrd="0" presId="urn:microsoft.com/office/officeart/2005/8/layout/lProcess2"/>
    <dgm:cxn modelId="{E9EF9E83-1989-5C40-8E30-8ED5B4D602C2}" type="presParOf" srcId="{EFD87E19-7A74-C844-88DE-6F46E4765CB2}" destId="{C10E39F3-4129-9943-A081-885DAB2B2CD8}" srcOrd="1" destOrd="0" presId="urn:microsoft.com/office/officeart/2005/8/layout/lProcess2"/>
    <dgm:cxn modelId="{70D27C6D-B05C-DC4F-B01E-3649362F4023}" type="presParOf" srcId="{EFD87E19-7A74-C844-88DE-6F46E4765CB2}" destId="{F962E7E2-9AFA-FF48-8E36-BBFA222F8BC6}" srcOrd="2" destOrd="0" presId="urn:microsoft.com/office/officeart/2005/8/layout/lProcess2"/>
    <dgm:cxn modelId="{136759DA-D0FA-0241-A28C-8D7960058393}" type="presParOf" srcId="{F962E7E2-9AFA-FF48-8E36-BBFA222F8BC6}" destId="{5FB75BF2-FB29-7545-9715-E7D64F08936F}" srcOrd="0" destOrd="0" presId="urn:microsoft.com/office/officeart/2005/8/layout/lProcess2"/>
    <dgm:cxn modelId="{2D51F4FA-1162-0941-9F1D-2F33D4593074}" type="presParOf" srcId="{F962E7E2-9AFA-FF48-8E36-BBFA222F8BC6}" destId="{B4646DAD-4D33-6E4E-8258-52D72312DB2C}" srcOrd="1" destOrd="0" presId="urn:microsoft.com/office/officeart/2005/8/layout/lProcess2"/>
    <dgm:cxn modelId="{E2D679E9-3AC8-7340-8BB2-EC802C1F7FB8}" type="presParOf" srcId="{F962E7E2-9AFA-FF48-8E36-BBFA222F8BC6}" destId="{72D6B711-1AE6-2845-A1D1-05F3DC54490D}" srcOrd="2" destOrd="0" presId="urn:microsoft.com/office/officeart/2005/8/layout/lProcess2"/>
    <dgm:cxn modelId="{206A7307-45EE-A54E-AFB7-D06E6E741236}" type="presParOf" srcId="{72D6B711-1AE6-2845-A1D1-05F3DC54490D}" destId="{EE922108-08F1-854F-8621-DE0B916C9295}" srcOrd="0" destOrd="0" presId="urn:microsoft.com/office/officeart/2005/8/layout/lProcess2"/>
    <dgm:cxn modelId="{255EA843-5344-4E4D-BE4F-2C68D8722DA8}" type="presParOf" srcId="{EE922108-08F1-854F-8621-DE0B916C9295}" destId="{9204A315-15B2-3747-8315-3C89016A23F6}" srcOrd="0" destOrd="0" presId="urn:microsoft.com/office/officeart/2005/8/layout/lProcess2"/>
    <dgm:cxn modelId="{E998524F-703B-4248-AFCC-3777715270CF}" type="presParOf" srcId="{EFD87E19-7A74-C844-88DE-6F46E4765CB2}" destId="{3ECF49B2-111E-9343-AB08-D4EA7DFD1D10}" srcOrd="3" destOrd="0" presId="urn:microsoft.com/office/officeart/2005/8/layout/lProcess2"/>
    <dgm:cxn modelId="{62C752FA-5299-1A4C-B782-E723635F373D}" type="presParOf" srcId="{EFD87E19-7A74-C844-88DE-6F46E4765CB2}" destId="{C7B68F25-74B8-2B47-885E-C74D7E774690}" srcOrd="4" destOrd="0" presId="urn:microsoft.com/office/officeart/2005/8/layout/lProcess2"/>
    <dgm:cxn modelId="{5FEE085C-54EF-F746-B129-A1997176C3C4}" type="presParOf" srcId="{C7B68F25-74B8-2B47-885E-C74D7E774690}" destId="{F1CCC131-F478-C84C-A473-875273C095AA}" srcOrd="0" destOrd="0" presId="urn:microsoft.com/office/officeart/2005/8/layout/lProcess2"/>
    <dgm:cxn modelId="{B40D3E2B-A420-B14F-B86C-D0F6EEC54159}" type="presParOf" srcId="{C7B68F25-74B8-2B47-885E-C74D7E774690}" destId="{370968B6-2CDF-9D4F-A23D-AA25CA282C33}" srcOrd="1" destOrd="0" presId="urn:microsoft.com/office/officeart/2005/8/layout/lProcess2"/>
    <dgm:cxn modelId="{A3F66558-CD59-8C48-99CF-ABABD54F55BA}" type="presParOf" srcId="{C7B68F25-74B8-2B47-885E-C74D7E774690}" destId="{BB1D6F84-952D-E940-9485-A34D56C599C0}" srcOrd="2" destOrd="0" presId="urn:microsoft.com/office/officeart/2005/8/layout/lProcess2"/>
    <dgm:cxn modelId="{563920ED-AFBA-524D-A681-76C0772AB3D0}" type="presParOf" srcId="{BB1D6F84-952D-E940-9485-A34D56C599C0}" destId="{1E1C9AE2-E2D8-0044-8209-BFA386727F35}" srcOrd="0" destOrd="0" presId="urn:microsoft.com/office/officeart/2005/8/layout/lProcess2"/>
    <dgm:cxn modelId="{17C8504C-5BD7-1A4A-8C96-60A0894D2CE7}" type="presParOf" srcId="{1E1C9AE2-E2D8-0044-8209-BFA386727F35}" destId="{739FD60A-A5C6-FC48-A5AF-756721E8D00D}" srcOrd="0" destOrd="0" presId="urn:microsoft.com/office/officeart/2005/8/layout/lProcess2"/>
    <dgm:cxn modelId="{3EFC5CE1-6E7D-B943-A8F8-B9051F5FE555}" type="presParOf" srcId="{1E1C9AE2-E2D8-0044-8209-BFA386727F35}" destId="{0645D3AA-1352-2041-9E76-8D243BF5F4EE}" srcOrd="1" destOrd="0" presId="urn:microsoft.com/office/officeart/2005/8/layout/lProcess2"/>
    <dgm:cxn modelId="{2339E072-B097-5047-A9D1-14C91689C6C0}" type="presParOf" srcId="{1E1C9AE2-E2D8-0044-8209-BFA386727F35}" destId="{9524239E-69B1-CD4B-A96D-C751229581C0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563591-51A1-DB44-B2DC-20CF8857E3ED}" type="doc">
      <dgm:prSet loTypeId="urn:microsoft.com/office/officeart/2005/8/layout/lProcess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9D76F38-6071-0C45-B2E6-01C9506B77A8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fr-FR" sz="1400" dirty="0">
              <a:solidFill>
                <a:schemeClr val="bg1"/>
              </a:solidFill>
            </a:rPr>
            <a:t>Prendre conscience que l’on peut toujours, sans intention, générer une  réaction négative</a:t>
          </a:r>
        </a:p>
      </dgm:t>
    </dgm:pt>
    <dgm:pt modelId="{88E49787-6AC9-A340-BA1F-9F427B28C16F}" type="parTrans" cxnId="{3839D7E9-6535-6545-A66B-2B46ACF66312}">
      <dgm:prSet/>
      <dgm:spPr/>
      <dgm:t>
        <a:bodyPr/>
        <a:lstStyle/>
        <a:p>
          <a:endParaRPr lang="fr-FR"/>
        </a:p>
      </dgm:t>
    </dgm:pt>
    <dgm:pt modelId="{278597D8-A253-6D4C-B23F-E2C070E1CBD3}" type="sibTrans" cxnId="{3839D7E9-6535-6545-A66B-2B46ACF66312}">
      <dgm:prSet/>
      <dgm:spPr/>
      <dgm:t>
        <a:bodyPr/>
        <a:lstStyle/>
        <a:p>
          <a:endParaRPr lang="fr-FR"/>
        </a:p>
      </dgm:t>
    </dgm:pt>
    <dgm:pt modelId="{1FE930D7-62A1-2247-BDD6-6F50F01C81D2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fr-FR" sz="1200" dirty="0"/>
            <a:t>Prendre conscience que chacun peut être ressenti comme celui qui parle mal, écrit mal, n’agit pas au bon moment, ….bref ne répond pas  aux attentes</a:t>
          </a:r>
        </a:p>
      </dgm:t>
    </dgm:pt>
    <dgm:pt modelId="{981297BC-6DE0-4B4F-8F50-D7915A341A6F}" type="parTrans" cxnId="{B2FBE561-7593-2747-ACA6-3EE5E65AD122}">
      <dgm:prSet/>
      <dgm:spPr/>
      <dgm:t>
        <a:bodyPr/>
        <a:lstStyle/>
        <a:p>
          <a:endParaRPr lang="fr-FR"/>
        </a:p>
      </dgm:t>
    </dgm:pt>
    <dgm:pt modelId="{E880B848-E627-1B40-B82F-A00F50102FA8}" type="sibTrans" cxnId="{B2FBE561-7593-2747-ACA6-3EE5E65AD122}">
      <dgm:prSet/>
      <dgm:spPr/>
      <dgm:t>
        <a:bodyPr/>
        <a:lstStyle/>
        <a:p>
          <a:endParaRPr lang="fr-FR"/>
        </a:p>
      </dgm:t>
    </dgm:pt>
    <dgm:pt modelId="{7D786F67-8787-4F4D-81F9-2D5EF3A683B9}">
      <dgm:prSet custT="1"/>
      <dgm:spPr>
        <a:solidFill>
          <a:srgbClr val="00B050"/>
        </a:solidFill>
      </dgm:spPr>
      <dgm:t>
        <a:bodyPr/>
        <a:lstStyle/>
        <a:p>
          <a:r>
            <a:rPr lang="fr-FR" sz="1600" dirty="0"/>
            <a:t>Développer une com synergique : se centrer sur l’objectif commun et abandonner ses objectifs spécifiques</a:t>
          </a:r>
        </a:p>
      </dgm:t>
    </dgm:pt>
    <dgm:pt modelId="{D9F90A95-87E2-3049-8A0E-E29A23CF86E7}" type="parTrans" cxnId="{3D73AB56-418D-444A-A3F7-02DA656893E9}">
      <dgm:prSet/>
      <dgm:spPr/>
      <dgm:t>
        <a:bodyPr/>
        <a:lstStyle/>
        <a:p>
          <a:endParaRPr lang="fr-FR"/>
        </a:p>
      </dgm:t>
    </dgm:pt>
    <dgm:pt modelId="{7F25EF01-0A72-5C4A-8029-AAA3253A185F}" type="sibTrans" cxnId="{3D73AB56-418D-444A-A3F7-02DA656893E9}">
      <dgm:prSet/>
      <dgm:spPr/>
      <dgm:t>
        <a:bodyPr/>
        <a:lstStyle/>
        <a:p>
          <a:endParaRPr lang="fr-FR"/>
        </a:p>
      </dgm:t>
    </dgm:pt>
    <dgm:pt modelId="{D27C8A7A-EAAA-0344-BF1A-B2935D5CE8E7}">
      <dgm:prSet custT="1"/>
      <dgm:spPr>
        <a:solidFill>
          <a:srgbClr val="00B050"/>
        </a:solidFill>
      </dgm:spPr>
      <dgm:t>
        <a:bodyPr/>
        <a:lstStyle/>
        <a:p>
          <a:r>
            <a:rPr lang="fr-FR" sz="1100" dirty="0"/>
            <a:t>En  tant que témoin</a:t>
          </a:r>
        </a:p>
        <a:p>
          <a:r>
            <a:rPr lang="fr-FR" sz="1100" dirty="0"/>
            <a:t>Oser  la régulation entre collègues  :  exprimer vos ressentis. Comprenez le besoin des uns et des autres</a:t>
          </a:r>
        </a:p>
        <a:p>
          <a:r>
            <a:rPr lang="fr-FR" sz="1100" dirty="0"/>
            <a:t>J’apporte un café !</a:t>
          </a:r>
        </a:p>
      </dgm:t>
    </dgm:pt>
    <dgm:pt modelId="{B859EDFC-979F-F34B-AF31-A041DB6888F3}" type="parTrans" cxnId="{AFFB2965-94AE-6C42-B606-177DA89D3FCA}">
      <dgm:prSet/>
      <dgm:spPr/>
      <dgm:t>
        <a:bodyPr/>
        <a:lstStyle/>
        <a:p>
          <a:endParaRPr lang="fr-FR"/>
        </a:p>
      </dgm:t>
    </dgm:pt>
    <dgm:pt modelId="{07C82F6D-03A1-EF45-BCDF-1ABE8E23583C}" type="sibTrans" cxnId="{AFFB2965-94AE-6C42-B606-177DA89D3FCA}">
      <dgm:prSet/>
      <dgm:spPr/>
      <dgm:t>
        <a:bodyPr/>
        <a:lstStyle/>
        <a:p>
          <a:endParaRPr lang="fr-FR"/>
        </a:p>
      </dgm:t>
    </dgm:pt>
    <dgm:pt modelId="{5999C86E-3FBC-1A40-A472-735109DED78F}">
      <dgm:prSet custT="1"/>
      <dgm:spPr>
        <a:solidFill>
          <a:srgbClr val="00B050"/>
        </a:solidFill>
      </dgm:spPr>
      <dgm:t>
        <a:bodyPr/>
        <a:lstStyle/>
        <a:p>
          <a:endParaRPr lang="fr-FR" sz="1400" dirty="0"/>
        </a:p>
        <a:p>
          <a:endParaRPr lang="fr-FR" sz="1400" dirty="0"/>
        </a:p>
        <a:p>
          <a:endParaRPr lang="fr-FR" sz="1400" dirty="0"/>
        </a:p>
        <a:p>
          <a:r>
            <a:rPr lang="fr-FR" sz="1400" dirty="0"/>
            <a:t>Rôle du collectif et du manager : rôle d’écoute. De libération de la parole. Etre ressource de l’autre. Utiliser les tiers. Se sentir légitime à intervenir. Créer un élément tiers. Tunnel de stress…</a:t>
          </a:r>
        </a:p>
      </dgm:t>
    </dgm:pt>
    <dgm:pt modelId="{77120577-BC73-9A48-BF33-0ED57D2EFC17}" type="parTrans" cxnId="{13CDD099-D780-D54E-A191-08846420BC50}">
      <dgm:prSet/>
      <dgm:spPr/>
      <dgm:t>
        <a:bodyPr/>
        <a:lstStyle/>
        <a:p>
          <a:endParaRPr lang="fr-FR"/>
        </a:p>
      </dgm:t>
    </dgm:pt>
    <dgm:pt modelId="{4E9B9CAC-DFFB-4B4E-98A1-7B4A22B29E9A}" type="sibTrans" cxnId="{13CDD099-D780-D54E-A191-08846420BC50}">
      <dgm:prSet/>
      <dgm:spPr/>
      <dgm:t>
        <a:bodyPr/>
        <a:lstStyle/>
        <a:p>
          <a:endParaRPr lang="fr-FR"/>
        </a:p>
      </dgm:t>
    </dgm:pt>
    <dgm:pt modelId="{7FC73AF1-669E-AF49-9388-2D608872063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/>
            <a:t>Se sentir concerné à sortir de la sidération collective. </a:t>
          </a:r>
        </a:p>
      </dgm:t>
    </dgm:pt>
    <dgm:pt modelId="{E352B1B6-9986-9940-BD97-E7494E2A1D2B}" type="parTrans" cxnId="{F37BC008-9FE0-5C42-ABA3-CE047E572B9E}">
      <dgm:prSet/>
      <dgm:spPr/>
      <dgm:t>
        <a:bodyPr/>
        <a:lstStyle/>
        <a:p>
          <a:endParaRPr lang="fr-FR"/>
        </a:p>
      </dgm:t>
    </dgm:pt>
    <dgm:pt modelId="{B770954D-8FB6-7843-84C7-E52745F5457F}" type="sibTrans" cxnId="{F37BC008-9FE0-5C42-ABA3-CE047E572B9E}">
      <dgm:prSet/>
      <dgm:spPr/>
      <dgm:t>
        <a:bodyPr/>
        <a:lstStyle/>
        <a:p>
          <a:endParaRPr lang="fr-FR"/>
        </a:p>
      </dgm:t>
    </dgm:pt>
    <dgm:pt modelId="{CF96E116-AAD5-8546-AC6A-C6A26F007BEB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/>
            <a:t>Observer l’escalade de la violence et oser Intervenir pour clarifier dès que l’on identifie l’emballement </a:t>
          </a:r>
        </a:p>
      </dgm:t>
    </dgm:pt>
    <dgm:pt modelId="{F3BCF3CF-8D81-7047-82BC-DBFDEEDA5A7F}" type="parTrans" cxnId="{6799178F-6B31-CF4B-AFC9-D462DD8EA7AD}">
      <dgm:prSet/>
      <dgm:spPr/>
      <dgm:t>
        <a:bodyPr/>
        <a:lstStyle/>
        <a:p>
          <a:endParaRPr lang="fr-FR"/>
        </a:p>
      </dgm:t>
    </dgm:pt>
    <dgm:pt modelId="{0FCDC16A-FE26-8149-A118-BB9EE6E6A975}" type="sibTrans" cxnId="{6799178F-6B31-CF4B-AFC9-D462DD8EA7AD}">
      <dgm:prSet/>
      <dgm:spPr/>
      <dgm:t>
        <a:bodyPr/>
        <a:lstStyle/>
        <a:p>
          <a:endParaRPr lang="fr-FR"/>
        </a:p>
      </dgm:t>
    </dgm:pt>
    <dgm:pt modelId="{83E9CAB9-EBD5-F445-9993-CC6E56111421}">
      <dgm:prSet custT="1"/>
      <dgm:spPr>
        <a:solidFill>
          <a:srgbClr val="00B050"/>
        </a:solidFill>
      </dgm:spPr>
      <dgm:t>
        <a:bodyPr/>
        <a:lstStyle/>
        <a:p>
          <a:r>
            <a:rPr lang="fr-FR" sz="1100" dirty="0"/>
            <a:t>En tant que témoin ou tiers , je peux inviter le manager à  réguler. Inviter le collaborateur à prendre conscience  que le manager pouvait ne pas avoir d’intention… Accepter de REGULER</a:t>
          </a:r>
        </a:p>
      </dgm:t>
    </dgm:pt>
    <dgm:pt modelId="{5184F698-30C6-5947-A7BD-30181D0C0646}" type="parTrans" cxnId="{891FC8B2-414A-3A4A-9F9C-3DB265D22C15}">
      <dgm:prSet/>
      <dgm:spPr/>
      <dgm:t>
        <a:bodyPr/>
        <a:lstStyle/>
        <a:p>
          <a:endParaRPr lang="fr-FR"/>
        </a:p>
      </dgm:t>
    </dgm:pt>
    <dgm:pt modelId="{7CDA1C0D-E898-6348-B546-C2BFE0CC1D23}" type="sibTrans" cxnId="{891FC8B2-414A-3A4A-9F9C-3DB265D22C15}">
      <dgm:prSet/>
      <dgm:spPr/>
      <dgm:t>
        <a:bodyPr/>
        <a:lstStyle/>
        <a:p>
          <a:endParaRPr lang="fr-FR"/>
        </a:p>
      </dgm:t>
    </dgm:pt>
    <dgm:pt modelId="{C81C05A2-2809-5E4C-A0DC-31C2E000E7A9}">
      <dgm:prSet custT="1"/>
      <dgm:spPr>
        <a:solidFill>
          <a:schemeClr val="accent1"/>
        </a:solidFill>
      </dgm:spPr>
      <dgm:t>
        <a:bodyPr/>
        <a:lstStyle/>
        <a:p>
          <a:r>
            <a:rPr lang="fr-FR" sz="1800" dirty="0"/>
            <a:t>STOP</a:t>
          </a:r>
        </a:p>
      </dgm:t>
    </dgm:pt>
    <dgm:pt modelId="{40F894DF-C8FC-C54E-937F-C9BA975BB885}" type="parTrans" cxnId="{0F2A2747-CAD7-E948-8EF4-11CC6FD2B6DC}">
      <dgm:prSet/>
      <dgm:spPr/>
      <dgm:t>
        <a:bodyPr/>
        <a:lstStyle/>
        <a:p>
          <a:endParaRPr lang="fr-FR"/>
        </a:p>
      </dgm:t>
    </dgm:pt>
    <dgm:pt modelId="{B1618E24-2FDB-0640-81A3-2E9719B0F58B}" type="sibTrans" cxnId="{0F2A2747-CAD7-E948-8EF4-11CC6FD2B6DC}">
      <dgm:prSet/>
      <dgm:spPr/>
      <dgm:t>
        <a:bodyPr/>
        <a:lstStyle/>
        <a:p>
          <a:endParaRPr lang="fr-FR"/>
        </a:p>
      </dgm:t>
    </dgm:pt>
    <dgm:pt modelId="{4C502C85-FD0E-E844-BD27-E1C9DB8B7CB1}">
      <dgm:prSet custT="1"/>
      <dgm:spPr>
        <a:solidFill>
          <a:srgbClr val="FFC000"/>
        </a:solidFill>
      </dgm:spPr>
      <dgm:t>
        <a:bodyPr/>
        <a:lstStyle/>
        <a:p>
          <a:r>
            <a:rPr lang="fr-FR" sz="1600" dirty="0"/>
            <a:t>Personne n’apprécie de se voir manquer de respect, d’autant plus devant ses collègues. </a:t>
          </a:r>
          <a:endParaRPr lang="fr-FR" sz="1600" dirty="0">
            <a:solidFill>
              <a:schemeClr val="bg1"/>
            </a:solidFill>
          </a:endParaRPr>
        </a:p>
      </dgm:t>
    </dgm:pt>
    <dgm:pt modelId="{018F3E9A-A080-424B-B8CA-A37E263FF2AA}" type="parTrans" cxnId="{F5868A4C-CAEC-F948-8B42-076F81D54CAA}">
      <dgm:prSet/>
      <dgm:spPr/>
      <dgm:t>
        <a:bodyPr/>
        <a:lstStyle/>
        <a:p>
          <a:endParaRPr lang="fr-FR"/>
        </a:p>
      </dgm:t>
    </dgm:pt>
    <dgm:pt modelId="{8B97388C-C5AC-4E42-9318-E9395FEF8F96}" type="sibTrans" cxnId="{F5868A4C-CAEC-F948-8B42-076F81D54CAA}">
      <dgm:prSet/>
      <dgm:spPr/>
      <dgm:t>
        <a:bodyPr/>
        <a:lstStyle/>
        <a:p>
          <a:endParaRPr lang="fr-FR"/>
        </a:p>
      </dgm:t>
    </dgm:pt>
    <dgm:pt modelId="{B115B9D9-6206-744C-B18B-878C078F9752}">
      <dgm:prSet custT="1"/>
      <dgm:spPr>
        <a:solidFill>
          <a:schemeClr val="accent1"/>
        </a:solidFill>
      </dgm:spPr>
      <dgm:t>
        <a:bodyPr/>
        <a:lstStyle/>
        <a:p>
          <a:r>
            <a:rPr lang="fr-FR" sz="1400" dirty="0"/>
            <a:t>Mettre en place  un Temps d’arrêt émotionnel. Respirer, se centrer sur ses besoins et les besoins de l’autre.</a:t>
          </a:r>
        </a:p>
      </dgm:t>
    </dgm:pt>
    <dgm:pt modelId="{83AFDBA8-17EA-FC4B-AA08-8E10A77616A4}" type="parTrans" cxnId="{6CD35583-87DF-B44D-978C-232D5CCE856A}">
      <dgm:prSet/>
      <dgm:spPr/>
      <dgm:t>
        <a:bodyPr/>
        <a:lstStyle/>
        <a:p>
          <a:endParaRPr lang="fr-FR"/>
        </a:p>
      </dgm:t>
    </dgm:pt>
    <dgm:pt modelId="{FEC66F50-F442-0A48-B807-CA7767080CB4}" type="sibTrans" cxnId="{6CD35583-87DF-B44D-978C-232D5CCE856A}">
      <dgm:prSet/>
      <dgm:spPr/>
      <dgm:t>
        <a:bodyPr/>
        <a:lstStyle/>
        <a:p>
          <a:endParaRPr lang="fr-FR"/>
        </a:p>
      </dgm:t>
    </dgm:pt>
    <dgm:pt modelId="{83422AFA-C44D-E14A-B6D5-F773AA740BE6}" type="pres">
      <dgm:prSet presAssocID="{FC563591-51A1-DB44-B2DC-20CF8857E3ED}" presName="theList" presStyleCnt="0">
        <dgm:presLayoutVars>
          <dgm:dir/>
          <dgm:animLvl val="lvl"/>
          <dgm:resizeHandles val="exact"/>
        </dgm:presLayoutVars>
      </dgm:prSet>
      <dgm:spPr/>
    </dgm:pt>
    <dgm:pt modelId="{04F4A52D-6C26-1645-B82B-962723ACFD8F}" type="pres">
      <dgm:prSet presAssocID="{4C502C85-FD0E-E844-BD27-E1C9DB8B7CB1}" presName="compNode" presStyleCnt="0"/>
      <dgm:spPr/>
    </dgm:pt>
    <dgm:pt modelId="{9F7FE439-FDED-0043-87D8-E06C83F069E3}" type="pres">
      <dgm:prSet presAssocID="{4C502C85-FD0E-E844-BD27-E1C9DB8B7CB1}" presName="aNode" presStyleLbl="bgShp" presStyleIdx="0" presStyleCnt="4"/>
      <dgm:spPr/>
    </dgm:pt>
    <dgm:pt modelId="{D1AB8B5F-24B2-A741-96D6-45175EC55B67}" type="pres">
      <dgm:prSet presAssocID="{4C502C85-FD0E-E844-BD27-E1C9DB8B7CB1}" presName="textNode" presStyleLbl="bgShp" presStyleIdx="0" presStyleCnt="4"/>
      <dgm:spPr/>
    </dgm:pt>
    <dgm:pt modelId="{09EBBB33-4A0E-BF4B-844B-5F46255302FB}" type="pres">
      <dgm:prSet presAssocID="{4C502C85-FD0E-E844-BD27-E1C9DB8B7CB1}" presName="compChildNode" presStyleCnt="0"/>
      <dgm:spPr/>
    </dgm:pt>
    <dgm:pt modelId="{A9B22085-6F3F-214A-8B37-59F4D0906C5E}" type="pres">
      <dgm:prSet presAssocID="{4C502C85-FD0E-E844-BD27-E1C9DB8B7CB1}" presName="theInnerList" presStyleCnt="0"/>
      <dgm:spPr/>
    </dgm:pt>
    <dgm:pt modelId="{94B0B6D3-6695-2A48-B154-7DC7C020B257}" type="pres">
      <dgm:prSet presAssocID="{99D76F38-6071-0C45-B2E6-01C9506B77A8}" presName="childNode" presStyleLbl="node1" presStyleIdx="0" presStyleCnt="7">
        <dgm:presLayoutVars>
          <dgm:bulletEnabled val="1"/>
        </dgm:presLayoutVars>
      </dgm:prSet>
      <dgm:spPr/>
    </dgm:pt>
    <dgm:pt modelId="{C9502215-A559-6C4F-9333-06190A56A13F}" type="pres">
      <dgm:prSet presAssocID="{99D76F38-6071-0C45-B2E6-01C9506B77A8}" presName="aSpace2" presStyleCnt="0"/>
      <dgm:spPr/>
    </dgm:pt>
    <dgm:pt modelId="{D6591622-6DFC-3744-9FAC-6CA974F4503B}" type="pres">
      <dgm:prSet presAssocID="{1FE930D7-62A1-2247-BDD6-6F50F01C81D2}" presName="childNode" presStyleLbl="node1" presStyleIdx="1" presStyleCnt="7">
        <dgm:presLayoutVars>
          <dgm:bulletEnabled val="1"/>
        </dgm:presLayoutVars>
      </dgm:prSet>
      <dgm:spPr/>
    </dgm:pt>
    <dgm:pt modelId="{5BFE915D-07F8-674A-BB53-704E9891F3B4}" type="pres">
      <dgm:prSet presAssocID="{4C502C85-FD0E-E844-BD27-E1C9DB8B7CB1}" presName="aSpace" presStyleCnt="0"/>
      <dgm:spPr/>
    </dgm:pt>
    <dgm:pt modelId="{E133E850-DC53-B744-A2DA-864A5B0D061E}" type="pres">
      <dgm:prSet presAssocID="{C81C05A2-2809-5E4C-A0DC-31C2E000E7A9}" presName="compNode" presStyleCnt="0"/>
      <dgm:spPr/>
    </dgm:pt>
    <dgm:pt modelId="{B3E943E9-B3F6-1A47-9B02-8E9D9C303FE2}" type="pres">
      <dgm:prSet presAssocID="{C81C05A2-2809-5E4C-A0DC-31C2E000E7A9}" presName="aNode" presStyleLbl="bgShp" presStyleIdx="1" presStyleCnt="4"/>
      <dgm:spPr/>
    </dgm:pt>
    <dgm:pt modelId="{47EEF77D-0864-E64F-8564-0273663D8CB7}" type="pres">
      <dgm:prSet presAssocID="{C81C05A2-2809-5E4C-A0DC-31C2E000E7A9}" presName="textNode" presStyleLbl="bgShp" presStyleIdx="1" presStyleCnt="4"/>
      <dgm:spPr/>
    </dgm:pt>
    <dgm:pt modelId="{EF5B3204-7F8C-4543-8B86-96DA9698C5D4}" type="pres">
      <dgm:prSet presAssocID="{C81C05A2-2809-5E4C-A0DC-31C2E000E7A9}" presName="compChildNode" presStyleCnt="0"/>
      <dgm:spPr/>
    </dgm:pt>
    <dgm:pt modelId="{3BBE2695-6219-1742-B446-6D868B3F9552}" type="pres">
      <dgm:prSet presAssocID="{C81C05A2-2809-5E4C-A0DC-31C2E000E7A9}" presName="theInnerList" presStyleCnt="0"/>
      <dgm:spPr/>
    </dgm:pt>
    <dgm:pt modelId="{90DD55D1-2F97-0C4C-A06A-29EB77A3B454}" type="pres">
      <dgm:prSet presAssocID="{B115B9D9-6206-744C-B18B-878C078F9752}" presName="childNode" presStyleLbl="node1" presStyleIdx="2" presStyleCnt="7">
        <dgm:presLayoutVars>
          <dgm:bulletEnabled val="1"/>
        </dgm:presLayoutVars>
      </dgm:prSet>
      <dgm:spPr/>
    </dgm:pt>
    <dgm:pt modelId="{BCC82D5B-F954-5E4D-BB6A-3D26953650F6}" type="pres">
      <dgm:prSet presAssocID="{C81C05A2-2809-5E4C-A0DC-31C2E000E7A9}" presName="aSpace" presStyleCnt="0"/>
      <dgm:spPr/>
    </dgm:pt>
    <dgm:pt modelId="{38D817C6-083F-1845-8AF0-D166061EA12D}" type="pres">
      <dgm:prSet presAssocID="{7D786F67-8787-4F4D-81F9-2D5EF3A683B9}" presName="compNode" presStyleCnt="0"/>
      <dgm:spPr/>
    </dgm:pt>
    <dgm:pt modelId="{0885FE5D-7592-B44F-918C-B45D37346B07}" type="pres">
      <dgm:prSet presAssocID="{7D786F67-8787-4F4D-81F9-2D5EF3A683B9}" presName="aNode" presStyleLbl="bgShp" presStyleIdx="2" presStyleCnt="4"/>
      <dgm:spPr/>
    </dgm:pt>
    <dgm:pt modelId="{F35C9563-97BB-D047-AC33-9FF82029CDCF}" type="pres">
      <dgm:prSet presAssocID="{7D786F67-8787-4F4D-81F9-2D5EF3A683B9}" presName="textNode" presStyleLbl="bgShp" presStyleIdx="2" presStyleCnt="4"/>
      <dgm:spPr/>
    </dgm:pt>
    <dgm:pt modelId="{A0D0CC4C-C4FA-E143-93EC-5E51051410D1}" type="pres">
      <dgm:prSet presAssocID="{7D786F67-8787-4F4D-81F9-2D5EF3A683B9}" presName="compChildNode" presStyleCnt="0"/>
      <dgm:spPr/>
    </dgm:pt>
    <dgm:pt modelId="{EEA602F7-AAFB-D545-8DAE-7AD1C42F2AEB}" type="pres">
      <dgm:prSet presAssocID="{7D786F67-8787-4F4D-81F9-2D5EF3A683B9}" presName="theInnerList" presStyleCnt="0"/>
      <dgm:spPr/>
    </dgm:pt>
    <dgm:pt modelId="{DFB8617B-9BD4-C749-B277-15B87793CFB8}" type="pres">
      <dgm:prSet presAssocID="{D27C8A7A-EAAA-0344-BF1A-B2935D5CE8E7}" presName="childNode" presStyleLbl="node1" presStyleIdx="3" presStyleCnt="7">
        <dgm:presLayoutVars>
          <dgm:bulletEnabled val="1"/>
        </dgm:presLayoutVars>
      </dgm:prSet>
      <dgm:spPr/>
    </dgm:pt>
    <dgm:pt modelId="{DB9AE415-E7FB-3140-8B74-C4FBFDEBB47B}" type="pres">
      <dgm:prSet presAssocID="{D27C8A7A-EAAA-0344-BF1A-B2935D5CE8E7}" presName="aSpace2" presStyleCnt="0"/>
      <dgm:spPr/>
    </dgm:pt>
    <dgm:pt modelId="{64359042-AD4D-0D49-B6F0-129CF36E1C7D}" type="pres">
      <dgm:prSet presAssocID="{83E9CAB9-EBD5-F445-9993-CC6E56111421}" presName="childNode" presStyleLbl="node1" presStyleIdx="4" presStyleCnt="7">
        <dgm:presLayoutVars>
          <dgm:bulletEnabled val="1"/>
        </dgm:presLayoutVars>
      </dgm:prSet>
      <dgm:spPr/>
    </dgm:pt>
    <dgm:pt modelId="{2FB06CB9-A9C9-8D4A-8A66-FF7CE62C355A}" type="pres">
      <dgm:prSet presAssocID="{7D786F67-8787-4F4D-81F9-2D5EF3A683B9}" presName="aSpace" presStyleCnt="0"/>
      <dgm:spPr/>
    </dgm:pt>
    <dgm:pt modelId="{6FFC8159-1675-B84A-942C-CC2B7670DF1F}" type="pres">
      <dgm:prSet presAssocID="{5999C86E-3FBC-1A40-A472-735109DED78F}" presName="compNode" presStyleCnt="0"/>
      <dgm:spPr/>
    </dgm:pt>
    <dgm:pt modelId="{4E26274C-D9A2-FD49-8507-17AF12E4E478}" type="pres">
      <dgm:prSet presAssocID="{5999C86E-3FBC-1A40-A472-735109DED78F}" presName="aNode" presStyleLbl="bgShp" presStyleIdx="3" presStyleCnt="4"/>
      <dgm:spPr/>
    </dgm:pt>
    <dgm:pt modelId="{D914BA80-D0DA-8A45-B9FA-1333D5AF5875}" type="pres">
      <dgm:prSet presAssocID="{5999C86E-3FBC-1A40-A472-735109DED78F}" presName="textNode" presStyleLbl="bgShp" presStyleIdx="3" presStyleCnt="4"/>
      <dgm:spPr/>
    </dgm:pt>
    <dgm:pt modelId="{29C264B2-8A30-CB40-8574-11BF45EB697A}" type="pres">
      <dgm:prSet presAssocID="{5999C86E-3FBC-1A40-A472-735109DED78F}" presName="compChildNode" presStyleCnt="0"/>
      <dgm:spPr/>
    </dgm:pt>
    <dgm:pt modelId="{EF5A1DD9-4C04-4448-950A-0B43B3DEE0AD}" type="pres">
      <dgm:prSet presAssocID="{5999C86E-3FBC-1A40-A472-735109DED78F}" presName="theInnerList" presStyleCnt="0"/>
      <dgm:spPr/>
    </dgm:pt>
    <dgm:pt modelId="{5C4C692D-7C75-484F-A226-4524E6D090D3}" type="pres">
      <dgm:prSet presAssocID="{7FC73AF1-669E-AF49-9388-2D6088720635}" presName="childNode" presStyleLbl="node1" presStyleIdx="5" presStyleCnt="7" custScaleY="32735" custLinFactY="6159" custLinFactNeighborX="3429" custLinFactNeighborY="100000">
        <dgm:presLayoutVars>
          <dgm:bulletEnabled val="1"/>
        </dgm:presLayoutVars>
      </dgm:prSet>
      <dgm:spPr/>
    </dgm:pt>
    <dgm:pt modelId="{6DF292BA-15BF-114E-BAA7-44165176E225}" type="pres">
      <dgm:prSet presAssocID="{7FC73AF1-669E-AF49-9388-2D6088720635}" presName="aSpace2" presStyleCnt="0"/>
      <dgm:spPr/>
    </dgm:pt>
    <dgm:pt modelId="{F793F836-5EE0-1647-8BAB-E7AEF3D709F4}" type="pres">
      <dgm:prSet presAssocID="{CF96E116-AAD5-8546-AC6A-C6A26F007BEB}" presName="childNode" presStyleLbl="node1" presStyleIdx="6" presStyleCnt="7" custScaleY="45263" custLinFactNeighborX="3429" custLinFactNeighborY="58024">
        <dgm:presLayoutVars>
          <dgm:bulletEnabled val="1"/>
        </dgm:presLayoutVars>
      </dgm:prSet>
      <dgm:spPr/>
    </dgm:pt>
  </dgm:ptLst>
  <dgm:cxnLst>
    <dgm:cxn modelId="{F37BC008-9FE0-5C42-ABA3-CE047E572B9E}" srcId="{5999C86E-3FBC-1A40-A472-735109DED78F}" destId="{7FC73AF1-669E-AF49-9388-2D6088720635}" srcOrd="0" destOrd="0" parTransId="{E352B1B6-9986-9940-BD97-E7494E2A1D2B}" sibTransId="{B770954D-8FB6-7843-84C7-E52745F5457F}"/>
    <dgm:cxn modelId="{BB054E24-59D8-C14E-B56D-1C1E047186EC}" type="presOf" srcId="{7D786F67-8787-4F4D-81F9-2D5EF3A683B9}" destId="{0885FE5D-7592-B44F-918C-B45D37346B07}" srcOrd="0" destOrd="0" presId="urn:microsoft.com/office/officeart/2005/8/layout/lProcess2"/>
    <dgm:cxn modelId="{DC3C4B3A-F38E-D140-8745-0B450B884231}" type="presOf" srcId="{83E9CAB9-EBD5-F445-9993-CC6E56111421}" destId="{64359042-AD4D-0D49-B6F0-129CF36E1C7D}" srcOrd="0" destOrd="0" presId="urn:microsoft.com/office/officeart/2005/8/layout/lProcess2"/>
    <dgm:cxn modelId="{21371A3B-9781-4F46-83B2-737005C577A9}" type="presOf" srcId="{C81C05A2-2809-5E4C-A0DC-31C2E000E7A9}" destId="{B3E943E9-B3F6-1A47-9B02-8E9D9C303FE2}" srcOrd="0" destOrd="0" presId="urn:microsoft.com/office/officeart/2005/8/layout/lProcess2"/>
    <dgm:cxn modelId="{0F2A2747-CAD7-E948-8EF4-11CC6FD2B6DC}" srcId="{FC563591-51A1-DB44-B2DC-20CF8857E3ED}" destId="{C81C05A2-2809-5E4C-A0DC-31C2E000E7A9}" srcOrd="1" destOrd="0" parTransId="{40F894DF-C8FC-C54E-937F-C9BA975BB885}" sibTransId="{B1618E24-2FDB-0640-81A3-2E9719B0F58B}"/>
    <dgm:cxn modelId="{F5868A4C-CAEC-F948-8B42-076F81D54CAA}" srcId="{FC563591-51A1-DB44-B2DC-20CF8857E3ED}" destId="{4C502C85-FD0E-E844-BD27-E1C9DB8B7CB1}" srcOrd="0" destOrd="0" parTransId="{018F3E9A-A080-424B-B8CA-A37E263FF2AA}" sibTransId="{8B97388C-C5AC-4E42-9318-E9395FEF8F96}"/>
    <dgm:cxn modelId="{BAC6A851-765B-7C46-8176-598AA4B3DBE7}" type="presOf" srcId="{1FE930D7-62A1-2247-BDD6-6F50F01C81D2}" destId="{D6591622-6DFC-3744-9FAC-6CA974F4503B}" srcOrd="0" destOrd="0" presId="urn:microsoft.com/office/officeart/2005/8/layout/lProcess2"/>
    <dgm:cxn modelId="{F92ED452-9745-F946-AD42-51AA61C074CF}" type="presOf" srcId="{4C502C85-FD0E-E844-BD27-E1C9DB8B7CB1}" destId="{9F7FE439-FDED-0043-87D8-E06C83F069E3}" srcOrd="0" destOrd="0" presId="urn:microsoft.com/office/officeart/2005/8/layout/lProcess2"/>
    <dgm:cxn modelId="{3D73AB56-418D-444A-A3F7-02DA656893E9}" srcId="{FC563591-51A1-DB44-B2DC-20CF8857E3ED}" destId="{7D786F67-8787-4F4D-81F9-2D5EF3A683B9}" srcOrd="2" destOrd="0" parTransId="{D9F90A95-87E2-3049-8A0E-E29A23CF86E7}" sibTransId="{7F25EF01-0A72-5C4A-8029-AAA3253A185F}"/>
    <dgm:cxn modelId="{B2FBE561-7593-2747-ACA6-3EE5E65AD122}" srcId="{4C502C85-FD0E-E844-BD27-E1C9DB8B7CB1}" destId="{1FE930D7-62A1-2247-BDD6-6F50F01C81D2}" srcOrd="1" destOrd="0" parTransId="{981297BC-6DE0-4B4F-8F50-D7915A341A6F}" sibTransId="{E880B848-E627-1B40-B82F-A00F50102FA8}"/>
    <dgm:cxn modelId="{DA2E7464-2A0C-EA40-AE80-3436E85DD821}" type="presOf" srcId="{4C502C85-FD0E-E844-BD27-E1C9DB8B7CB1}" destId="{D1AB8B5F-24B2-A741-96D6-45175EC55B67}" srcOrd="1" destOrd="0" presId="urn:microsoft.com/office/officeart/2005/8/layout/lProcess2"/>
    <dgm:cxn modelId="{AFFB2965-94AE-6C42-B606-177DA89D3FCA}" srcId="{7D786F67-8787-4F4D-81F9-2D5EF3A683B9}" destId="{D27C8A7A-EAAA-0344-BF1A-B2935D5CE8E7}" srcOrd="0" destOrd="0" parTransId="{B859EDFC-979F-F34B-AF31-A041DB6888F3}" sibTransId="{07C82F6D-03A1-EF45-BCDF-1ABE8E23583C}"/>
    <dgm:cxn modelId="{C9F72668-7C3C-1346-BB9D-42C6F9C6B9D7}" type="presOf" srcId="{99D76F38-6071-0C45-B2E6-01C9506B77A8}" destId="{94B0B6D3-6695-2A48-B154-7DC7C020B257}" srcOrd="0" destOrd="0" presId="urn:microsoft.com/office/officeart/2005/8/layout/lProcess2"/>
    <dgm:cxn modelId="{22FB3A77-343B-B04C-8835-65C58A086FD0}" type="presOf" srcId="{FC563591-51A1-DB44-B2DC-20CF8857E3ED}" destId="{83422AFA-C44D-E14A-B6D5-F773AA740BE6}" srcOrd="0" destOrd="0" presId="urn:microsoft.com/office/officeart/2005/8/layout/lProcess2"/>
    <dgm:cxn modelId="{FB744379-72EA-E44B-BC91-E06C6A0EB806}" type="presOf" srcId="{D27C8A7A-EAAA-0344-BF1A-B2935D5CE8E7}" destId="{DFB8617B-9BD4-C749-B277-15B87793CFB8}" srcOrd="0" destOrd="0" presId="urn:microsoft.com/office/officeart/2005/8/layout/lProcess2"/>
    <dgm:cxn modelId="{6CD35583-87DF-B44D-978C-232D5CCE856A}" srcId="{C81C05A2-2809-5E4C-A0DC-31C2E000E7A9}" destId="{B115B9D9-6206-744C-B18B-878C078F9752}" srcOrd="0" destOrd="0" parTransId="{83AFDBA8-17EA-FC4B-AA08-8E10A77616A4}" sibTransId="{FEC66F50-F442-0A48-B807-CA7767080CB4}"/>
    <dgm:cxn modelId="{6799178F-6B31-CF4B-AFC9-D462DD8EA7AD}" srcId="{5999C86E-3FBC-1A40-A472-735109DED78F}" destId="{CF96E116-AAD5-8546-AC6A-C6A26F007BEB}" srcOrd="1" destOrd="0" parTransId="{F3BCF3CF-8D81-7047-82BC-DBFDEEDA5A7F}" sibTransId="{0FCDC16A-FE26-8149-A118-BB9EE6E6A975}"/>
    <dgm:cxn modelId="{32810790-FD59-2F43-A5A7-C769E01CE173}" type="presOf" srcId="{B115B9D9-6206-744C-B18B-878C078F9752}" destId="{90DD55D1-2F97-0C4C-A06A-29EB77A3B454}" srcOrd="0" destOrd="0" presId="urn:microsoft.com/office/officeart/2005/8/layout/lProcess2"/>
    <dgm:cxn modelId="{13CDD099-D780-D54E-A191-08846420BC50}" srcId="{FC563591-51A1-DB44-B2DC-20CF8857E3ED}" destId="{5999C86E-3FBC-1A40-A472-735109DED78F}" srcOrd="3" destOrd="0" parTransId="{77120577-BC73-9A48-BF33-0ED57D2EFC17}" sibTransId="{4E9B9CAC-DFFB-4B4E-98A1-7B4A22B29E9A}"/>
    <dgm:cxn modelId="{753E849C-462D-704A-9A36-8B4A7090D205}" type="presOf" srcId="{CF96E116-AAD5-8546-AC6A-C6A26F007BEB}" destId="{F793F836-5EE0-1647-8BAB-E7AEF3D709F4}" srcOrd="0" destOrd="0" presId="urn:microsoft.com/office/officeart/2005/8/layout/lProcess2"/>
    <dgm:cxn modelId="{387284AD-1165-7043-9B20-9C54DF088F5B}" type="presOf" srcId="{5999C86E-3FBC-1A40-A472-735109DED78F}" destId="{4E26274C-D9A2-FD49-8507-17AF12E4E478}" srcOrd="0" destOrd="0" presId="urn:microsoft.com/office/officeart/2005/8/layout/lProcess2"/>
    <dgm:cxn modelId="{0BF072AE-07C6-9045-BC86-A1CE0BCEB5D0}" type="presOf" srcId="{7FC73AF1-669E-AF49-9388-2D6088720635}" destId="{5C4C692D-7C75-484F-A226-4524E6D090D3}" srcOrd="0" destOrd="0" presId="urn:microsoft.com/office/officeart/2005/8/layout/lProcess2"/>
    <dgm:cxn modelId="{891FC8B2-414A-3A4A-9F9C-3DB265D22C15}" srcId="{7D786F67-8787-4F4D-81F9-2D5EF3A683B9}" destId="{83E9CAB9-EBD5-F445-9993-CC6E56111421}" srcOrd="1" destOrd="0" parTransId="{5184F698-30C6-5947-A7BD-30181D0C0646}" sibTransId="{7CDA1C0D-E898-6348-B546-C2BFE0CC1D23}"/>
    <dgm:cxn modelId="{DB591DD8-4A6B-994C-9663-BC17514DA9EB}" type="presOf" srcId="{C81C05A2-2809-5E4C-A0DC-31C2E000E7A9}" destId="{47EEF77D-0864-E64F-8564-0273663D8CB7}" srcOrd="1" destOrd="0" presId="urn:microsoft.com/office/officeart/2005/8/layout/lProcess2"/>
    <dgm:cxn modelId="{3839D7E9-6535-6545-A66B-2B46ACF66312}" srcId="{4C502C85-FD0E-E844-BD27-E1C9DB8B7CB1}" destId="{99D76F38-6071-0C45-B2E6-01C9506B77A8}" srcOrd="0" destOrd="0" parTransId="{88E49787-6AC9-A340-BA1F-9F427B28C16F}" sibTransId="{278597D8-A253-6D4C-B23F-E2C070E1CBD3}"/>
    <dgm:cxn modelId="{C4B24BEE-D9AD-1E47-89B5-A469BB740739}" type="presOf" srcId="{7D786F67-8787-4F4D-81F9-2D5EF3A683B9}" destId="{F35C9563-97BB-D047-AC33-9FF82029CDCF}" srcOrd="1" destOrd="0" presId="urn:microsoft.com/office/officeart/2005/8/layout/lProcess2"/>
    <dgm:cxn modelId="{A461B4FE-723A-744A-AA90-6CCBEA430D14}" type="presOf" srcId="{5999C86E-3FBC-1A40-A472-735109DED78F}" destId="{D914BA80-D0DA-8A45-B9FA-1333D5AF5875}" srcOrd="1" destOrd="0" presId="urn:microsoft.com/office/officeart/2005/8/layout/lProcess2"/>
    <dgm:cxn modelId="{1BA58A10-D61E-9A4A-8961-5CAD46DE9F6E}" type="presParOf" srcId="{83422AFA-C44D-E14A-B6D5-F773AA740BE6}" destId="{04F4A52D-6C26-1645-B82B-962723ACFD8F}" srcOrd="0" destOrd="0" presId="urn:microsoft.com/office/officeart/2005/8/layout/lProcess2"/>
    <dgm:cxn modelId="{4D34EA87-7421-EB40-8F3D-1C409E919119}" type="presParOf" srcId="{04F4A52D-6C26-1645-B82B-962723ACFD8F}" destId="{9F7FE439-FDED-0043-87D8-E06C83F069E3}" srcOrd="0" destOrd="0" presId="urn:microsoft.com/office/officeart/2005/8/layout/lProcess2"/>
    <dgm:cxn modelId="{834EC627-C4F3-E146-92EE-623E079CE5E9}" type="presParOf" srcId="{04F4A52D-6C26-1645-B82B-962723ACFD8F}" destId="{D1AB8B5F-24B2-A741-96D6-45175EC55B67}" srcOrd="1" destOrd="0" presId="urn:microsoft.com/office/officeart/2005/8/layout/lProcess2"/>
    <dgm:cxn modelId="{2579BA95-7861-D04D-A3B5-3783B7F86FEE}" type="presParOf" srcId="{04F4A52D-6C26-1645-B82B-962723ACFD8F}" destId="{09EBBB33-4A0E-BF4B-844B-5F46255302FB}" srcOrd="2" destOrd="0" presId="urn:microsoft.com/office/officeart/2005/8/layout/lProcess2"/>
    <dgm:cxn modelId="{A9A2052E-B5FC-034F-BEB1-9202BC468AFF}" type="presParOf" srcId="{09EBBB33-4A0E-BF4B-844B-5F46255302FB}" destId="{A9B22085-6F3F-214A-8B37-59F4D0906C5E}" srcOrd="0" destOrd="0" presId="urn:microsoft.com/office/officeart/2005/8/layout/lProcess2"/>
    <dgm:cxn modelId="{16DEECAD-ABC8-B345-A249-72DAD9CF4625}" type="presParOf" srcId="{A9B22085-6F3F-214A-8B37-59F4D0906C5E}" destId="{94B0B6D3-6695-2A48-B154-7DC7C020B257}" srcOrd="0" destOrd="0" presId="urn:microsoft.com/office/officeart/2005/8/layout/lProcess2"/>
    <dgm:cxn modelId="{13A2BD3D-F8B1-4147-8C68-43D2268301C5}" type="presParOf" srcId="{A9B22085-6F3F-214A-8B37-59F4D0906C5E}" destId="{C9502215-A559-6C4F-9333-06190A56A13F}" srcOrd="1" destOrd="0" presId="urn:microsoft.com/office/officeart/2005/8/layout/lProcess2"/>
    <dgm:cxn modelId="{A3C9C74C-A214-D742-91F8-751D748B5775}" type="presParOf" srcId="{A9B22085-6F3F-214A-8B37-59F4D0906C5E}" destId="{D6591622-6DFC-3744-9FAC-6CA974F4503B}" srcOrd="2" destOrd="0" presId="urn:microsoft.com/office/officeart/2005/8/layout/lProcess2"/>
    <dgm:cxn modelId="{B5F4B261-CF08-6F48-9A69-DBF5156E6BD6}" type="presParOf" srcId="{83422AFA-C44D-E14A-B6D5-F773AA740BE6}" destId="{5BFE915D-07F8-674A-BB53-704E9891F3B4}" srcOrd="1" destOrd="0" presId="urn:microsoft.com/office/officeart/2005/8/layout/lProcess2"/>
    <dgm:cxn modelId="{6D384D4D-CD18-2B43-8E91-889746AA1D5D}" type="presParOf" srcId="{83422AFA-C44D-E14A-B6D5-F773AA740BE6}" destId="{E133E850-DC53-B744-A2DA-864A5B0D061E}" srcOrd="2" destOrd="0" presId="urn:microsoft.com/office/officeart/2005/8/layout/lProcess2"/>
    <dgm:cxn modelId="{B17B032A-14EE-F946-9C28-F9F3C966AFBE}" type="presParOf" srcId="{E133E850-DC53-B744-A2DA-864A5B0D061E}" destId="{B3E943E9-B3F6-1A47-9B02-8E9D9C303FE2}" srcOrd="0" destOrd="0" presId="urn:microsoft.com/office/officeart/2005/8/layout/lProcess2"/>
    <dgm:cxn modelId="{C3232A00-A4CC-1B40-899E-4519B801DF19}" type="presParOf" srcId="{E133E850-DC53-B744-A2DA-864A5B0D061E}" destId="{47EEF77D-0864-E64F-8564-0273663D8CB7}" srcOrd="1" destOrd="0" presId="urn:microsoft.com/office/officeart/2005/8/layout/lProcess2"/>
    <dgm:cxn modelId="{5149C2F2-7B9B-E74E-B299-827C3559DDD7}" type="presParOf" srcId="{E133E850-DC53-B744-A2DA-864A5B0D061E}" destId="{EF5B3204-7F8C-4543-8B86-96DA9698C5D4}" srcOrd="2" destOrd="0" presId="urn:microsoft.com/office/officeart/2005/8/layout/lProcess2"/>
    <dgm:cxn modelId="{F247B094-8373-B24D-AE25-7F26B1E81B89}" type="presParOf" srcId="{EF5B3204-7F8C-4543-8B86-96DA9698C5D4}" destId="{3BBE2695-6219-1742-B446-6D868B3F9552}" srcOrd="0" destOrd="0" presId="urn:microsoft.com/office/officeart/2005/8/layout/lProcess2"/>
    <dgm:cxn modelId="{BB6C44C9-69AE-7A40-A659-33BB97F2A3C5}" type="presParOf" srcId="{3BBE2695-6219-1742-B446-6D868B3F9552}" destId="{90DD55D1-2F97-0C4C-A06A-29EB77A3B454}" srcOrd="0" destOrd="0" presId="urn:microsoft.com/office/officeart/2005/8/layout/lProcess2"/>
    <dgm:cxn modelId="{E9834D6D-5BDA-514A-9A2C-1FE3013B73FE}" type="presParOf" srcId="{83422AFA-C44D-E14A-B6D5-F773AA740BE6}" destId="{BCC82D5B-F954-5E4D-BB6A-3D26953650F6}" srcOrd="3" destOrd="0" presId="urn:microsoft.com/office/officeart/2005/8/layout/lProcess2"/>
    <dgm:cxn modelId="{4FA194D1-5FC3-4E4F-B236-34D43603B615}" type="presParOf" srcId="{83422AFA-C44D-E14A-B6D5-F773AA740BE6}" destId="{38D817C6-083F-1845-8AF0-D166061EA12D}" srcOrd="4" destOrd="0" presId="urn:microsoft.com/office/officeart/2005/8/layout/lProcess2"/>
    <dgm:cxn modelId="{4C147E60-33E2-7942-9BD0-8A2A8F035393}" type="presParOf" srcId="{38D817C6-083F-1845-8AF0-D166061EA12D}" destId="{0885FE5D-7592-B44F-918C-B45D37346B07}" srcOrd="0" destOrd="0" presId="urn:microsoft.com/office/officeart/2005/8/layout/lProcess2"/>
    <dgm:cxn modelId="{F0DB9232-4F90-5B43-8B90-7600C6415ACE}" type="presParOf" srcId="{38D817C6-083F-1845-8AF0-D166061EA12D}" destId="{F35C9563-97BB-D047-AC33-9FF82029CDCF}" srcOrd="1" destOrd="0" presId="urn:microsoft.com/office/officeart/2005/8/layout/lProcess2"/>
    <dgm:cxn modelId="{5B9D9E14-F7A2-6845-B9D6-6579FC571EC2}" type="presParOf" srcId="{38D817C6-083F-1845-8AF0-D166061EA12D}" destId="{A0D0CC4C-C4FA-E143-93EC-5E51051410D1}" srcOrd="2" destOrd="0" presId="urn:microsoft.com/office/officeart/2005/8/layout/lProcess2"/>
    <dgm:cxn modelId="{B4760CA5-B37D-3840-AFBB-5E6342D35284}" type="presParOf" srcId="{A0D0CC4C-C4FA-E143-93EC-5E51051410D1}" destId="{EEA602F7-AAFB-D545-8DAE-7AD1C42F2AEB}" srcOrd="0" destOrd="0" presId="urn:microsoft.com/office/officeart/2005/8/layout/lProcess2"/>
    <dgm:cxn modelId="{ECB6A1A3-8A15-1649-A109-C632536848E2}" type="presParOf" srcId="{EEA602F7-AAFB-D545-8DAE-7AD1C42F2AEB}" destId="{DFB8617B-9BD4-C749-B277-15B87793CFB8}" srcOrd="0" destOrd="0" presId="urn:microsoft.com/office/officeart/2005/8/layout/lProcess2"/>
    <dgm:cxn modelId="{8299AF3A-C31F-044F-833F-3E14AB98AC3C}" type="presParOf" srcId="{EEA602F7-AAFB-D545-8DAE-7AD1C42F2AEB}" destId="{DB9AE415-E7FB-3140-8B74-C4FBFDEBB47B}" srcOrd="1" destOrd="0" presId="urn:microsoft.com/office/officeart/2005/8/layout/lProcess2"/>
    <dgm:cxn modelId="{C413DF0E-8E40-4745-A555-481BE62D756C}" type="presParOf" srcId="{EEA602F7-AAFB-D545-8DAE-7AD1C42F2AEB}" destId="{64359042-AD4D-0D49-B6F0-129CF36E1C7D}" srcOrd="2" destOrd="0" presId="urn:microsoft.com/office/officeart/2005/8/layout/lProcess2"/>
    <dgm:cxn modelId="{A4FC207E-270F-A046-B8F0-43935788194C}" type="presParOf" srcId="{83422AFA-C44D-E14A-B6D5-F773AA740BE6}" destId="{2FB06CB9-A9C9-8D4A-8A66-FF7CE62C355A}" srcOrd="5" destOrd="0" presId="urn:microsoft.com/office/officeart/2005/8/layout/lProcess2"/>
    <dgm:cxn modelId="{AE05D589-1E28-B243-B5E6-2F65237F320A}" type="presParOf" srcId="{83422AFA-C44D-E14A-B6D5-F773AA740BE6}" destId="{6FFC8159-1675-B84A-942C-CC2B7670DF1F}" srcOrd="6" destOrd="0" presId="urn:microsoft.com/office/officeart/2005/8/layout/lProcess2"/>
    <dgm:cxn modelId="{D4E6554C-4AAD-6B4B-A811-F02291209A53}" type="presParOf" srcId="{6FFC8159-1675-B84A-942C-CC2B7670DF1F}" destId="{4E26274C-D9A2-FD49-8507-17AF12E4E478}" srcOrd="0" destOrd="0" presId="urn:microsoft.com/office/officeart/2005/8/layout/lProcess2"/>
    <dgm:cxn modelId="{D9721208-64F6-2E48-8D28-9B6858D06AB0}" type="presParOf" srcId="{6FFC8159-1675-B84A-942C-CC2B7670DF1F}" destId="{D914BA80-D0DA-8A45-B9FA-1333D5AF5875}" srcOrd="1" destOrd="0" presId="urn:microsoft.com/office/officeart/2005/8/layout/lProcess2"/>
    <dgm:cxn modelId="{F4D5631F-1942-6241-958D-A05E57EC29B0}" type="presParOf" srcId="{6FFC8159-1675-B84A-942C-CC2B7670DF1F}" destId="{29C264B2-8A30-CB40-8574-11BF45EB697A}" srcOrd="2" destOrd="0" presId="urn:microsoft.com/office/officeart/2005/8/layout/lProcess2"/>
    <dgm:cxn modelId="{624277CF-5212-B248-AFEC-DFDBC0F06080}" type="presParOf" srcId="{29C264B2-8A30-CB40-8574-11BF45EB697A}" destId="{EF5A1DD9-4C04-4448-950A-0B43B3DEE0AD}" srcOrd="0" destOrd="0" presId="urn:microsoft.com/office/officeart/2005/8/layout/lProcess2"/>
    <dgm:cxn modelId="{0990EB23-B647-9D4A-9854-944119E3DDBC}" type="presParOf" srcId="{EF5A1DD9-4C04-4448-950A-0B43B3DEE0AD}" destId="{5C4C692D-7C75-484F-A226-4524E6D090D3}" srcOrd="0" destOrd="0" presId="urn:microsoft.com/office/officeart/2005/8/layout/lProcess2"/>
    <dgm:cxn modelId="{C7498930-C861-FC4E-9AF3-68186E8572C7}" type="presParOf" srcId="{EF5A1DD9-4C04-4448-950A-0B43B3DEE0AD}" destId="{6DF292BA-15BF-114E-BAA7-44165176E225}" srcOrd="1" destOrd="0" presId="urn:microsoft.com/office/officeart/2005/8/layout/lProcess2"/>
    <dgm:cxn modelId="{8A301E05-E85D-3449-99C6-BCF6E4B011E0}" type="presParOf" srcId="{EF5A1DD9-4C04-4448-950A-0B43B3DEE0AD}" destId="{F793F836-5EE0-1647-8BAB-E7AEF3D709F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C109B-334A-1B41-835B-A45C22AF8E66}">
      <dsp:nvSpPr>
        <dsp:cNvPr id="0" name=""/>
        <dsp:cNvSpPr/>
      </dsp:nvSpPr>
      <dsp:spPr>
        <a:xfrm>
          <a:off x="954" y="0"/>
          <a:ext cx="2482248" cy="5112568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2000" b="1" kern="1200" dirty="0"/>
            <a:t>Légitimer la  demande : « Vous avez bien fait de nous contacter !! »</a:t>
          </a:r>
        </a:p>
      </dsp:txBody>
      <dsp:txXfrm>
        <a:off x="954" y="0"/>
        <a:ext cx="2482248" cy="1533770"/>
      </dsp:txXfrm>
    </dsp:sp>
    <dsp:sp modelId="{F384B920-FFDB-764C-B49C-F0987707B050}">
      <dsp:nvSpPr>
        <dsp:cNvPr id="0" name=""/>
        <dsp:cNvSpPr/>
      </dsp:nvSpPr>
      <dsp:spPr>
        <a:xfrm>
          <a:off x="249179" y="1535268"/>
          <a:ext cx="1985798" cy="154150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1800" kern="1200" dirty="0"/>
            <a:t>Ma mission est d’assurer une prise en charge</a:t>
          </a:r>
        </a:p>
      </dsp:txBody>
      <dsp:txXfrm>
        <a:off x="294328" y="1580417"/>
        <a:ext cx="1895500" cy="1451211"/>
      </dsp:txXfrm>
    </dsp:sp>
    <dsp:sp modelId="{3E7DAE4D-2B8A-F243-8F22-1D4496083356}">
      <dsp:nvSpPr>
        <dsp:cNvPr id="0" name=""/>
        <dsp:cNvSpPr/>
      </dsp:nvSpPr>
      <dsp:spPr>
        <a:xfrm>
          <a:off x="249179" y="3313932"/>
          <a:ext cx="1985798" cy="1541509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1800" kern="1200" dirty="0"/>
            <a:t>Je passe le relais si je suis en difficulté ou si je suis en dehors de ma mission</a:t>
          </a:r>
        </a:p>
      </dsp:txBody>
      <dsp:txXfrm>
        <a:off x="294328" y="3359081"/>
        <a:ext cx="1895500" cy="1451211"/>
      </dsp:txXfrm>
    </dsp:sp>
    <dsp:sp modelId="{5FB75BF2-FB29-7545-9715-E7D64F08936F}">
      <dsp:nvSpPr>
        <dsp:cNvPr id="0" name=""/>
        <dsp:cNvSpPr/>
      </dsp:nvSpPr>
      <dsp:spPr>
        <a:xfrm>
          <a:off x="2669371" y="0"/>
          <a:ext cx="2482248" cy="5112568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2000" b="1" kern="1200" dirty="0"/>
            <a:t>Des initiatives sont possibles pour réduire le risque (prévention primaire).</a:t>
          </a:r>
        </a:p>
      </dsp:txBody>
      <dsp:txXfrm>
        <a:off x="2669371" y="0"/>
        <a:ext cx="2482248" cy="1533770"/>
      </dsp:txXfrm>
    </dsp:sp>
    <dsp:sp modelId="{9204A315-15B2-3747-8315-3C89016A23F6}">
      <dsp:nvSpPr>
        <dsp:cNvPr id="0" name=""/>
        <dsp:cNvSpPr/>
      </dsp:nvSpPr>
      <dsp:spPr>
        <a:xfrm>
          <a:off x="2917596" y="1533770"/>
          <a:ext cx="1985798" cy="332316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1800" kern="1200" dirty="0"/>
            <a:t>L’important est de remonter l’information, de parler du travail, de partager, lors des débriefings, des TOPS et des FLOPS. </a:t>
          </a:r>
        </a:p>
      </dsp:txBody>
      <dsp:txXfrm>
        <a:off x="2975758" y="1591932"/>
        <a:ext cx="1869474" cy="3206845"/>
      </dsp:txXfrm>
    </dsp:sp>
    <dsp:sp modelId="{F1CCC131-F478-C84C-A473-875273C095AA}">
      <dsp:nvSpPr>
        <dsp:cNvPr id="0" name=""/>
        <dsp:cNvSpPr/>
      </dsp:nvSpPr>
      <dsp:spPr>
        <a:xfrm>
          <a:off x="5337788" y="0"/>
          <a:ext cx="2482248" cy="51125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2000" b="1" kern="1200" dirty="0"/>
            <a:t>Outil : la communication synergique</a:t>
          </a:r>
        </a:p>
      </dsp:txBody>
      <dsp:txXfrm>
        <a:off x="5337788" y="0"/>
        <a:ext cx="2482248" cy="1533770"/>
      </dsp:txXfrm>
    </dsp:sp>
    <dsp:sp modelId="{739FD60A-A5C6-FC48-A5AF-756721E8D00D}">
      <dsp:nvSpPr>
        <dsp:cNvPr id="0" name=""/>
        <dsp:cNvSpPr/>
      </dsp:nvSpPr>
      <dsp:spPr>
        <a:xfrm>
          <a:off x="5586013" y="1535268"/>
          <a:ext cx="1985798" cy="1541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1400" b="1" kern="1200" dirty="0"/>
            <a:t>Acte 1 : Temps d’arrêt émotionnel. Respiration. Stop à nos  perceptions accusatrices</a:t>
          </a:r>
          <a:endParaRPr lang="fr-FR" sz="1000" b="1" kern="1200" dirty="0"/>
        </a:p>
      </dsp:txBody>
      <dsp:txXfrm>
        <a:off x="5631162" y="1580417"/>
        <a:ext cx="1895500" cy="1451211"/>
      </dsp:txXfrm>
    </dsp:sp>
    <dsp:sp modelId="{9524239E-69B1-CD4B-A96D-C751229581C0}">
      <dsp:nvSpPr>
        <dsp:cNvPr id="0" name=""/>
        <dsp:cNvSpPr/>
      </dsp:nvSpPr>
      <dsp:spPr>
        <a:xfrm>
          <a:off x="5586013" y="3313932"/>
          <a:ext cx="1985798" cy="1541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r-FR" sz="1400" b="1" kern="1200" dirty="0"/>
            <a:t>Acte 2 : Accepter de modifier nos perceptions. Se centrer sur la résolution</a:t>
          </a:r>
          <a:r>
            <a:rPr lang="fr-FR" sz="1000" b="1" kern="1200" dirty="0"/>
            <a:t>.</a:t>
          </a:r>
        </a:p>
      </dsp:txBody>
      <dsp:txXfrm>
        <a:off x="5631162" y="3359081"/>
        <a:ext cx="1895500" cy="1451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FE439-FDED-0043-87D8-E06C83F069E3}">
      <dsp:nvSpPr>
        <dsp:cNvPr id="0" name=""/>
        <dsp:cNvSpPr/>
      </dsp:nvSpPr>
      <dsp:spPr>
        <a:xfrm>
          <a:off x="1764" y="0"/>
          <a:ext cx="1730984" cy="5616624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Personne n’apprécie de se voir manquer de respect, d’autant plus devant ses collègues. </a:t>
          </a:r>
          <a:endParaRPr lang="fr-FR" sz="1600" kern="1200" dirty="0">
            <a:solidFill>
              <a:schemeClr val="bg1"/>
            </a:solidFill>
          </a:endParaRPr>
        </a:p>
      </dsp:txBody>
      <dsp:txXfrm>
        <a:off x="1764" y="0"/>
        <a:ext cx="1730984" cy="1684987"/>
      </dsp:txXfrm>
    </dsp:sp>
    <dsp:sp modelId="{94B0B6D3-6695-2A48-B154-7DC7C020B257}">
      <dsp:nvSpPr>
        <dsp:cNvPr id="0" name=""/>
        <dsp:cNvSpPr/>
      </dsp:nvSpPr>
      <dsp:spPr>
        <a:xfrm>
          <a:off x="174862" y="1686632"/>
          <a:ext cx="1384787" cy="1693488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solidFill>
                <a:schemeClr val="bg1"/>
              </a:solidFill>
            </a:rPr>
            <a:t>Prendre conscience que l’on peut toujours, sans intention, générer une  réaction négative</a:t>
          </a:r>
        </a:p>
      </dsp:txBody>
      <dsp:txXfrm>
        <a:off x="215421" y="1727191"/>
        <a:ext cx="1303669" cy="1612370"/>
      </dsp:txXfrm>
    </dsp:sp>
    <dsp:sp modelId="{D6591622-6DFC-3744-9FAC-6CA974F4503B}">
      <dsp:nvSpPr>
        <dsp:cNvPr id="0" name=""/>
        <dsp:cNvSpPr/>
      </dsp:nvSpPr>
      <dsp:spPr>
        <a:xfrm>
          <a:off x="174862" y="3640658"/>
          <a:ext cx="1384787" cy="1693488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Prendre conscience que chacun peut être ressenti comme celui qui parle mal, écrit mal, n’agit pas au bon moment, ….bref ne répond pas  aux attentes</a:t>
          </a:r>
        </a:p>
      </dsp:txBody>
      <dsp:txXfrm>
        <a:off x="215421" y="3681217"/>
        <a:ext cx="1303669" cy="1612370"/>
      </dsp:txXfrm>
    </dsp:sp>
    <dsp:sp modelId="{B3E943E9-B3F6-1A47-9B02-8E9D9C303FE2}">
      <dsp:nvSpPr>
        <dsp:cNvPr id="0" name=""/>
        <dsp:cNvSpPr/>
      </dsp:nvSpPr>
      <dsp:spPr>
        <a:xfrm>
          <a:off x="1862571" y="0"/>
          <a:ext cx="1730984" cy="561662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STOP</a:t>
          </a:r>
        </a:p>
      </dsp:txBody>
      <dsp:txXfrm>
        <a:off x="1862571" y="0"/>
        <a:ext cx="1730984" cy="1684987"/>
      </dsp:txXfrm>
    </dsp:sp>
    <dsp:sp modelId="{90DD55D1-2F97-0C4C-A06A-29EB77A3B454}">
      <dsp:nvSpPr>
        <dsp:cNvPr id="0" name=""/>
        <dsp:cNvSpPr/>
      </dsp:nvSpPr>
      <dsp:spPr>
        <a:xfrm>
          <a:off x="2035670" y="1684987"/>
          <a:ext cx="1384787" cy="3650805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Mettre en place  un Temps d’arrêt émotionnel. Respirer, se centrer sur ses besoins et les besoins de l’autre.</a:t>
          </a:r>
        </a:p>
      </dsp:txBody>
      <dsp:txXfrm>
        <a:off x="2076229" y="1725546"/>
        <a:ext cx="1303669" cy="3569687"/>
      </dsp:txXfrm>
    </dsp:sp>
    <dsp:sp modelId="{0885FE5D-7592-B44F-918C-B45D37346B07}">
      <dsp:nvSpPr>
        <dsp:cNvPr id="0" name=""/>
        <dsp:cNvSpPr/>
      </dsp:nvSpPr>
      <dsp:spPr>
        <a:xfrm>
          <a:off x="3723379" y="0"/>
          <a:ext cx="1730984" cy="5616624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Développer une com synergique : se centrer sur l’objectif commun et abandonner ses objectifs spécifiques</a:t>
          </a:r>
        </a:p>
      </dsp:txBody>
      <dsp:txXfrm>
        <a:off x="3723379" y="0"/>
        <a:ext cx="1730984" cy="1684987"/>
      </dsp:txXfrm>
    </dsp:sp>
    <dsp:sp modelId="{DFB8617B-9BD4-C749-B277-15B87793CFB8}">
      <dsp:nvSpPr>
        <dsp:cNvPr id="0" name=""/>
        <dsp:cNvSpPr/>
      </dsp:nvSpPr>
      <dsp:spPr>
        <a:xfrm>
          <a:off x="3896478" y="1686632"/>
          <a:ext cx="1384787" cy="1693488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En  tant que témoin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Oser  la régulation entre collègues  :  exprimer vos ressentis. Comprenez le besoin des uns et des autres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J’apporte un café !</a:t>
          </a:r>
        </a:p>
      </dsp:txBody>
      <dsp:txXfrm>
        <a:off x="3937037" y="1727191"/>
        <a:ext cx="1303669" cy="1612370"/>
      </dsp:txXfrm>
    </dsp:sp>
    <dsp:sp modelId="{64359042-AD4D-0D49-B6F0-129CF36E1C7D}">
      <dsp:nvSpPr>
        <dsp:cNvPr id="0" name=""/>
        <dsp:cNvSpPr/>
      </dsp:nvSpPr>
      <dsp:spPr>
        <a:xfrm>
          <a:off x="3896478" y="3640658"/>
          <a:ext cx="1384787" cy="1693488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En tant que témoin ou tiers , je peux inviter le manager à  réguler. Inviter le collaborateur à prendre conscience  que le manager pouvait ne pas avoir d’intention… Accepter de REGULER</a:t>
          </a:r>
        </a:p>
      </dsp:txBody>
      <dsp:txXfrm>
        <a:off x="3937037" y="3681217"/>
        <a:ext cx="1303669" cy="1612370"/>
      </dsp:txXfrm>
    </dsp:sp>
    <dsp:sp modelId="{4E26274C-D9A2-FD49-8507-17AF12E4E478}">
      <dsp:nvSpPr>
        <dsp:cNvPr id="0" name=""/>
        <dsp:cNvSpPr/>
      </dsp:nvSpPr>
      <dsp:spPr>
        <a:xfrm>
          <a:off x="5584187" y="0"/>
          <a:ext cx="1730984" cy="5616624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Rôle du collectif et du manager : rôle d’écoute. De libération de la parole. Etre ressource de l’autre. Utiliser les tiers. Se sentir légitime à intervenir. Créer un élément tiers. Tunnel de stress…</a:t>
          </a:r>
        </a:p>
      </dsp:txBody>
      <dsp:txXfrm>
        <a:off x="5584187" y="0"/>
        <a:ext cx="1730984" cy="1684987"/>
      </dsp:txXfrm>
    </dsp:sp>
    <dsp:sp modelId="{5C4C692D-7C75-484F-A226-4524E6D090D3}">
      <dsp:nvSpPr>
        <dsp:cNvPr id="0" name=""/>
        <dsp:cNvSpPr/>
      </dsp:nvSpPr>
      <dsp:spPr>
        <a:xfrm>
          <a:off x="5804770" y="2592296"/>
          <a:ext cx="1384787" cy="119509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Se sentir concerné à sortir de la sidération collective. </a:t>
          </a:r>
        </a:p>
      </dsp:txBody>
      <dsp:txXfrm>
        <a:off x="5839773" y="2627299"/>
        <a:ext cx="1314781" cy="1125085"/>
      </dsp:txXfrm>
    </dsp:sp>
    <dsp:sp modelId="{F793F836-5EE0-1647-8BAB-E7AEF3D709F4}">
      <dsp:nvSpPr>
        <dsp:cNvPr id="0" name=""/>
        <dsp:cNvSpPr/>
      </dsp:nvSpPr>
      <dsp:spPr>
        <a:xfrm>
          <a:off x="5804770" y="3888433"/>
          <a:ext cx="1384787" cy="165246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Observer l’escalade de la violence et oser Intervenir pour clarifier dès que l’on identifie l’emballement </a:t>
          </a:r>
        </a:p>
      </dsp:txBody>
      <dsp:txXfrm>
        <a:off x="5845329" y="3928992"/>
        <a:ext cx="1303669" cy="1571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>
              <a:latin typeface="Helvetica Courant" charset="-52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651C533-57F1-B54F-8C76-90F8981525D1}" type="datetime1">
              <a:rPr lang="fr-FR" smtClean="0">
                <a:latin typeface="Helvetica Courant" charset="-52"/>
              </a:rPr>
              <a:pPr>
                <a:defRPr/>
              </a:pPr>
              <a:t>12/06/2024</a:t>
            </a:fld>
            <a:endParaRPr lang="fr-FR" dirty="0">
              <a:latin typeface="Helvetica Courant" charset="-52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latin typeface="Helvetica Courant" charset="-52"/>
              </a:rPr>
              <a:t>@Manager Formation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35100E4-915C-E34F-9876-2E0276BDD0AF}" type="slidenum">
              <a:rPr lang="fr-FR">
                <a:latin typeface="Helvetica Courant" charset="-52"/>
              </a:rPr>
              <a:pPr>
                <a:defRPr/>
              </a:pPr>
              <a:t>‹N°›</a:t>
            </a:fld>
            <a:endParaRPr lang="fr-FR" dirty="0">
              <a:latin typeface="Helvetica Couran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4414270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fld id="{E105A345-1F74-1246-879E-F9145A3873E3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/>
              <a:t>@Manager Formation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fld id="{23C060BE-CC60-F044-B6BA-6A9082FFB81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97427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Helvetica Courant" charset="-52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09600" y="685800"/>
            <a:ext cx="5722938" cy="3962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33600" y="5486400"/>
          <a:ext cx="2667000" cy="2817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Siège social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23, rue Jean Giraudoux – 75116 Paris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Tél. 01 45 77 27 78 – Fax : 01 40 58 18 09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contact@managerformation.fr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Direction régionale Grand Ouest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5, bd Vincent Gâche – 44262 Nantes </a:t>
                      </a:r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Cdx</a:t>
                      </a:r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 2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Tél. 02 40 41 73 83 – Fax : 02 40 04 48 98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contactdr.ouest@managerformation.fr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35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Direction régionale Grand Sud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Building Bourse – 2, rue Beausset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 13001 Marseille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Tél. 04 91 37 39 26 – Fax : 04 91 71 54 22 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contactdr.sud@managerformation.fr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743475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171" y="-8468"/>
            <a:ext cx="9935592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812" y="2404534"/>
            <a:ext cx="631227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812" y="4050835"/>
            <a:ext cx="631227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F88985-8760-014B-9943-8DB9E76B48B1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55D50-B0B9-D240-8A29-BE0AD7BC6F78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155AB8-4090-392F-1320-FF3B641BC5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4078" y="89676"/>
            <a:ext cx="3479800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2037C0-141D-7346-820A-72886D2CF496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6A9EF-6940-184C-957A-21539AB08B94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383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2700869"/>
            <a:ext cx="687669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713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1" y="2160589"/>
            <a:ext cx="3345451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637" y="2160590"/>
            <a:ext cx="3345453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D89733-7477-A643-B4FA-3C9BD2A87620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ABD8F-786A-A24D-ADC5-4E1F8B28027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619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399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8860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8860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71B1EC-43ED-8940-91C8-7CC00D44019F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3464F-3DE4-C249-81D5-EA4D73FC1F1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50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609600"/>
            <a:ext cx="6876690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41ECFC-7905-6649-9F4A-D6C508938B04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129F24-8B65-1A4C-BD2C-FA0CE30C8AB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85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CEED16-7918-B742-AFC8-F5CA450F2E99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DA5586-5A96-BF46-9799-05A45E05AB1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30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498604"/>
            <a:ext cx="3022697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882" y="514925"/>
            <a:ext cx="366820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2777069"/>
            <a:ext cx="3022697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595EDE-D583-2840-9111-8B6E866B8BB8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FC59-F2A4-A940-BA78-44C68F49C3D5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870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4800600"/>
            <a:ext cx="687669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399" y="609600"/>
            <a:ext cx="6876690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5367338"/>
            <a:ext cx="687669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23EAB1-73FB-B24F-A3D5-2DC6BE882FCE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8EDDE-367A-724F-BA51-D3078025680A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193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4470400"/>
            <a:ext cx="687669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3234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92830" y="3632200"/>
            <a:ext cx="58714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470400"/>
            <a:ext cx="687669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38195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931988"/>
            <a:ext cx="687669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47932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757427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69" y="609600"/>
            <a:ext cx="686992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905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2DC50B-1363-DA4C-99BD-5BF086D92F5C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4F2295-AA01-3445-B3A7-332B1EAF2A7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761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5421" y="609601"/>
            <a:ext cx="1060380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399" y="609601"/>
            <a:ext cx="5627945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96FEC6-1082-4247-90EF-1A0C881C601C}" type="datetime1">
              <a:rPr lang="fr-FR" smtClean="0"/>
              <a:pPr>
                <a:defRPr/>
              </a:pPr>
              <a:t>12/06/2024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538D51-8241-F143-85F3-491771E78DBD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891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172" y="-8468"/>
            <a:ext cx="9935593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590"/>
            <a:ext cx="687669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5696" y="6041364"/>
            <a:ext cx="741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041364"/>
            <a:ext cx="5008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1732" y="6041364"/>
            <a:ext cx="555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8" name="Image 10" descr="Logo.jpg">
            <a:extLst>
              <a:ext uri="{FF2B5EF4-FFF2-40B4-BE49-F238E27FC236}">
                <a16:creationId xmlns:a16="http://schemas.microsoft.com/office/drawing/2014/main" id="{E02B08D2-81F0-0941-1C80-72718F65E685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grayscl/>
          </a:blip>
          <a:srcRect/>
          <a:stretch>
            <a:fillRect/>
          </a:stretch>
        </p:blipFill>
        <p:spPr bwMode="auto">
          <a:xfrm>
            <a:off x="9128654" y="6291264"/>
            <a:ext cx="694796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Espace réservé du numéro de diapositive 22">
            <a:extLst>
              <a:ext uri="{FF2B5EF4-FFF2-40B4-BE49-F238E27FC236}">
                <a16:creationId xmlns:a16="http://schemas.microsoft.com/office/drawing/2014/main" id="{E4F0859C-D2F6-B79D-39A0-C85AFCA30483}"/>
              </a:ext>
            </a:extLst>
          </p:cNvPr>
          <p:cNvSpPr txBox="1">
            <a:spLocks/>
          </p:cNvSpPr>
          <p:nvPr userDrawn="1"/>
        </p:nvSpPr>
        <p:spPr>
          <a:xfrm>
            <a:off x="333640" y="6340476"/>
            <a:ext cx="1069710" cy="365125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14B0393-8D48-BB4C-8E0E-2AA3754CE064}" type="slidenum">
              <a:rPr lang="fr-FR" b="0" i="0" smtClean="0">
                <a:latin typeface="Helvetica Courant" charset="-52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b="0" i="0" dirty="0">
              <a:latin typeface="Helvetica Courant" charset="-52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7835D6-9F34-94D7-E117-92ACABF81AA8}"/>
              </a:ext>
            </a:extLst>
          </p:cNvPr>
          <p:cNvSpPr/>
          <p:nvPr userDrawn="1"/>
        </p:nvSpPr>
        <p:spPr>
          <a:xfrm>
            <a:off x="244210" y="152400"/>
            <a:ext cx="247650" cy="9906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Helvetica Courant" charset="-52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BBFA69-C3A8-B49C-2735-600F141BDA65}"/>
              </a:ext>
            </a:extLst>
          </p:cNvPr>
          <p:cNvSpPr/>
          <p:nvPr userDrawn="1"/>
        </p:nvSpPr>
        <p:spPr>
          <a:xfrm>
            <a:off x="244210" y="1219200"/>
            <a:ext cx="247650" cy="4910138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Helvetica Couran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1436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managerformation.fr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2708920"/>
            <a:ext cx="6934200" cy="2777480"/>
          </a:xfrm>
        </p:spPr>
        <p:txBody>
          <a:bodyPr/>
          <a:lstStyle/>
          <a:p>
            <a:pPr algn="ctr" eaLnBrk="1" hangingPunct="1"/>
            <a:r>
              <a:rPr lang="fr-FR" b="1" dirty="0">
                <a:solidFill>
                  <a:srgbClr val="04519E"/>
                </a:solidFill>
              </a:rPr>
              <a:t>Le</a:t>
            </a:r>
            <a:br>
              <a:rPr lang="fr-FR" b="1" dirty="0">
                <a:solidFill>
                  <a:srgbClr val="04519E"/>
                </a:solidFill>
              </a:rPr>
            </a:br>
            <a:r>
              <a:rPr lang="fr-FR" b="1" dirty="0">
                <a:solidFill>
                  <a:srgbClr val="04519E"/>
                </a:solidFill>
              </a:rPr>
              <a:t>risque incivilité violence agression </a:t>
            </a:r>
            <a:br>
              <a:rPr lang="fr-FR" b="1" dirty="0"/>
            </a:br>
            <a:endParaRPr lang="fr-FR" sz="1400" b="1" dirty="0">
              <a:solidFill>
                <a:srgbClr val="04519E"/>
              </a:solidFill>
            </a:endParaRPr>
          </a:p>
        </p:txBody>
      </p:sp>
      <p:sp>
        <p:nvSpPr>
          <p:cNvPr id="15363" name="ZoneTexte 3"/>
          <p:cNvSpPr txBox="1">
            <a:spLocks noChangeArrowheads="1"/>
          </p:cNvSpPr>
          <p:nvPr/>
        </p:nvSpPr>
        <p:spPr bwMode="auto">
          <a:xfrm>
            <a:off x="3879850" y="5733256"/>
            <a:ext cx="214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Helvetica Courant" charset="-52"/>
                <a:cs typeface="Helvetica Courant" charset="-52"/>
              </a:rPr>
              <a:t>Webinaire</a:t>
            </a:r>
          </a:p>
        </p:txBody>
      </p:sp>
      <p:pic>
        <p:nvPicPr>
          <p:cNvPr id="4" name="Image 3" descr="Macintosh HD:Users:didierbachelet:Library:Application Support:Microsoft:Office:Clipart:Personnel:j0439239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488" y="3982999"/>
            <a:ext cx="17335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75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Jungle crapeau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625"/>
                            </p:stCondLst>
                            <p:childTnLst>
                              <p:par>
                                <p:cTn id="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utoUpdateAnimBg="0"/>
      <p:bldP spid="5837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9A7BC-1192-FEE0-E1D2-AB975C71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332656"/>
            <a:ext cx="6876689" cy="738827"/>
          </a:xfrm>
        </p:spPr>
        <p:txBody>
          <a:bodyPr/>
          <a:lstStyle/>
          <a:p>
            <a:r>
              <a:rPr lang="fr-FR" dirty="0"/>
              <a:t>L’objectif de ce Webinaire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61016B-9746-E9FF-4780-D73BD139C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052" y="1628800"/>
            <a:ext cx="7651323" cy="3880773"/>
          </a:xfrm>
        </p:spPr>
        <p:txBody>
          <a:bodyPr>
            <a:normAutofit/>
          </a:bodyPr>
          <a:lstStyle/>
          <a:p>
            <a:r>
              <a:rPr lang="fr-FR" dirty="0"/>
              <a:t>Objectif  général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De manière ludique, 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Ensemble, 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Nous allons aborder la prévention  et la gestion du Risque incivilité violence agression en </a:t>
            </a:r>
            <a:r>
              <a:rPr lang="fr-FR" sz="2400" dirty="0"/>
              <a:t>EXTERNE</a:t>
            </a:r>
            <a:r>
              <a:rPr lang="fr-FR" dirty="0"/>
              <a:t> et en </a:t>
            </a:r>
            <a:r>
              <a:rPr lang="fr-FR" sz="2400" dirty="0"/>
              <a:t>INTERNE</a:t>
            </a:r>
          </a:p>
          <a:p>
            <a:pPr lvl="1">
              <a:buFont typeface="Wingdings" pitchFamily="2" charset="2"/>
              <a:buChar char="§"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Objectif  du webinaire  : 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Puiser quelques techniques pour mieux gérer les situations RIVA</a:t>
            </a:r>
          </a:p>
        </p:txBody>
      </p:sp>
    </p:spTree>
    <p:extLst>
      <p:ext uri="{BB962C8B-B14F-4D97-AF65-F5344CB8AC3E}">
        <p14:creationId xmlns:p14="http://schemas.microsoft.com/office/powerpoint/2010/main" val="403346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0874B9-FEC6-8FD9-257D-32930DD6C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32656"/>
            <a:ext cx="6876689" cy="497255"/>
          </a:xfrm>
        </p:spPr>
        <p:txBody>
          <a:bodyPr>
            <a:normAutofit fontScale="90000"/>
          </a:bodyPr>
          <a:lstStyle/>
          <a:p>
            <a:r>
              <a:rPr lang="fr-FR" dirty="0"/>
              <a:t>Qui est présent à ce Webinaire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CDF6168-8D6D-1796-20DE-5D1386E23F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758360"/>
              </p:ext>
            </p:extLst>
          </p:nvPr>
        </p:nvGraphicFramePr>
        <p:xfrm>
          <a:off x="2084472" y="1196752"/>
          <a:ext cx="6108888" cy="480724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05895">
                  <a:extLst>
                    <a:ext uri="{9D8B030D-6E8A-4147-A177-3AD203B41FA5}">
                      <a16:colId xmlns:a16="http://schemas.microsoft.com/office/drawing/2014/main" val="68464548"/>
                    </a:ext>
                  </a:extLst>
                </a:gridCol>
                <a:gridCol w="1270440">
                  <a:extLst>
                    <a:ext uri="{9D8B030D-6E8A-4147-A177-3AD203B41FA5}">
                      <a16:colId xmlns:a16="http://schemas.microsoft.com/office/drawing/2014/main" val="1275566787"/>
                    </a:ext>
                  </a:extLst>
                </a:gridCol>
                <a:gridCol w="2432553">
                  <a:extLst>
                    <a:ext uri="{9D8B030D-6E8A-4147-A177-3AD203B41FA5}">
                      <a16:colId xmlns:a16="http://schemas.microsoft.com/office/drawing/2014/main" val="2795867174"/>
                    </a:ext>
                  </a:extLst>
                </a:gridCol>
              </a:tblGrid>
              <a:tr h="846809"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Fabrice HUET</a:t>
                      </a:r>
                    </a:p>
                    <a:p>
                      <a:pPr marL="12700" indent="0" algn="ctr">
                        <a:tabLst>
                          <a:tab pos="1063625" algn="l"/>
                        </a:tabLst>
                      </a:pPr>
                      <a:r>
                        <a:rPr lang="fr-FR" dirty="0"/>
                        <a:t>L’animateur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fr-FR" dirty="0"/>
                        <a:t>Fabrice HUET</a:t>
                      </a:r>
                    </a:p>
                    <a:p>
                      <a:pPr marL="12700" indent="0">
                        <a:tabLst>
                          <a:tab pos="1063625" algn="l"/>
                        </a:tabLst>
                      </a:pPr>
                      <a:r>
                        <a:rPr lang="fr-FR" dirty="0"/>
                        <a:t>L’animateur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676759"/>
                  </a:ext>
                </a:extLst>
              </a:tr>
              <a:tr h="880989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La comédienne Laurence GUATARBES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Le comédien  </a:t>
                      </a:r>
                    </a:p>
                    <a:p>
                      <a:r>
                        <a:rPr lang="fr-FR" dirty="0"/>
                        <a:t>Cédric PELOSO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242754"/>
                  </a:ext>
                </a:extLst>
              </a:tr>
              <a:tr h="2199231">
                <a:tc gridSpan="3">
                  <a:txBody>
                    <a:bodyPr/>
                    <a:lstStyle/>
                    <a:p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4 à 6 personnes qui acceptent de participer au groupe  interactif visible par tous. </a:t>
                      </a:r>
                    </a:p>
                    <a:p>
                      <a:pPr algn="ctr"/>
                      <a:r>
                        <a:rPr lang="fr-FR" dirty="0"/>
                        <a:t>Les membres de ce groupe travaillent en direct avec l’animateur</a:t>
                      </a:r>
                    </a:p>
                    <a:p>
                      <a:pPr algn="ctr"/>
                      <a:r>
                        <a:rPr lang="fr-FR" dirty="0"/>
                        <a:t>Qui est OK ?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201860"/>
                  </a:ext>
                </a:extLst>
              </a:tr>
              <a:tr h="846809">
                <a:tc gridSpan="3">
                  <a:txBody>
                    <a:bodyPr/>
                    <a:lstStyle/>
                    <a:p>
                      <a:r>
                        <a:rPr lang="fr-FR" dirty="0"/>
                        <a:t>Les autres personnes connectées auront la possibilité  d’exprimer leur point de vue via le tchat animé par…</a:t>
                      </a:r>
                      <a:endParaRPr lang="fr-FR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96613"/>
                  </a:ext>
                </a:extLst>
              </a:tr>
            </a:tbl>
          </a:graphicData>
        </a:graphic>
      </p:graphicFrame>
      <p:pic>
        <p:nvPicPr>
          <p:cNvPr id="7" name="Graphique 6" descr="Grouper">
            <a:extLst>
              <a:ext uri="{FF2B5EF4-FFF2-40B4-BE49-F238E27FC236}">
                <a16:creationId xmlns:a16="http://schemas.microsoft.com/office/drawing/2014/main" id="{60F59FA3-9DC1-19B0-EE7D-A31084269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236" y="3472115"/>
            <a:ext cx="914400" cy="914400"/>
          </a:xfrm>
          <a:prstGeom prst="rect">
            <a:avLst/>
          </a:prstGeom>
        </p:spPr>
      </p:pic>
      <p:pic>
        <p:nvPicPr>
          <p:cNvPr id="11" name="Graphique 10" descr="Conférencier">
            <a:extLst>
              <a:ext uri="{FF2B5EF4-FFF2-40B4-BE49-F238E27FC236}">
                <a16:creationId xmlns:a16="http://schemas.microsoft.com/office/drawing/2014/main" id="{AED42DBF-E670-3BAA-8F1F-147CE4308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22688" y="504851"/>
            <a:ext cx="1198839" cy="1198839"/>
          </a:xfrm>
          <a:prstGeom prst="rect">
            <a:avLst/>
          </a:prstGeom>
        </p:spPr>
      </p:pic>
      <p:pic>
        <p:nvPicPr>
          <p:cNvPr id="13" name="Graphique 12" descr="Groupe de personnes">
            <a:extLst>
              <a:ext uri="{FF2B5EF4-FFF2-40B4-BE49-F238E27FC236}">
                <a16:creationId xmlns:a16="http://schemas.microsoft.com/office/drawing/2014/main" id="{031BE44F-8815-03F0-3F13-23BE144CC9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8240" y="5103875"/>
            <a:ext cx="914400" cy="914400"/>
          </a:xfrm>
          <a:prstGeom prst="rect">
            <a:avLst/>
          </a:prstGeom>
        </p:spPr>
      </p:pic>
      <p:pic>
        <p:nvPicPr>
          <p:cNvPr id="15" name="Graphique 14" descr="Profil masculin">
            <a:extLst>
              <a:ext uri="{FF2B5EF4-FFF2-40B4-BE49-F238E27FC236}">
                <a16:creationId xmlns:a16="http://schemas.microsoft.com/office/drawing/2014/main" id="{E045B24D-A262-6B3D-BCB2-02FF814E21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31352" y="2204864"/>
            <a:ext cx="914400" cy="914400"/>
          </a:xfrm>
          <a:prstGeom prst="rect">
            <a:avLst/>
          </a:prstGeom>
        </p:spPr>
      </p:pic>
      <p:pic>
        <p:nvPicPr>
          <p:cNvPr id="17" name="Graphique 16" descr="Profil femelle">
            <a:extLst>
              <a:ext uri="{FF2B5EF4-FFF2-40B4-BE49-F238E27FC236}">
                <a16:creationId xmlns:a16="http://schemas.microsoft.com/office/drawing/2014/main" id="{7093E7EC-48F7-60F2-BE2E-B69E3CFC1E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16952" y="2204864"/>
            <a:ext cx="914400" cy="914400"/>
          </a:xfrm>
          <a:prstGeom prst="rect">
            <a:avLst/>
          </a:prstGeom>
        </p:spPr>
      </p:pic>
      <p:pic>
        <p:nvPicPr>
          <p:cNvPr id="19" name="Graphique 18" descr="Personne en train de manger">
            <a:extLst>
              <a:ext uri="{FF2B5EF4-FFF2-40B4-BE49-F238E27FC236}">
                <a16:creationId xmlns:a16="http://schemas.microsoft.com/office/drawing/2014/main" id="{19482273-581B-37DA-D974-766BAAECE1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93360" y="5445224"/>
            <a:ext cx="914400" cy="87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5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CD683-CC14-6791-E5AC-789F2D11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36" y="260648"/>
            <a:ext cx="6876689" cy="1368152"/>
          </a:xfrm>
        </p:spPr>
        <p:txBody>
          <a:bodyPr>
            <a:normAutofit/>
          </a:bodyPr>
          <a:lstStyle/>
          <a:p>
            <a:r>
              <a:rPr lang="fr-FR" dirty="0"/>
              <a:t>RIVA Externe</a:t>
            </a:r>
            <a:br>
              <a:rPr lang="fr-FR" dirty="0"/>
            </a:br>
            <a:r>
              <a:rPr lang="fr-FR" dirty="0"/>
              <a:t>Vos observations 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233559-0451-3520-FF05-C6D650CB9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Ce que vous prenez ? </a:t>
            </a:r>
          </a:p>
          <a:p>
            <a:r>
              <a:rPr lang="fr-FR" dirty="0"/>
              <a:t>Ce que vous enlevez ? </a:t>
            </a:r>
          </a:p>
          <a:p>
            <a:r>
              <a:rPr lang="fr-FR" dirty="0"/>
              <a:t>Ce que  vous rajoutez ? </a:t>
            </a:r>
          </a:p>
        </p:txBody>
      </p:sp>
    </p:spTree>
    <p:extLst>
      <p:ext uri="{BB962C8B-B14F-4D97-AF65-F5344CB8AC3E}">
        <p14:creationId xmlns:p14="http://schemas.microsoft.com/office/powerpoint/2010/main" val="391970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2DE90-9216-396D-5E83-A3702AA96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32656"/>
            <a:ext cx="6876689" cy="1008112"/>
          </a:xfrm>
        </p:spPr>
        <p:txBody>
          <a:bodyPr/>
          <a:lstStyle/>
          <a:p>
            <a:r>
              <a:rPr lang="fr-FR" dirty="0"/>
              <a:t>Débriefing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BE5DA9-0D31-C4C4-4627-9E65AE89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99" y="1628800"/>
            <a:ext cx="6876690" cy="4412563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Cette situation était-elle évitable ? </a:t>
            </a:r>
          </a:p>
        </p:txBody>
      </p:sp>
    </p:spTree>
    <p:extLst>
      <p:ext uri="{BB962C8B-B14F-4D97-AF65-F5344CB8AC3E}">
        <p14:creationId xmlns:p14="http://schemas.microsoft.com/office/powerpoint/2010/main" val="134230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16552-9F07-7BA8-DC44-BE823CEC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32656"/>
            <a:ext cx="6876689" cy="731168"/>
          </a:xfrm>
        </p:spPr>
        <p:txBody>
          <a:bodyPr/>
          <a:lstStyle/>
          <a:p>
            <a:pPr algn="ctr"/>
            <a:r>
              <a:rPr lang="fr-FR" dirty="0"/>
              <a:t>A retenir …….RIVA EXTERNE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D094576-423D-CE00-7511-B651146C58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9146955"/>
              </p:ext>
            </p:extLst>
          </p:nvPr>
        </p:nvGraphicFramePr>
        <p:xfrm>
          <a:off x="660400" y="1124744"/>
          <a:ext cx="782099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657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CD683-CC14-6791-E5AC-789F2D11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36" y="260648"/>
            <a:ext cx="6876689" cy="936104"/>
          </a:xfrm>
        </p:spPr>
        <p:txBody>
          <a:bodyPr>
            <a:normAutofit fontScale="90000"/>
          </a:bodyPr>
          <a:lstStyle/>
          <a:p>
            <a:r>
              <a:rPr lang="fr-FR" dirty="0"/>
              <a:t>RIVA Interne</a:t>
            </a:r>
            <a:br>
              <a:rPr lang="fr-FR" dirty="0"/>
            </a:br>
            <a:r>
              <a:rPr lang="fr-FR" dirty="0"/>
              <a:t>Vos observations 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233559-0451-3520-FF05-C6D650CB9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Ce que vous prenez ? </a:t>
            </a:r>
          </a:p>
          <a:p>
            <a:r>
              <a:rPr lang="fr-FR" dirty="0"/>
              <a:t>Ce que vous enlevez ? </a:t>
            </a:r>
          </a:p>
          <a:p>
            <a:r>
              <a:rPr lang="fr-FR" dirty="0"/>
              <a:t>Ce que  vous rajoutez ? </a:t>
            </a:r>
          </a:p>
        </p:txBody>
      </p:sp>
    </p:spTree>
    <p:extLst>
      <p:ext uri="{BB962C8B-B14F-4D97-AF65-F5344CB8AC3E}">
        <p14:creationId xmlns:p14="http://schemas.microsoft.com/office/powerpoint/2010/main" val="3578806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2DE90-9216-396D-5E83-A3702AA96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32656"/>
            <a:ext cx="6876689" cy="1008112"/>
          </a:xfrm>
        </p:spPr>
        <p:txBody>
          <a:bodyPr/>
          <a:lstStyle/>
          <a:p>
            <a:r>
              <a:rPr lang="fr-FR" dirty="0"/>
              <a:t>Débriefing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BE5DA9-0D31-C4C4-4627-9E65AE89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99" y="1628800"/>
            <a:ext cx="6876690" cy="4412563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Existe-t-il une piste pour éviter/prévenir cette difficulté de surcharge ? </a:t>
            </a:r>
          </a:p>
        </p:txBody>
      </p:sp>
    </p:spTree>
    <p:extLst>
      <p:ext uri="{BB962C8B-B14F-4D97-AF65-F5344CB8AC3E}">
        <p14:creationId xmlns:p14="http://schemas.microsoft.com/office/powerpoint/2010/main" val="3854046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16552-9F07-7BA8-DC44-BE823CEC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32656"/>
            <a:ext cx="6876689" cy="731168"/>
          </a:xfrm>
        </p:spPr>
        <p:txBody>
          <a:bodyPr/>
          <a:lstStyle/>
          <a:p>
            <a:pPr algn="ctr"/>
            <a:r>
              <a:rPr lang="fr-FR" dirty="0"/>
              <a:t>A retenir …….RIVA INTERNE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D094576-423D-CE00-7511-B651146C58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057199"/>
              </p:ext>
            </p:extLst>
          </p:nvPr>
        </p:nvGraphicFramePr>
        <p:xfrm>
          <a:off x="660400" y="1124744"/>
          <a:ext cx="731693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9907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ECE6C-F38A-C9F5-CAE4-C4A3AF2DA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464" y="260648"/>
            <a:ext cx="8541072" cy="1152128"/>
          </a:xfrm>
        </p:spPr>
        <p:txBody>
          <a:bodyPr>
            <a:normAutofit fontScale="90000"/>
          </a:bodyPr>
          <a:lstStyle/>
          <a:p>
            <a:r>
              <a:rPr lang="fr-FR" dirty="0"/>
              <a:t> Une situation classique : </a:t>
            </a:r>
            <a:br>
              <a:rPr lang="fr-FR" dirty="0"/>
            </a:br>
            <a:r>
              <a:rPr lang="fr-FR" dirty="0"/>
              <a:t> Le mimétisme comportemental réactif</a:t>
            </a:r>
            <a:br>
              <a:rPr lang="fr-FR" dirty="0"/>
            </a:b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758608-FF46-C9F8-85A3-8B6722E98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44" y="1867297"/>
            <a:ext cx="7263735" cy="31234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B179BA-B30C-E0B5-8196-79EDD7D26F6C}"/>
              </a:ext>
            </a:extLst>
          </p:cNvPr>
          <p:cNvSpPr txBox="1"/>
          <p:nvPr/>
        </p:nvSpPr>
        <p:spPr>
          <a:xfrm>
            <a:off x="1789888" y="5949280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Ce constat vous est-il familier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ED682FF-0437-7B27-4E5B-7F5269A59E9E}"/>
              </a:ext>
            </a:extLst>
          </p:cNvPr>
          <p:cNvSpPr txBox="1"/>
          <p:nvPr/>
        </p:nvSpPr>
        <p:spPr>
          <a:xfrm>
            <a:off x="861404" y="5157192"/>
            <a:ext cx="301147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Quelqu‘un crie !!! </a:t>
            </a:r>
          </a:p>
          <a:p>
            <a:r>
              <a:rPr lang="fr-FR" dirty="0"/>
              <a:t>On est surpris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F9A19C-268A-03A8-6442-121D8ADB68A6}"/>
              </a:ext>
            </a:extLst>
          </p:cNvPr>
          <p:cNvSpPr txBox="1"/>
          <p:nvPr/>
        </p:nvSpPr>
        <p:spPr>
          <a:xfrm>
            <a:off x="4695883" y="5157192"/>
            <a:ext cx="324036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On réagit.. En mimétisme… On crie</a:t>
            </a:r>
          </a:p>
        </p:txBody>
      </p:sp>
    </p:spTree>
    <p:extLst>
      <p:ext uri="{BB962C8B-B14F-4D97-AF65-F5344CB8AC3E}">
        <p14:creationId xmlns:p14="http://schemas.microsoft.com/office/powerpoint/2010/main" val="3398355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B4D83B-C097-1CD9-3B10-112ACCD3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04" y="193074"/>
            <a:ext cx="7676976" cy="1467919"/>
          </a:xfrm>
        </p:spPr>
        <p:txBody>
          <a:bodyPr>
            <a:normAutofit fontScale="90000"/>
          </a:bodyPr>
          <a:lstStyle/>
          <a:p>
            <a:r>
              <a:rPr lang="fr-FR" dirty="0"/>
              <a:t>Trois réactions pour échouer dans sa communication face à une perception  d’agression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8AFFC-D12C-428C-8597-F9655AE32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99" y="2160590"/>
            <a:ext cx="3788545" cy="4292746"/>
          </a:xfrm>
        </p:spPr>
        <p:txBody>
          <a:bodyPr/>
          <a:lstStyle/>
          <a:p>
            <a:r>
              <a:rPr lang="fr-FR" sz="2800" b="1" dirty="0">
                <a:solidFill>
                  <a:srgbClr val="FF0000"/>
                </a:solidFill>
              </a:rPr>
              <a:t>1-Attaquer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2800" b="1" dirty="0">
                <a:solidFill>
                  <a:srgbClr val="FF0000"/>
                </a:solidFill>
              </a:rPr>
              <a:t>2-Fuir.. </a:t>
            </a:r>
            <a:r>
              <a:rPr lang="fr-FR" sz="1100" b="1" dirty="0">
                <a:solidFill>
                  <a:srgbClr val="FF0000"/>
                </a:solidFill>
              </a:rPr>
              <a:t>et on rumine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EC1F0E-20B2-7ADE-F918-22EDF9F32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67" y="4729377"/>
            <a:ext cx="1041400" cy="127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F7CB658-FCD6-DA48-AED1-1B8BEC8CB5ED}"/>
              </a:ext>
            </a:extLst>
          </p:cNvPr>
          <p:cNvSpPr txBox="1"/>
          <p:nvPr/>
        </p:nvSpPr>
        <p:spPr>
          <a:xfrm>
            <a:off x="4088904" y="1704209"/>
            <a:ext cx="54517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3200" b="1" dirty="0">
                <a:solidFill>
                  <a:srgbClr val="FF0000"/>
                </a:solidFill>
              </a:rPr>
              <a:t>3-Encaisser</a:t>
            </a:r>
            <a:r>
              <a:rPr lang="fr-FR" b="1" dirty="0">
                <a:solidFill>
                  <a:srgbClr val="FF0000"/>
                </a:solidFill>
              </a:rPr>
              <a:t> avec une absorption apparente et un risque de ressentiment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7327A8-6C84-60A8-1331-046D26AC2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920" y="2609198"/>
            <a:ext cx="4826000" cy="3657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A8A5E1-FFCC-C6E2-105B-BC8240EF9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3862" y="2498194"/>
            <a:ext cx="16256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7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173B34-F2B2-8B1B-EE9A-7C613579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32656"/>
            <a:ext cx="6876689" cy="1224136"/>
          </a:xfrm>
        </p:spPr>
        <p:txBody>
          <a:bodyPr/>
          <a:lstStyle/>
          <a:p>
            <a:r>
              <a:rPr lang="fr-FR" dirty="0"/>
              <a:t>Outil 1 : </a:t>
            </a:r>
            <a:r>
              <a:rPr lang="fr-FR" dirty="0">
                <a:solidFill>
                  <a:srgbClr val="0070C0"/>
                </a:solidFill>
              </a:rPr>
              <a:t>Mettre en place la communication  synergique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A89342-FDA2-7FDF-212D-43382DA68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STOPPER l’interprétation abusive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/>
              <a:t>Se centrer sur soi </a:t>
            </a:r>
            <a:r>
              <a:rPr lang="fr-FR" sz="2400" dirty="0"/>
              <a:t>: l’émotion que je vis et le besoin  que l’on a maintenant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/>
              <a:t>Se centrer sur l’autre </a:t>
            </a:r>
            <a:r>
              <a:rPr lang="fr-FR" sz="2400" dirty="0"/>
              <a:t>: l’émotion qu’il vit  et le besoin non satisfait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/>
              <a:t>Faire </a:t>
            </a:r>
            <a:r>
              <a:rPr lang="fr-FR" sz="2400" b="1" dirty="0">
                <a:solidFill>
                  <a:schemeClr val="tx1"/>
                </a:solidFill>
              </a:rPr>
              <a:t>Un STOP intérieur à sa pensée </a:t>
            </a:r>
          </a:p>
          <a:p>
            <a:pPr marL="0" indent="0">
              <a:buNone/>
            </a:pPr>
            <a:r>
              <a:rPr lang="fr-FR" sz="2400" b="1" dirty="0">
                <a:solidFill>
                  <a:srgbClr val="00B050"/>
                </a:solidFill>
              </a:rPr>
              <a:t>INVITER à une coopération </a:t>
            </a:r>
            <a:r>
              <a:rPr lang="fr-FR" sz="2400" dirty="0"/>
              <a:t>: « Là, on risque de s’embrouiller :  est ce que tu es Ok pour  que l’on prenne qq minutes pour l’on comprenne mieux  la demande et nos enjeux mutuels  et qu’on traite la situation? « 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B12F6B-A7EB-96DB-6720-68D7A1401834}"/>
              </a:ext>
            </a:extLst>
          </p:cNvPr>
          <p:cNvSpPr txBox="1"/>
          <p:nvPr/>
        </p:nvSpPr>
        <p:spPr>
          <a:xfrm>
            <a:off x="776536" y="6271428"/>
            <a:ext cx="70567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Inspiré de la communication non violence de M. Rosenberg. » Les mots sont des fenêtres ou des murs 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1B0E17-9F03-134C-6DCE-0FB6B4969C9F}"/>
              </a:ext>
            </a:extLst>
          </p:cNvPr>
          <p:cNvSpPr txBox="1"/>
          <p:nvPr/>
        </p:nvSpPr>
        <p:spPr>
          <a:xfrm>
            <a:off x="7188592" y="1786857"/>
            <a:ext cx="2132361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FF0000"/>
                </a:solidFill>
              </a:rPr>
              <a:t>STOP</a:t>
            </a:r>
          </a:p>
        </p:txBody>
      </p:sp>
      <p:pic>
        <p:nvPicPr>
          <p:cNvPr id="8" name="Graphique 7" descr="Signe du pouce levé ">
            <a:extLst>
              <a:ext uri="{FF2B5EF4-FFF2-40B4-BE49-F238E27FC236}">
                <a16:creationId xmlns:a16="http://schemas.microsoft.com/office/drawing/2014/main" id="{D7BA7D34-021F-2BC8-1157-223E89B00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2187" y="4100976"/>
            <a:ext cx="1485170" cy="153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61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9B0480-2A08-C89C-5CF7-AE695D3E0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04" y="476672"/>
            <a:ext cx="9001000" cy="59766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900" b="1" dirty="0">
                <a:solidFill>
                  <a:srgbClr val="0070C0"/>
                </a:solidFill>
              </a:rPr>
              <a:t>Outil 2 : </a:t>
            </a:r>
          </a:p>
          <a:p>
            <a:pPr marL="0" indent="0">
              <a:buNone/>
            </a:pPr>
            <a:r>
              <a:rPr lang="fr-FR" sz="3600" b="1" dirty="0">
                <a:solidFill>
                  <a:srgbClr val="00B050"/>
                </a:solidFill>
              </a:rPr>
              <a:t>Accepter de modifier </a:t>
            </a:r>
          </a:p>
          <a:p>
            <a:pPr marL="0" indent="0">
              <a:buNone/>
            </a:pPr>
            <a:r>
              <a:rPr lang="fr-FR" sz="3600" b="1" dirty="0">
                <a:solidFill>
                  <a:srgbClr val="00B050"/>
                </a:solidFill>
              </a:rPr>
              <a:t>nos perceptions</a:t>
            </a:r>
            <a:endParaRPr lang="fr-FR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3200" b="1" dirty="0">
                <a:solidFill>
                  <a:srgbClr val="0070C0"/>
                </a:solidFill>
              </a:rPr>
              <a:t>BONNE NOUVELLE !!!</a:t>
            </a:r>
            <a:endParaRPr lang="fr-FR" dirty="0"/>
          </a:p>
          <a:p>
            <a:pPr lvl="1"/>
            <a:r>
              <a:rPr lang="fr-FR" sz="2800" dirty="0"/>
              <a:t>1</a:t>
            </a:r>
            <a:r>
              <a:rPr lang="fr-FR" sz="2600" dirty="0"/>
              <a:t>. En effet, il est très difficile de changer l’autre </a:t>
            </a:r>
          </a:p>
          <a:p>
            <a:pPr marL="457200" lvl="1" indent="0">
              <a:buNone/>
            </a:pPr>
            <a:r>
              <a:rPr lang="fr-FR" sz="2600" dirty="0"/>
              <a:t>Et Il est assez facile  de modifier nos perceptions </a:t>
            </a:r>
          </a:p>
          <a:p>
            <a:pPr marL="457200" lvl="1" indent="0">
              <a:buNone/>
            </a:pPr>
            <a:r>
              <a:rPr lang="fr-FR" sz="2600" dirty="0"/>
              <a:t>Il faut faire un </a:t>
            </a:r>
            <a:r>
              <a:rPr lang="fr-FR" sz="2600" b="1" dirty="0"/>
              <a:t>TOP arrêt pour changer </a:t>
            </a:r>
            <a:r>
              <a:rPr lang="fr-FR" sz="2600" dirty="0"/>
              <a:t>notre perception : questionnement, approfondissement , expression de nos contraintes, demandes des contraintes des autres …</a:t>
            </a:r>
          </a:p>
          <a:p>
            <a:pPr lvl="1"/>
            <a:r>
              <a:rPr lang="fr-FR" sz="2600" dirty="0"/>
              <a:t>2. Notre bonheur et notre bien-être dépendent de nous !!!!</a:t>
            </a:r>
          </a:p>
        </p:txBody>
      </p:sp>
      <p:pic>
        <p:nvPicPr>
          <p:cNvPr id="4" name="Graphique 3" descr="Visage souriant à remplissage uni">
            <a:extLst>
              <a:ext uri="{FF2B5EF4-FFF2-40B4-BE49-F238E27FC236}">
                <a16:creationId xmlns:a16="http://schemas.microsoft.com/office/drawing/2014/main" id="{307B2122-4316-B910-4CC7-413C84CC7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3080" y="1556792"/>
            <a:ext cx="1274440" cy="1202432"/>
          </a:xfrm>
          <a:prstGeom prst="rect">
            <a:avLst/>
          </a:prstGeom>
        </p:spPr>
      </p:pic>
      <p:pic>
        <p:nvPicPr>
          <p:cNvPr id="6" name="Graphique 5" descr="Visage d’ange blanc">
            <a:extLst>
              <a:ext uri="{FF2B5EF4-FFF2-40B4-BE49-F238E27FC236}">
                <a16:creationId xmlns:a16="http://schemas.microsoft.com/office/drawing/2014/main" id="{B22839C1-7337-6B1A-26E7-C95932113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2250" y="59961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28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178E62-1E57-EC3B-3578-35FDD0F8B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332656"/>
            <a:ext cx="7965008" cy="864096"/>
          </a:xfrm>
        </p:spPr>
        <p:txBody>
          <a:bodyPr/>
          <a:lstStyle/>
          <a:p>
            <a:r>
              <a:rPr lang="fr-FR" dirty="0"/>
              <a:t>Illustration dans la vie pro….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9646FA-78FD-B31D-62E5-CF2DB913F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99" y="1412776"/>
            <a:ext cx="6876690" cy="4628587"/>
          </a:xfrm>
        </p:spPr>
        <p:txBody>
          <a:bodyPr/>
          <a:lstStyle/>
          <a:p>
            <a:pPr marL="11113" lvl="2" indent="0">
              <a:buNone/>
            </a:pPr>
            <a:r>
              <a:rPr lang="fr-FR" sz="1800" dirty="0">
                <a:solidFill>
                  <a:srgbClr val="0070C0"/>
                </a:solidFill>
              </a:rPr>
              <a:t>Vous transmettez un rapport de 15 pages à votre responsable. Le lendemain matin, celui-ci vous fait la remarque suivante : </a:t>
            </a:r>
          </a:p>
          <a:p>
            <a:pPr marL="11113" lvl="2" indent="0">
              <a:buNone/>
            </a:pPr>
            <a:r>
              <a:rPr lang="fr-FR" sz="1800" dirty="0">
                <a:solidFill>
                  <a:srgbClr val="0070C0"/>
                </a:solidFill>
              </a:rPr>
              <a:t>«  Il manque un m page 8 à votre rapport ! »</a:t>
            </a:r>
          </a:p>
          <a:p>
            <a:pPr marL="11113" lvl="2" indent="0">
              <a:buNone/>
            </a:pPr>
            <a:endParaRPr lang="fr-FR" sz="1800" dirty="0">
              <a:solidFill>
                <a:srgbClr val="0070C0"/>
              </a:solidFill>
            </a:endParaRPr>
          </a:p>
          <a:p>
            <a:r>
              <a:rPr lang="fr-FR" dirty="0"/>
              <a:t>Quelle est votre réaction intérieure  ? 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  <a:p>
            <a:r>
              <a:rPr lang="fr-FR" dirty="0"/>
              <a:t>Que pourriez-vous dire ?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036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693060-A5C8-F470-66F9-E14559CAF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98" y="1268760"/>
            <a:ext cx="7388946" cy="4176464"/>
          </a:xfrm>
        </p:spPr>
        <p:txBody>
          <a:bodyPr/>
          <a:lstStyle/>
          <a:p>
            <a:r>
              <a:rPr lang="fr-FR" sz="1800" dirty="0">
                <a:solidFill>
                  <a:srgbClr val="0070C0"/>
                </a:solidFill>
              </a:rPr>
              <a:t>STOP INTERIEUR – </a:t>
            </a:r>
            <a:r>
              <a:rPr lang="fr-FR" sz="1800" dirty="0">
                <a:solidFill>
                  <a:schemeClr val="tx1"/>
                </a:solidFill>
              </a:rPr>
              <a:t>je respire</a:t>
            </a:r>
          </a:p>
          <a:p>
            <a:r>
              <a:rPr lang="fr-FR" dirty="0">
                <a:solidFill>
                  <a:srgbClr val="0070C0"/>
                </a:solidFill>
              </a:rPr>
              <a:t>STROKE </a:t>
            </a:r>
            <a:r>
              <a:rPr lang="fr-FR" sz="1800" dirty="0">
                <a:solidFill>
                  <a:srgbClr val="0070C0"/>
                </a:solidFill>
              </a:rPr>
              <a:t>«  </a:t>
            </a:r>
            <a:r>
              <a:rPr lang="fr-FR" sz="1800" dirty="0">
                <a:solidFill>
                  <a:schemeClr val="tx1"/>
                </a:solidFill>
              </a:rPr>
              <a:t>Je vous remercie de votre lecture attentive, je vais corriger immédiatement cette faute d’orthographe »</a:t>
            </a:r>
          </a:p>
          <a:p>
            <a:r>
              <a:rPr lang="fr-FR" dirty="0">
                <a:solidFill>
                  <a:srgbClr val="0070C0"/>
                </a:solidFill>
              </a:rPr>
              <a:t>QUESTIONNEMENT SUR MON BESOIN :  « </a:t>
            </a:r>
            <a:r>
              <a:rPr lang="fr-FR" sz="1800" dirty="0"/>
              <a:t>Et sur le dossier en général… Cela convient-il ? «  </a:t>
            </a:r>
            <a:endParaRPr lang="fr-FR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9BEE80-662D-FB71-9326-3C070AA15DF8}"/>
              </a:ext>
            </a:extLst>
          </p:cNvPr>
          <p:cNvSpPr txBox="1"/>
          <p:nvPr/>
        </p:nvSpPr>
        <p:spPr>
          <a:xfrm>
            <a:off x="3656856" y="3423040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Réponse possible :</a:t>
            </a:r>
          </a:p>
          <a:p>
            <a:endParaRPr lang="fr-FR" dirty="0"/>
          </a:p>
          <a:p>
            <a:r>
              <a:rPr lang="fr-FR" dirty="0"/>
              <a:t>« Ah, c’est super !</a:t>
            </a:r>
          </a:p>
          <a:p>
            <a:r>
              <a:rPr lang="fr-FR" dirty="0"/>
              <a:t>Je suis tellement sous l’eau que je n’ai pas pris le temps de vous le dire. </a:t>
            </a:r>
          </a:p>
          <a:p>
            <a:r>
              <a:rPr lang="fr-FR" dirty="0"/>
              <a:t>Merci beaucoup pour votre travail »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Graphique 5" descr="Soleil">
            <a:extLst>
              <a:ext uri="{FF2B5EF4-FFF2-40B4-BE49-F238E27FC236}">
                <a16:creationId xmlns:a16="http://schemas.microsoft.com/office/drawing/2014/main" id="{6842107E-D826-9C70-8F82-ED4C2DF54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4648" y="3290664"/>
            <a:ext cx="1753345" cy="1753345"/>
          </a:xfrm>
          <a:prstGeom prst="rect">
            <a:avLst/>
          </a:prstGeom>
        </p:spPr>
      </p:pic>
      <p:pic>
        <p:nvPicPr>
          <p:cNvPr id="8" name="Graphique 7" descr="Éclair">
            <a:extLst>
              <a:ext uri="{FF2B5EF4-FFF2-40B4-BE49-F238E27FC236}">
                <a16:creationId xmlns:a16="http://schemas.microsoft.com/office/drawing/2014/main" id="{5EA47BF9-BDD3-6604-F077-91A1D963E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0552" y="66328"/>
            <a:ext cx="1368152" cy="1368152"/>
          </a:xfrm>
          <a:prstGeom prst="rect">
            <a:avLst/>
          </a:prstGeom>
        </p:spPr>
      </p:pic>
      <p:pic>
        <p:nvPicPr>
          <p:cNvPr id="10" name="Graphique 9" descr="Parapluie">
            <a:extLst>
              <a:ext uri="{FF2B5EF4-FFF2-40B4-BE49-F238E27FC236}">
                <a16:creationId xmlns:a16="http://schemas.microsoft.com/office/drawing/2014/main" id="{BF28BAA6-6E55-0BFB-C952-B0F6C6583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21388" y="6926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91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DE7B17B-EF16-0F8A-40F2-926041549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14" y="280611"/>
            <a:ext cx="6789500" cy="45172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9A136D-F498-7D8E-F748-84B4F2936918}"/>
              </a:ext>
            </a:extLst>
          </p:cNvPr>
          <p:cNvSpPr/>
          <p:nvPr/>
        </p:nvSpPr>
        <p:spPr>
          <a:xfrm>
            <a:off x="690583" y="4801960"/>
            <a:ext cx="6384158" cy="1368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6913" tIns="43457" rIns="86913" bIns="434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331" b="1" dirty="0">
                <a:solidFill>
                  <a:srgbClr val="808080"/>
                </a:solidFill>
                <a:latin typeface="DIN Alternate Bold" panose="020B0500000000000000" pitchFamily="34" charset="77"/>
                <a:ea typeface="Times"/>
                <a:cs typeface="Times New Roman" panose="02020603050405020304" pitchFamily="18" charset="0"/>
              </a:rPr>
              <a:t>FORMATION – ACCOMPAGNEMENT - CONSEIL</a:t>
            </a:r>
            <a:endParaRPr lang="fr-FR" sz="1331" dirty="0"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pPr algn="ctr"/>
            <a:r>
              <a:rPr lang="fr-FR" sz="1141" cap="small" dirty="0">
                <a:solidFill>
                  <a:srgbClr val="808080"/>
                </a:solidFill>
                <a:latin typeface="DIN Alternate Bold" panose="020B0500000000000000" pitchFamily="34" charset="77"/>
                <a:ea typeface="Times"/>
                <a:cs typeface="Times New Roman" panose="02020603050405020304" pitchFamily="18" charset="0"/>
              </a:rPr>
              <a:t>Paris – Nantes- Périgueux– Marseille</a:t>
            </a:r>
            <a:endParaRPr lang="fr-FR" sz="1141" dirty="0"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pPr algn="ctr"/>
            <a:r>
              <a:rPr lang="fr-FR" sz="570" dirty="0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 </a:t>
            </a:r>
            <a:endParaRPr lang="fr-FR" sz="1141" dirty="0"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pPr algn="ctr"/>
            <a:r>
              <a:rPr lang="fr-FR" sz="855" dirty="0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59, avenue Victor Hugo 75116 Paris – Tél. : 01 45 78 37 76 / 01 45 77 27 78 – Fax. : 01 40 58 18 09 </a:t>
            </a:r>
          </a:p>
          <a:p>
            <a:pPr algn="ctr"/>
            <a:r>
              <a:rPr lang="fr-FR" sz="760" dirty="0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– </a:t>
            </a:r>
            <a:r>
              <a:rPr lang="fr-FR" sz="855" u="sng" dirty="0">
                <a:solidFill>
                  <a:schemeClr val="accent2">
                    <a:lumMod val="75000"/>
                  </a:schemeClr>
                </a:solidFill>
                <a:latin typeface="Helvetica" pitchFamily="2" charset="0"/>
                <a:ea typeface="Times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contact@managerformation.fr</a:t>
            </a:r>
            <a:endParaRPr lang="fr-FR" sz="855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pPr algn="ctr"/>
            <a:r>
              <a:rPr lang="fr-FR" sz="855" dirty="0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Site web : https://</a:t>
            </a:r>
            <a:r>
              <a:rPr lang="fr-FR" sz="855" dirty="0" err="1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managerformation.org</a:t>
            </a:r>
            <a:r>
              <a:rPr lang="fr-FR" sz="855" dirty="0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/</a:t>
            </a:r>
            <a:endParaRPr lang="fr-FR" sz="855" dirty="0"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r>
              <a:rPr lang="fr-FR" sz="1141" dirty="0">
                <a:latin typeface="Tahoma" panose="020B0604030504040204" pitchFamily="34" charset="0"/>
                <a:ea typeface="Times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fr-FR" sz="114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5BE546-4CCD-19E3-3EBC-39FF179EF308}"/>
              </a:ext>
            </a:extLst>
          </p:cNvPr>
          <p:cNvSpPr/>
          <p:nvPr/>
        </p:nvSpPr>
        <p:spPr>
          <a:xfrm>
            <a:off x="4816114" y="687175"/>
            <a:ext cx="2874616" cy="551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5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59, avenue Victor Hugo 75116 Paris</a:t>
            </a:r>
            <a:endParaRPr lang="fr-FR" sz="903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Times"/>
              <a:cs typeface="Times New Roman" panose="02020603050405020304" pitchFamily="18" charset="0"/>
            </a:endParaRPr>
          </a:p>
          <a:p>
            <a:r>
              <a:rPr lang="fr-FR" sz="903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Tél : 01 45 78 37 76 / 01 45 77 27 78  </a:t>
            </a:r>
          </a:p>
          <a:p>
            <a:r>
              <a:rPr lang="fr-FR" sz="903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Fax : 01 40 58 18 09 </a:t>
            </a:r>
            <a:r>
              <a:rPr lang="fr-FR" sz="855" dirty="0">
                <a:solidFill>
                  <a:srgbClr val="808080"/>
                </a:solidFill>
                <a:latin typeface="Helvetica" pitchFamily="2" charset="0"/>
                <a:ea typeface="Times"/>
                <a:cs typeface="Times New Roman" panose="02020603050405020304" pitchFamily="18" charset="0"/>
              </a:rPr>
              <a:t>– </a:t>
            </a:r>
            <a:r>
              <a:rPr lang="fr-FR" sz="903" u="sng" dirty="0">
                <a:solidFill>
                  <a:schemeClr val="accent2">
                    <a:lumMod val="75000"/>
                  </a:schemeClr>
                </a:solidFill>
                <a:latin typeface="Helvetica" pitchFamily="2" charset="0"/>
                <a:ea typeface="Times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contact@managerformation.fr</a:t>
            </a:r>
            <a:endParaRPr lang="fr-FR" sz="903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endParaRPr lang="fr-FR" sz="951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9832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Personnalisé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59BA6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ly manager seul RIVA v14bis images" id="{21B9EEAD-6FAB-B44B-8B5E-8F21BC8FA1A1}" vid="{60DB7253-2A67-654A-8A77-75F987AAB28D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338</TotalTime>
  <Words>1080</Words>
  <Application>Microsoft Macintosh PowerPoint</Application>
  <PresentationFormat>Format A4 (210 x 297 mm)</PresentationFormat>
  <Paragraphs>134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DIN Alternate Bold</vt:lpstr>
      <vt:lpstr>Helvetica</vt:lpstr>
      <vt:lpstr>Helvetica Courant</vt:lpstr>
      <vt:lpstr>Tahoma</vt:lpstr>
      <vt:lpstr>Trebuchet MS</vt:lpstr>
      <vt:lpstr>Wingdings</vt:lpstr>
      <vt:lpstr>Wingdings 3</vt:lpstr>
      <vt:lpstr>Facette</vt:lpstr>
      <vt:lpstr>Le risque incivilité violence agression  </vt:lpstr>
      <vt:lpstr>L’objectif de ce Webinaire </vt:lpstr>
      <vt:lpstr>Qui est présent à ce Webinaire</vt:lpstr>
      <vt:lpstr>RIVA Externe Vos observations : </vt:lpstr>
      <vt:lpstr>Débriefing</vt:lpstr>
      <vt:lpstr>A retenir …….RIVA EXTERNE</vt:lpstr>
      <vt:lpstr>RIVA Interne Vos observations : </vt:lpstr>
      <vt:lpstr>Débriefing</vt:lpstr>
      <vt:lpstr>A retenir …….RIVA INTERNE</vt:lpstr>
      <vt:lpstr> Une situation classique :   Le mimétisme comportemental réactif </vt:lpstr>
      <vt:lpstr>Trois réactions pour échouer dans sa communication face à une perception  d’agression :</vt:lpstr>
      <vt:lpstr>Outil 1 : Mettre en place la communication  synergique</vt:lpstr>
      <vt:lpstr>Présentation PowerPoint</vt:lpstr>
      <vt:lpstr>Illustration dans la vie pro….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Le risque incivilité violence agression  Parlons du travail, Préparons pour éviter les risques,Connaissons nous  Apprenons des techniques pour apaiser et gérer l’instant de crise et agissons  !</dc:title>
  <dc:creator>Patricia Roussot</dc:creator>
  <cp:lastModifiedBy>Patricia Roussot</cp:lastModifiedBy>
  <cp:revision>8</cp:revision>
  <cp:lastPrinted>2024-06-08T15:56:05Z</cp:lastPrinted>
  <dcterms:created xsi:type="dcterms:W3CDTF">2024-05-26T08:10:58Z</dcterms:created>
  <dcterms:modified xsi:type="dcterms:W3CDTF">2024-06-12T07:48:51Z</dcterms:modified>
</cp:coreProperties>
</file>