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embeddings/oleObject1.bin" ContentType="application/vnd.openxmlformats-officedocument.oleObject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1" r:id="rId1"/>
  </p:sldMasterIdLst>
  <p:notesMasterIdLst>
    <p:notesMasterId r:id="rId22"/>
  </p:notesMasterIdLst>
  <p:handoutMasterIdLst>
    <p:handoutMasterId r:id="rId23"/>
  </p:handoutMasterIdLst>
  <p:sldIdLst>
    <p:sldId id="326" r:id="rId2"/>
    <p:sldId id="356" r:id="rId3"/>
    <p:sldId id="453" r:id="rId4"/>
    <p:sldId id="511" r:id="rId5"/>
    <p:sldId id="512" r:id="rId6"/>
    <p:sldId id="513" r:id="rId7"/>
    <p:sldId id="510" r:id="rId8"/>
    <p:sldId id="498" r:id="rId9"/>
    <p:sldId id="494" r:id="rId10"/>
    <p:sldId id="482" r:id="rId11"/>
    <p:sldId id="470" r:id="rId12"/>
    <p:sldId id="489" r:id="rId13"/>
    <p:sldId id="503" r:id="rId14"/>
    <p:sldId id="467" r:id="rId15"/>
    <p:sldId id="478" r:id="rId16"/>
    <p:sldId id="481" r:id="rId17"/>
    <p:sldId id="485" r:id="rId18"/>
    <p:sldId id="486" r:id="rId19"/>
    <p:sldId id="492" r:id="rId20"/>
    <p:sldId id="514" r:id="rId21"/>
  </p:sldIdLst>
  <p:sldSz cx="10260013" cy="72151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2">
          <p15:clr>
            <a:srgbClr val="A4A3A4"/>
          </p15:clr>
        </p15:guide>
        <p15:guide id="2" pos="32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8E3FC"/>
    <a:srgbClr val="008CAF"/>
    <a:srgbClr val="F7AF00"/>
    <a:srgbClr val="04519E"/>
    <a:srgbClr val="6CA64D"/>
    <a:srgbClr val="31B5AE"/>
    <a:srgbClr val="E8EBF5"/>
    <a:srgbClr val="CDD5EA"/>
    <a:srgbClr val="009193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 autoAdjust="0"/>
    <p:restoredTop sz="50000" autoAdjust="0"/>
  </p:normalViewPr>
  <p:slideViewPr>
    <p:cSldViewPr snapToObjects="1">
      <p:cViewPr varScale="1">
        <p:scale>
          <a:sx n="93" d="100"/>
          <a:sy n="93" d="100"/>
        </p:scale>
        <p:origin x="216" y="1200"/>
      </p:cViewPr>
      <p:guideLst>
        <p:guide orient="horz" pos="2272"/>
        <p:guide pos="323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Objects="1">
      <p:cViewPr varScale="1">
        <p:scale>
          <a:sx n="117" d="100"/>
          <a:sy n="117" d="100"/>
        </p:scale>
        <p:origin x="-4024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AE3884-836A-384E-BAF5-9B44424BFD2E}" type="doc">
      <dgm:prSet loTypeId="urn:microsoft.com/office/officeart/2005/8/layout/matrix1" loCatId="matrix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4B07401-BF2F-B149-93BC-9D4A2725F5EE}">
      <dgm:prSet phldrT="[Texte]" custT="1"/>
      <dgm:spPr/>
      <dgm:t>
        <a:bodyPr/>
        <a:lstStyle/>
        <a:p>
          <a:pPr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0" lang="fr-FR" sz="2600" b="0" i="0" u="none" strike="noStrike" cap="none" normalizeH="0" baseline="0" dirty="0">
            <a:ln/>
            <a:effectLst/>
            <a:latin typeface="Helvetica" pitchFamily="2" charset="0"/>
            <a:ea typeface="Eurostile" pitchFamily="27" charset="0"/>
            <a:cs typeface="Eurostile" pitchFamily="27" charset="0"/>
          </a:endParaRPr>
        </a:p>
        <a:p>
          <a:pPr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r-FR" sz="2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ATTAQUE</a:t>
          </a: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Agressivité devant les personnes et les évènements :</a:t>
          </a: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Soumettre les autres</a:t>
          </a:r>
        </a:p>
        <a:p>
          <a:pPr marL="0" marR="0" indent="0" defTabSz="7112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Les faire plier</a:t>
          </a:r>
          <a:b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Les agresser</a:t>
          </a:r>
          <a:b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S’imposer avec force</a:t>
          </a:r>
          <a:endParaRPr lang="fr-FR" sz="1600" dirty="0"/>
        </a:p>
      </dgm:t>
    </dgm:pt>
    <dgm:pt modelId="{4526359C-FF4C-F849-BA98-D789DE9DAA18}" type="parTrans" cxnId="{9FAEF727-0BD8-9B4C-B7B1-461E9769A090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6B92B5AB-BE91-8F4F-BE4E-864E3E0C4F2A}" type="sibTrans" cxnId="{9FAEF727-0BD8-9B4C-B7B1-461E9769A090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8483F959-8D89-AB44-B760-87AC5AE5052A}">
      <dgm:prSet phldrT="[Texte]"/>
      <dgm:spPr/>
      <dgm:t>
        <a:bodyPr/>
        <a:lstStyle/>
        <a:p>
          <a:endParaRPr lang="fr-FR" dirty="0">
            <a:solidFill>
              <a:srgbClr val="000000"/>
            </a:solidFill>
          </a:endParaRPr>
        </a:p>
      </dgm:t>
    </dgm:pt>
    <dgm:pt modelId="{BDDC338D-0633-C74A-8016-A6A15840DAC1}" type="parTrans" cxnId="{E569181A-5D0E-BA43-B3F9-E775FF9521E9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D8CBBA41-013E-9B43-87B3-F41BFA23F209}" type="sibTrans" cxnId="{E569181A-5D0E-BA43-B3F9-E775FF9521E9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0F75599C-96FF-7941-BD82-1D7242BA9B33}">
      <dgm:prSet phldrT="[Texte]" phldr="1"/>
      <dgm:spPr/>
      <dgm:t>
        <a:bodyPr/>
        <a:lstStyle/>
        <a:p>
          <a:endParaRPr lang="fr-FR" dirty="0">
            <a:solidFill>
              <a:srgbClr val="000000"/>
            </a:solidFill>
          </a:endParaRPr>
        </a:p>
      </dgm:t>
    </dgm:pt>
    <dgm:pt modelId="{0E0F6FE0-F1E5-E04B-97E4-C6570FF3B975}" type="parTrans" cxnId="{23B7B67B-922A-C24C-A144-BDF6C29D6739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E72C3266-FA97-D547-A290-E145EAAEB0C3}" type="sibTrans" cxnId="{23B7B67B-922A-C24C-A144-BDF6C29D6739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27185D45-223A-7841-87BA-0DB255C11D3E}">
      <dgm:prSet phldrT="[Texte]" custT="1"/>
      <dgm:spPr/>
      <dgm:t>
        <a:bodyPr/>
        <a:lstStyle/>
        <a:p>
          <a:endParaRPr lang="fr-FR" dirty="0">
            <a:solidFill>
              <a:srgbClr val="000000"/>
            </a:solidFill>
          </a:endParaRPr>
        </a:p>
      </dgm:t>
    </dgm:pt>
    <dgm:pt modelId="{48121D6D-0B40-4843-B6B8-6DA853CD3ED9}" type="parTrans" cxnId="{11F8C76E-1EA0-F442-857C-A08CCF67E871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6208F43E-0EB5-1049-B883-270474D61399}" type="sibTrans" cxnId="{11F8C76E-1EA0-F442-857C-A08CCF67E871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7E66D742-442B-B440-8611-6916F0CC3E5B}">
      <dgm:prSet phldrT="[Texte]" phldr="1"/>
      <dgm:spPr/>
      <dgm:t>
        <a:bodyPr/>
        <a:lstStyle/>
        <a:p>
          <a:endParaRPr lang="fr-FR" dirty="0">
            <a:solidFill>
              <a:srgbClr val="000000"/>
            </a:solidFill>
          </a:endParaRPr>
        </a:p>
      </dgm:t>
    </dgm:pt>
    <dgm:pt modelId="{7ED085B2-F300-A743-808E-6A2866A833BE}" type="parTrans" cxnId="{5E165866-2762-DB4F-AEEF-DD0380930B11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C86BF98A-1880-6A4A-8744-07E8F9B26535}" type="sibTrans" cxnId="{5E165866-2762-DB4F-AEEF-DD0380930B11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9A4C18E5-D736-9944-94E2-9AC380A765C8}">
      <dgm:prSet phldrT="[Texte]" custT="1"/>
      <dgm:spPr/>
      <dgm:t>
        <a:bodyPr/>
        <a:lstStyle/>
        <a:p>
          <a:endParaRPr lang="fr-FR" dirty="0">
            <a:solidFill>
              <a:srgbClr val="000000"/>
            </a:solidFill>
          </a:endParaRPr>
        </a:p>
      </dgm:t>
    </dgm:pt>
    <dgm:pt modelId="{645EB2E6-3454-964B-8A99-EA84895427D9}" type="parTrans" cxnId="{7CC3E8E6-DB62-A446-BFE8-6E8BEA9F9EE6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67F4464C-B647-E246-A788-09C15FE6F0BC}" type="sibTrans" cxnId="{7CC3E8E6-DB62-A446-BFE8-6E8BEA9F9EE6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45FF3952-0BB1-E247-A868-4264C4E30E8F}">
      <dgm:prSet phldrT="[Texte]" phldr="1"/>
      <dgm:spPr/>
      <dgm:t>
        <a:bodyPr/>
        <a:lstStyle/>
        <a:p>
          <a:endParaRPr lang="fr-FR" dirty="0">
            <a:solidFill>
              <a:srgbClr val="000000"/>
            </a:solidFill>
          </a:endParaRPr>
        </a:p>
      </dgm:t>
    </dgm:pt>
    <dgm:pt modelId="{29263928-8B49-2D4A-B895-3CAFEE7EF610}" type="parTrans" cxnId="{6316945B-EE4C-5A49-A3DC-C781E0945E73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1EE2F6DA-BE57-B14D-A990-9A1D4038518A}" type="sibTrans" cxnId="{6316945B-EE4C-5A49-A3DC-C781E0945E73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36312247-FFF2-C148-B65F-2EA766AFD8BB}">
      <dgm:prSet custT="1"/>
      <dgm:spPr/>
      <dgm:t>
        <a:bodyPr/>
        <a:lstStyle/>
        <a:p>
          <a:pPr rtl="0"/>
          <a:endParaRPr kumimoji="0" lang="fr-FR" sz="2600" b="0" i="0" u="none" strike="noStrike" cap="none" normalizeH="0" baseline="0" dirty="0">
            <a:ln/>
            <a:effectLst/>
            <a:latin typeface="Helvetica" pitchFamily="2" charset="0"/>
            <a:ea typeface="Eurostile" pitchFamily="27" charset="0"/>
            <a:cs typeface="Eurostile" pitchFamily="27" charset="0"/>
          </a:endParaRPr>
        </a:p>
        <a:p>
          <a:pPr rtl="0"/>
          <a:r>
            <a:rPr kumimoji="0" lang="fr-FR" sz="2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ASSERTIVITÉ</a:t>
          </a:r>
        </a:p>
        <a:p>
          <a:pPr rtl="0"/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Dire sans agresser :</a:t>
          </a:r>
        </a:p>
        <a:p>
          <a:pPr rtl="0"/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Exprimer calmement</a:t>
          </a:r>
          <a:b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tranquillement,</a:t>
          </a:r>
          <a:b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au fur et à mesure</a:t>
          </a:r>
          <a:b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ce qui est imprimé</a:t>
          </a:r>
        </a:p>
      </dgm:t>
    </dgm:pt>
    <dgm:pt modelId="{C3B9751A-CA7F-464D-8B14-42AAAD2E8A98}" type="parTrans" cxnId="{22527D96-AE06-C24A-838F-9D011722A088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58479085-A437-004E-BD61-EA4ACD58513F}" type="sibTrans" cxnId="{22527D96-AE06-C24A-838F-9D011722A088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E38B28F7-9C9C-1C41-8685-A4383B8396B2}">
      <dgm:prSet custT="1"/>
      <dgm:spPr/>
      <dgm:t>
        <a:bodyPr anchor="b"/>
        <a:lstStyle/>
        <a:p>
          <a:pPr rtl="0"/>
          <a:r>
            <a:rPr kumimoji="0" lang="fr-FR" sz="2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FUITE</a:t>
          </a:r>
        </a:p>
        <a:p>
          <a:pPr rtl="0"/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Evitement actif ou passif devant les personnes ou les évènements :</a:t>
          </a:r>
        </a:p>
        <a:p>
          <a:pPr rtl="0"/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Se soumettre</a:t>
          </a:r>
          <a:b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accepter contre son gré</a:t>
          </a:r>
          <a:b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sans aller</a:t>
          </a:r>
          <a:b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prendre sur soi</a:t>
          </a:r>
        </a:p>
      </dgm:t>
    </dgm:pt>
    <dgm:pt modelId="{DDB1B68C-16F4-704C-A765-C8426D1F56FC}" type="parTrans" cxnId="{7285F0E4-2B33-D842-9416-73ECDD07EE57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3887D085-F81C-2A44-9070-B573685EC670}" type="sibTrans" cxnId="{7285F0E4-2B33-D842-9416-73ECDD07EE57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01771AF5-1F53-8944-8FED-C543111A22C9}">
      <dgm:prSet custT="1"/>
      <dgm:spPr/>
      <dgm:t>
        <a:bodyPr tIns="0" bIns="0" anchor="ctr" anchorCtr="0"/>
        <a:lstStyle/>
        <a:p>
          <a:pPr algn="ctr" rtl="0">
            <a:spcAft>
              <a:spcPts val="1092"/>
            </a:spcAft>
          </a:pPr>
          <a:r>
            <a:rPr lang="fr-FR" sz="2600" b="0" i="0" dirty="0">
              <a:latin typeface="Helvetica" pitchFamily="2" charset="0"/>
              <a:cs typeface="Eurostile"/>
            </a:rPr>
            <a:t>MANIPULATION </a:t>
          </a:r>
        </a:p>
        <a:p>
          <a:pPr algn="ctr">
            <a:spcAft>
              <a:spcPct val="35000"/>
            </a:spcAft>
          </a:pPr>
          <a:r>
            <a:rPr lang="fr-FR" sz="1600" b="0" i="0" dirty="0">
              <a:latin typeface="Helvetica" pitchFamily="2" charset="0"/>
              <a:cs typeface="Eurostile"/>
            </a:rPr>
            <a:t>C’est ne pas annoncer clairement ses objectifs et employer des moyens détournés pour arriver à ses fins : ruse, mensonge, déguisement de la vérité </a:t>
          </a:r>
          <a:endParaRPr kumimoji="0" lang="fr-FR" sz="1600" b="0" i="0" u="none" strike="noStrike" cap="none" normalizeH="0" baseline="0" dirty="0">
            <a:ln/>
            <a:effectLst/>
            <a:latin typeface="Helvetica" pitchFamily="2" charset="0"/>
            <a:ea typeface="Eurostile" pitchFamily="27" charset="0"/>
            <a:cs typeface="Eurostile"/>
          </a:endParaRPr>
        </a:p>
      </dgm:t>
    </dgm:pt>
    <dgm:pt modelId="{66046893-82C6-9E4E-9740-0773B0AB460A}" type="parTrans" cxnId="{BB35ADF9-E619-1B43-A960-1DDA72F44220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E599B4D6-0F6F-934E-ABDC-ED38C05E8D7D}" type="sibTrans" cxnId="{BB35ADF9-E619-1B43-A960-1DDA72F44220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0D41FE70-B1F6-C24A-A2EF-CA9BD490EC46}">
      <dgm:prSet phldrT="[Texte]" custT="1"/>
      <dgm:spPr/>
      <dgm:t>
        <a:bodyPr/>
        <a:lstStyle/>
        <a:p>
          <a:endParaRPr lang="fr-FR" sz="1800" dirty="0">
            <a:solidFill>
              <a:srgbClr val="000000"/>
            </a:solidFill>
          </a:endParaRPr>
        </a:p>
      </dgm:t>
    </dgm:pt>
    <dgm:pt modelId="{C1C1DBBC-384F-C64F-8C19-4822B54C1D75}" type="sibTrans" cxnId="{30B50114-0681-4B41-90F9-757E9C803553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D66E68B2-D034-C441-A295-48C3ADFCDA10}" type="parTrans" cxnId="{30B50114-0681-4B41-90F9-757E9C803553}">
      <dgm:prSet/>
      <dgm:spPr/>
      <dgm:t>
        <a:bodyPr/>
        <a:lstStyle/>
        <a:p>
          <a:endParaRPr lang="fr-FR">
            <a:solidFill>
              <a:srgbClr val="000000"/>
            </a:solidFill>
          </a:endParaRPr>
        </a:p>
      </dgm:t>
    </dgm:pt>
    <dgm:pt modelId="{55684C12-A338-9049-8575-E115D8EA967D}">
      <dgm:prSet custT="1"/>
      <dgm:spPr/>
      <dgm:t>
        <a:bodyPr/>
        <a:lstStyle/>
        <a:p>
          <a:endParaRPr lang="fr-FR" dirty="0"/>
        </a:p>
      </dgm:t>
    </dgm:pt>
    <dgm:pt modelId="{88DE4DD3-947B-794F-B1C8-7BDAE9D395C2}" type="parTrans" cxnId="{70DD4597-80B6-4144-967A-45F0893A91AB}">
      <dgm:prSet/>
      <dgm:spPr/>
      <dgm:t>
        <a:bodyPr/>
        <a:lstStyle/>
        <a:p>
          <a:endParaRPr lang="fr-FR"/>
        </a:p>
      </dgm:t>
    </dgm:pt>
    <dgm:pt modelId="{45C9884E-176A-DE42-9835-69971E936FDC}" type="sibTrans" cxnId="{70DD4597-80B6-4144-967A-45F0893A91AB}">
      <dgm:prSet/>
      <dgm:spPr/>
      <dgm:t>
        <a:bodyPr/>
        <a:lstStyle/>
        <a:p>
          <a:endParaRPr lang="fr-FR"/>
        </a:p>
      </dgm:t>
    </dgm:pt>
    <dgm:pt modelId="{84150C02-CBE4-E142-8AC4-063815C04CC9}">
      <dgm:prSet/>
      <dgm:spPr/>
      <dgm:t>
        <a:bodyPr/>
        <a:lstStyle/>
        <a:p>
          <a:endParaRPr lang="fr-FR" dirty="0"/>
        </a:p>
      </dgm:t>
    </dgm:pt>
    <dgm:pt modelId="{661D86EC-EEBA-4F43-A173-6A228C47CA8B}" type="parTrans" cxnId="{4C35B4FC-E049-F548-92EC-9A67BF03040B}">
      <dgm:prSet/>
      <dgm:spPr/>
      <dgm:t>
        <a:bodyPr/>
        <a:lstStyle/>
        <a:p>
          <a:endParaRPr lang="fr-FR"/>
        </a:p>
      </dgm:t>
    </dgm:pt>
    <dgm:pt modelId="{6BAA990C-3475-334D-9E83-E60F0EA90FB0}" type="sibTrans" cxnId="{4C35B4FC-E049-F548-92EC-9A67BF03040B}">
      <dgm:prSet/>
      <dgm:spPr/>
      <dgm:t>
        <a:bodyPr/>
        <a:lstStyle/>
        <a:p>
          <a:endParaRPr lang="fr-FR"/>
        </a:p>
      </dgm:t>
    </dgm:pt>
    <dgm:pt modelId="{27493654-72BD-3B40-8777-536B463DBD72}">
      <dgm:prSet/>
      <dgm:spPr/>
      <dgm:t>
        <a:bodyPr/>
        <a:lstStyle/>
        <a:p>
          <a:endParaRPr lang="fr-FR"/>
        </a:p>
      </dgm:t>
    </dgm:pt>
    <dgm:pt modelId="{E6BD2BEE-0604-5647-A714-26F00D4DC5FB}" type="parTrans" cxnId="{2102E38B-3EF7-404E-856C-F9D7A2603D5B}">
      <dgm:prSet/>
      <dgm:spPr/>
      <dgm:t>
        <a:bodyPr/>
        <a:lstStyle/>
        <a:p>
          <a:endParaRPr lang="fr-FR"/>
        </a:p>
      </dgm:t>
    </dgm:pt>
    <dgm:pt modelId="{A6DCB05F-25C3-F141-B3C4-57D1E0C1DFCC}" type="sibTrans" cxnId="{2102E38B-3EF7-404E-856C-F9D7A2603D5B}">
      <dgm:prSet/>
      <dgm:spPr/>
      <dgm:t>
        <a:bodyPr/>
        <a:lstStyle/>
        <a:p>
          <a:endParaRPr lang="fr-FR"/>
        </a:p>
      </dgm:t>
    </dgm:pt>
    <dgm:pt modelId="{16D1D327-B056-A640-90DD-7F28E9FDAD69}">
      <dgm:prSet/>
      <dgm:spPr/>
      <dgm:t>
        <a:bodyPr/>
        <a:lstStyle/>
        <a:p>
          <a:endParaRPr lang="fr-FR"/>
        </a:p>
      </dgm:t>
    </dgm:pt>
    <dgm:pt modelId="{9EF0D562-6722-FD4B-9811-C35D967C5E8C}" type="parTrans" cxnId="{D155C8B2-0681-084A-9187-AB0984BD96A9}">
      <dgm:prSet/>
      <dgm:spPr/>
      <dgm:t>
        <a:bodyPr/>
        <a:lstStyle/>
        <a:p>
          <a:endParaRPr lang="fr-FR"/>
        </a:p>
      </dgm:t>
    </dgm:pt>
    <dgm:pt modelId="{9CF255BE-874B-1648-80A5-EBA4D720182C}" type="sibTrans" cxnId="{D155C8B2-0681-084A-9187-AB0984BD96A9}">
      <dgm:prSet/>
      <dgm:spPr/>
      <dgm:t>
        <a:bodyPr/>
        <a:lstStyle/>
        <a:p>
          <a:endParaRPr lang="fr-FR"/>
        </a:p>
      </dgm:t>
    </dgm:pt>
    <dgm:pt modelId="{F24AF5B2-69CC-2D42-A591-02AC4F74DCA5}">
      <dgm:prSet/>
      <dgm:spPr/>
      <dgm:t>
        <a:bodyPr/>
        <a:lstStyle/>
        <a:p>
          <a:endParaRPr lang="fr-FR"/>
        </a:p>
      </dgm:t>
    </dgm:pt>
    <dgm:pt modelId="{CD9FF575-C59C-A84E-8227-62E941C86CB6}" type="parTrans" cxnId="{BF3961C4-ACB0-F248-BAD6-3822F719B293}">
      <dgm:prSet/>
      <dgm:spPr/>
      <dgm:t>
        <a:bodyPr/>
        <a:lstStyle/>
        <a:p>
          <a:endParaRPr lang="fr-FR"/>
        </a:p>
      </dgm:t>
    </dgm:pt>
    <dgm:pt modelId="{786BEFC8-77E7-1A49-AE0A-171641009456}" type="sibTrans" cxnId="{BF3961C4-ACB0-F248-BAD6-3822F719B293}">
      <dgm:prSet/>
      <dgm:spPr/>
      <dgm:t>
        <a:bodyPr/>
        <a:lstStyle/>
        <a:p>
          <a:endParaRPr lang="fr-FR"/>
        </a:p>
      </dgm:t>
    </dgm:pt>
    <dgm:pt modelId="{334D063E-AE91-0A42-A3EA-94E1815E3568}">
      <dgm:prSet/>
      <dgm:spPr/>
      <dgm:t>
        <a:bodyPr/>
        <a:lstStyle/>
        <a:p>
          <a:endParaRPr lang="fr-FR"/>
        </a:p>
      </dgm:t>
    </dgm:pt>
    <dgm:pt modelId="{3648DAC6-44B4-4E46-82F3-FB7863172F29}" type="parTrans" cxnId="{7EB31955-B817-AC49-A09D-4105B1808DA1}">
      <dgm:prSet/>
      <dgm:spPr/>
      <dgm:t>
        <a:bodyPr/>
        <a:lstStyle/>
        <a:p>
          <a:endParaRPr lang="fr-FR"/>
        </a:p>
      </dgm:t>
    </dgm:pt>
    <dgm:pt modelId="{9D6ADBFF-C339-5C4B-9891-D342DF33B944}" type="sibTrans" cxnId="{7EB31955-B817-AC49-A09D-4105B1808DA1}">
      <dgm:prSet/>
      <dgm:spPr/>
      <dgm:t>
        <a:bodyPr/>
        <a:lstStyle/>
        <a:p>
          <a:endParaRPr lang="fr-FR"/>
        </a:p>
      </dgm:t>
    </dgm:pt>
    <dgm:pt modelId="{BA5215C8-F80B-1A4D-A463-C7698E669990}">
      <dgm:prSet/>
      <dgm:spPr/>
      <dgm:t>
        <a:bodyPr/>
        <a:lstStyle/>
        <a:p>
          <a:endParaRPr lang="fr-FR"/>
        </a:p>
      </dgm:t>
    </dgm:pt>
    <dgm:pt modelId="{F86DF2B5-1D91-1445-8200-CC81B855FC34}" type="parTrans" cxnId="{A31F7933-9A2A-A546-ACB4-AB0D6AA0F092}">
      <dgm:prSet/>
      <dgm:spPr/>
      <dgm:t>
        <a:bodyPr/>
        <a:lstStyle/>
        <a:p>
          <a:endParaRPr lang="fr-FR"/>
        </a:p>
      </dgm:t>
    </dgm:pt>
    <dgm:pt modelId="{27FD7B63-DD3A-2844-AB8E-5DD47A66CD64}" type="sibTrans" cxnId="{A31F7933-9A2A-A546-ACB4-AB0D6AA0F092}">
      <dgm:prSet/>
      <dgm:spPr/>
      <dgm:t>
        <a:bodyPr/>
        <a:lstStyle/>
        <a:p>
          <a:endParaRPr lang="fr-FR"/>
        </a:p>
      </dgm:t>
    </dgm:pt>
    <dgm:pt modelId="{3A048E6D-049E-0D49-B34B-1CEB0A34108C}">
      <dgm:prSet/>
      <dgm:spPr/>
      <dgm:t>
        <a:bodyPr/>
        <a:lstStyle/>
        <a:p>
          <a:endParaRPr lang="fr-FR"/>
        </a:p>
      </dgm:t>
    </dgm:pt>
    <dgm:pt modelId="{61AB3DD6-3D72-234A-B458-ADFC67B994C5}" type="parTrans" cxnId="{34F872ED-B588-6347-BE72-09580CF14D5E}">
      <dgm:prSet/>
      <dgm:spPr/>
      <dgm:t>
        <a:bodyPr/>
        <a:lstStyle/>
        <a:p>
          <a:endParaRPr lang="fr-FR"/>
        </a:p>
      </dgm:t>
    </dgm:pt>
    <dgm:pt modelId="{DD9C4F96-CA48-A54E-988B-CD5B54EBC01C}" type="sibTrans" cxnId="{34F872ED-B588-6347-BE72-09580CF14D5E}">
      <dgm:prSet/>
      <dgm:spPr/>
      <dgm:t>
        <a:bodyPr/>
        <a:lstStyle/>
        <a:p>
          <a:endParaRPr lang="fr-FR"/>
        </a:p>
      </dgm:t>
    </dgm:pt>
    <dgm:pt modelId="{D36825AE-D97D-F649-BC31-48D46B12677E}">
      <dgm:prSet/>
      <dgm:spPr/>
      <dgm:t>
        <a:bodyPr/>
        <a:lstStyle/>
        <a:p>
          <a:endParaRPr lang="fr-FR"/>
        </a:p>
      </dgm:t>
    </dgm:pt>
    <dgm:pt modelId="{34036DE1-5D44-C348-A049-6109709A4D08}" type="parTrans" cxnId="{E9DD37AF-4900-9F40-91C2-1552FA93B486}">
      <dgm:prSet/>
      <dgm:spPr/>
      <dgm:t>
        <a:bodyPr/>
        <a:lstStyle/>
        <a:p>
          <a:endParaRPr lang="fr-FR"/>
        </a:p>
      </dgm:t>
    </dgm:pt>
    <dgm:pt modelId="{8585D492-4A52-5F4B-956D-4F9C933E6FFA}" type="sibTrans" cxnId="{E9DD37AF-4900-9F40-91C2-1552FA93B486}">
      <dgm:prSet/>
      <dgm:spPr/>
      <dgm:t>
        <a:bodyPr/>
        <a:lstStyle/>
        <a:p>
          <a:endParaRPr lang="fr-FR"/>
        </a:p>
      </dgm:t>
    </dgm:pt>
    <dgm:pt modelId="{D507432F-9761-F64E-96E8-1AEBC901E42A}">
      <dgm:prSet/>
      <dgm:spPr/>
      <dgm:t>
        <a:bodyPr/>
        <a:lstStyle/>
        <a:p>
          <a:endParaRPr lang="fr-FR"/>
        </a:p>
      </dgm:t>
    </dgm:pt>
    <dgm:pt modelId="{8A6E8A30-F391-FC43-9B76-74EBD41F1AE8}" type="parTrans" cxnId="{27C36CEA-F9F0-E84E-8CE6-237477440E84}">
      <dgm:prSet/>
      <dgm:spPr/>
      <dgm:t>
        <a:bodyPr/>
        <a:lstStyle/>
        <a:p>
          <a:endParaRPr lang="fr-FR"/>
        </a:p>
      </dgm:t>
    </dgm:pt>
    <dgm:pt modelId="{4FB02004-2A88-DE42-9B3F-3B97368847C3}" type="sibTrans" cxnId="{27C36CEA-F9F0-E84E-8CE6-237477440E84}">
      <dgm:prSet/>
      <dgm:spPr/>
      <dgm:t>
        <a:bodyPr/>
        <a:lstStyle/>
        <a:p>
          <a:endParaRPr lang="fr-FR"/>
        </a:p>
      </dgm:t>
    </dgm:pt>
    <dgm:pt modelId="{8825AE04-C058-694E-9749-88DEC1CB3F93}">
      <dgm:prSet/>
      <dgm:spPr/>
      <dgm:t>
        <a:bodyPr/>
        <a:lstStyle/>
        <a:p>
          <a:endParaRPr lang="fr-FR"/>
        </a:p>
      </dgm:t>
    </dgm:pt>
    <dgm:pt modelId="{0DD76B91-E830-914A-9A34-6D99A0054013}" type="parTrans" cxnId="{E9BD7653-4306-8E40-8041-F6531C1C9199}">
      <dgm:prSet/>
      <dgm:spPr/>
      <dgm:t>
        <a:bodyPr/>
        <a:lstStyle/>
        <a:p>
          <a:endParaRPr lang="fr-FR"/>
        </a:p>
      </dgm:t>
    </dgm:pt>
    <dgm:pt modelId="{92170EFF-E42C-8643-9DFB-83B9CE156D6E}" type="sibTrans" cxnId="{E9BD7653-4306-8E40-8041-F6531C1C9199}">
      <dgm:prSet/>
      <dgm:spPr/>
      <dgm:t>
        <a:bodyPr/>
        <a:lstStyle/>
        <a:p>
          <a:endParaRPr lang="fr-FR"/>
        </a:p>
      </dgm:t>
    </dgm:pt>
    <dgm:pt modelId="{95A28F6E-856F-3A4E-B083-C6FB19723E81}">
      <dgm:prSet/>
      <dgm:spPr/>
      <dgm:t>
        <a:bodyPr/>
        <a:lstStyle/>
        <a:p>
          <a:endParaRPr lang="fr-FR"/>
        </a:p>
      </dgm:t>
    </dgm:pt>
    <dgm:pt modelId="{C4458794-DA72-EF40-A161-C307E2952F39}" type="parTrans" cxnId="{D7A8EB68-5BDF-0843-9FAB-30A4E052A8B2}">
      <dgm:prSet/>
      <dgm:spPr/>
      <dgm:t>
        <a:bodyPr/>
        <a:lstStyle/>
        <a:p>
          <a:endParaRPr lang="fr-FR"/>
        </a:p>
      </dgm:t>
    </dgm:pt>
    <dgm:pt modelId="{302A310E-D479-584B-90EA-230F2329C0A7}" type="sibTrans" cxnId="{D7A8EB68-5BDF-0843-9FAB-30A4E052A8B2}">
      <dgm:prSet/>
      <dgm:spPr/>
      <dgm:t>
        <a:bodyPr/>
        <a:lstStyle/>
        <a:p>
          <a:endParaRPr lang="fr-FR"/>
        </a:p>
      </dgm:t>
    </dgm:pt>
    <dgm:pt modelId="{DAEE88E1-96C6-6047-8EE3-7E1088DCC4F2}" type="pres">
      <dgm:prSet presAssocID="{A8AE3884-836A-384E-BAF5-9B44424BFD2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49B6813-DF5D-5341-8EA7-D5E1B295C6F4}" type="pres">
      <dgm:prSet presAssocID="{A8AE3884-836A-384E-BAF5-9B44424BFD2E}" presName="matrix" presStyleCnt="0"/>
      <dgm:spPr/>
    </dgm:pt>
    <dgm:pt modelId="{95F235D9-411A-BA4B-B7BE-E706CD3817A6}" type="pres">
      <dgm:prSet presAssocID="{A8AE3884-836A-384E-BAF5-9B44424BFD2E}" presName="tile1" presStyleLbl="node1" presStyleIdx="0" presStyleCnt="4"/>
      <dgm:spPr/>
    </dgm:pt>
    <dgm:pt modelId="{337EADC6-A074-9A4F-A217-27C15B06D821}" type="pres">
      <dgm:prSet presAssocID="{A8AE3884-836A-384E-BAF5-9B44424BFD2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9268BB0-0486-F346-A3C9-EBE50768F542}" type="pres">
      <dgm:prSet presAssocID="{A8AE3884-836A-384E-BAF5-9B44424BFD2E}" presName="tile2" presStyleLbl="node1" presStyleIdx="1" presStyleCnt="4"/>
      <dgm:spPr/>
    </dgm:pt>
    <dgm:pt modelId="{70E25693-1F51-B24A-8B87-558531761B7D}" type="pres">
      <dgm:prSet presAssocID="{A8AE3884-836A-384E-BAF5-9B44424BFD2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EF8BF8A-E250-334A-83F5-18EC5B64BB19}" type="pres">
      <dgm:prSet presAssocID="{A8AE3884-836A-384E-BAF5-9B44424BFD2E}" presName="tile3" presStyleLbl="node1" presStyleIdx="2" presStyleCnt="4" custLinFactNeighborX="-5882"/>
      <dgm:spPr/>
    </dgm:pt>
    <dgm:pt modelId="{D41A2DF7-27BD-A34C-AD97-4573FD2E878E}" type="pres">
      <dgm:prSet presAssocID="{A8AE3884-836A-384E-BAF5-9B44424BFD2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F4B75ED-7515-2843-BF54-1064CA0ED51F}" type="pres">
      <dgm:prSet presAssocID="{A8AE3884-836A-384E-BAF5-9B44424BFD2E}" presName="tile4" presStyleLbl="node1" presStyleIdx="3" presStyleCnt="4" custLinFactNeighborY="0"/>
      <dgm:spPr/>
    </dgm:pt>
    <dgm:pt modelId="{05A0F446-0F5A-1744-8CC3-4082674C0776}" type="pres">
      <dgm:prSet presAssocID="{A8AE3884-836A-384E-BAF5-9B44424BFD2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5B140DBF-3383-7B44-899F-D914DAB30AB6}" type="pres">
      <dgm:prSet presAssocID="{A8AE3884-836A-384E-BAF5-9B44424BFD2E}" presName="centerTile" presStyleLbl="fgShp" presStyleIdx="0" presStyleCnt="1" custScaleX="3469" custScaleY="14286" custLinFactX="67195" custLinFactY="-92857" custLinFactNeighborX="100000" custLinFactNeighborY="-100000">
        <dgm:presLayoutVars>
          <dgm:chMax val="0"/>
          <dgm:chPref val="0"/>
        </dgm:presLayoutVars>
      </dgm:prSet>
      <dgm:spPr/>
    </dgm:pt>
  </dgm:ptLst>
  <dgm:cxnLst>
    <dgm:cxn modelId="{30B50114-0681-4B41-90F9-757E9C803553}" srcId="{A8AE3884-836A-384E-BAF5-9B44424BFD2E}" destId="{0D41FE70-B1F6-C24A-A2EF-CA9BD490EC46}" srcOrd="0" destOrd="0" parTransId="{D66E68B2-D034-C441-A295-48C3ADFCDA10}" sibTransId="{C1C1DBBC-384F-C64F-8C19-4822B54C1D75}"/>
    <dgm:cxn modelId="{E569181A-5D0E-BA43-B3F9-E775FF9521E9}" srcId="{A8AE3884-836A-384E-BAF5-9B44424BFD2E}" destId="{8483F959-8D89-AB44-B760-87AC5AE5052A}" srcOrd="1" destOrd="0" parTransId="{BDDC338D-0633-C74A-8016-A6A15840DAC1}" sibTransId="{D8CBBA41-013E-9B43-87B3-F41BFA23F209}"/>
    <dgm:cxn modelId="{9FAEF727-0BD8-9B4C-B7B1-461E9769A090}" srcId="{0D41FE70-B1F6-C24A-A2EF-CA9BD490EC46}" destId="{54B07401-BF2F-B149-93BC-9D4A2725F5EE}" srcOrd="0" destOrd="0" parTransId="{4526359C-FF4C-F849-BA98-D789DE9DAA18}" sibTransId="{6B92B5AB-BE91-8F4F-BE4E-864E3E0C4F2A}"/>
    <dgm:cxn modelId="{DB5FFD2F-79F9-954F-B3C8-109A2D3DAF1C}" type="presOf" srcId="{36312247-FFF2-C148-B65F-2EA766AFD8BB}" destId="{70E25693-1F51-B24A-8B87-558531761B7D}" srcOrd="1" destOrd="0" presId="urn:microsoft.com/office/officeart/2005/8/layout/matrix1"/>
    <dgm:cxn modelId="{A31F7933-9A2A-A546-ACB4-AB0D6AA0F092}" srcId="{0D41FE70-B1F6-C24A-A2EF-CA9BD490EC46}" destId="{BA5215C8-F80B-1A4D-A463-C7698E669990}" srcOrd="10" destOrd="0" parTransId="{F86DF2B5-1D91-1445-8200-CC81B855FC34}" sibTransId="{27FD7B63-DD3A-2844-AB8E-5DD47A66CD64}"/>
    <dgm:cxn modelId="{F75CE738-A1E0-EE49-9FC4-67C929FA921A}" type="presOf" srcId="{01771AF5-1F53-8944-8FED-C543111A22C9}" destId="{05A0F446-0F5A-1744-8CC3-4082674C0776}" srcOrd="1" destOrd="0" presId="urn:microsoft.com/office/officeart/2005/8/layout/matrix1"/>
    <dgm:cxn modelId="{E16C2F42-2214-6A40-8303-8AE0D1F0F377}" type="presOf" srcId="{54B07401-BF2F-B149-93BC-9D4A2725F5EE}" destId="{95F235D9-411A-BA4B-B7BE-E706CD3817A6}" srcOrd="0" destOrd="0" presId="urn:microsoft.com/office/officeart/2005/8/layout/matrix1"/>
    <dgm:cxn modelId="{B5A75A4C-480D-F749-B330-1D125A0A3565}" type="presOf" srcId="{01771AF5-1F53-8944-8FED-C543111A22C9}" destId="{9F4B75ED-7515-2843-BF54-1064CA0ED51F}" srcOrd="0" destOrd="0" presId="urn:microsoft.com/office/officeart/2005/8/layout/matrix1"/>
    <dgm:cxn modelId="{E9BD7653-4306-8E40-8041-F6531C1C9199}" srcId="{0D41FE70-B1F6-C24A-A2EF-CA9BD490EC46}" destId="{8825AE04-C058-694E-9749-88DEC1CB3F93}" srcOrd="5" destOrd="0" parTransId="{0DD76B91-E830-914A-9A34-6D99A0054013}" sibTransId="{92170EFF-E42C-8643-9DFB-83B9CE156D6E}"/>
    <dgm:cxn modelId="{7EB31955-B817-AC49-A09D-4105B1808DA1}" srcId="{0D41FE70-B1F6-C24A-A2EF-CA9BD490EC46}" destId="{334D063E-AE91-0A42-A3EA-94E1815E3568}" srcOrd="9" destOrd="0" parTransId="{3648DAC6-44B4-4E46-82F3-FB7863172F29}" sibTransId="{9D6ADBFF-C339-5C4B-9891-D342DF33B944}"/>
    <dgm:cxn modelId="{8DEB8256-2A50-3A4D-A5D3-F3BA3FB8EA36}" type="presOf" srcId="{0D41FE70-B1F6-C24A-A2EF-CA9BD490EC46}" destId="{5B140DBF-3383-7B44-899F-D914DAB30AB6}" srcOrd="0" destOrd="0" presId="urn:microsoft.com/office/officeart/2005/8/layout/matrix1"/>
    <dgm:cxn modelId="{6316945B-EE4C-5A49-A3DC-C781E0945E73}" srcId="{9A4C18E5-D736-9944-94E2-9AC380A765C8}" destId="{45FF3952-0BB1-E247-A868-4264C4E30E8F}" srcOrd="0" destOrd="0" parTransId="{29263928-8B49-2D4A-B895-3CAFEE7EF610}" sibTransId="{1EE2F6DA-BE57-B14D-A990-9A1D4038518A}"/>
    <dgm:cxn modelId="{5E165866-2762-DB4F-AEEF-DD0380930B11}" srcId="{27185D45-223A-7841-87BA-0DB255C11D3E}" destId="{7E66D742-442B-B440-8611-6916F0CC3E5B}" srcOrd="0" destOrd="0" parTransId="{7ED085B2-F300-A743-808E-6A2866A833BE}" sibTransId="{C86BF98A-1880-6A4A-8744-07E8F9B26535}"/>
    <dgm:cxn modelId="{D7A8EB68-5BDF-0843-9FAB-30A4E052A8B2}" srcId="{0D41FE70-B1F6-C24A-A2EF-CA9BD490EC46}" destId="{95A28F6E-856F-3A4E-B083-C6FB19723E81}" srcOrd="6" destOrd="0" parTransId="{C4458794-DA72-EF40-A161-C307E2952F39}" sibTransId="{302A310E-D479-584B-90EA-230F2329C0A7}"/>
    <dgm:cxn modelId="{11F8C76E-1EA0-F442-857C-A08CCF67E871}" srcId="{A8AE3884-836A-384E-BAF5-9B44424BFD2E}" destId="{27185D45-223A-7841-87BA-0DB255C11D3E}" srcOrd="2" destOrd="0" parTransId="{48121D6D-0B40-4843-B6B8-6DA853CD3ED9}" sibTransId="{6208F43E-0EB5-1049-B883-270474D61399}"/>
    <dgm:cxn modelId="{23B7B67B-922A-C24C-A144-BDF6C29D6739}" srcId="{8483F959-8D89-AB44-B760-87AC5AE5052A}" destId="{0F75599C-96FF-7941-BD82-1D7242BA9B33}" srcOrd="0" destOrd="0" parTransId="{0E0F6FE0-F1E5-E04B-97E4-C6570FF3B975}" sibTransId="{E72C3266-FA97-D547-A290-E145EAAEB0C3}"/>
    <dgm:cxn modelId="{2102E38B-3EF7-404E-856C-F9D7A2603D5B}" srcId="{0D41FE70-B1F6-C24A-A2EF-CA9BD490EC46}" destId="{27493654-72BD-3B40-8777-536B463DBD72}" srcOrd="13" destOrd="0" parTransId="{E6BD2BEE-0604-5647-A714-26F00D4DC5FB}" sibTransId="{A6DCB05F-25C3-F141-B3C4-57D1E0C1DFCC}"/>
    <dgm:cxn modelId="{22527D96-AE06-C24A-838F-9D011722A088}" srcId="{0D41FE70-B1F6-C24A-A2EF-CA9BD490EC46}" destId="{36312247-FFF2-C148-B65F-2EA766AFD8BB}" srcOrd="1" destOrd="0" parTransId="{C3B9751A-CA7F-464D-8B14-42AAAD2E8A98}" sibTransId="{58479085-A437-004E-BD61-EA4ACD58513F}"/>
    <dgm:cxn modelId="{70DD4597-80B6-4144-967A-45F0893A91AB}" srcId="{0D41FE70-B1F6-C24A-A2EF-CA9BD490EC46}" destId="{55684C12-A338-9049-8575-E115D8EA967D}" srcOrd="14" destOrd="0" parTransId="{88DE4DD3-947B-794F-B1C8-7BDAE9D395C2}" sibTransId="{45C9884E-176A-DE42-9835-69971E936FDC}"/>
    <dgm:cxn modelId="{E9DD37AF-4900-9F40-91C2-1552FA93B486}" srcId="{0D41FE70-B1F6-C24A-A2EF-CA9BD490EC46}" destId="{D36825AE-D97D-F649-BC31-48D46B12677E}" srcOrd="8" destOrd="0" parTransId="{34036DE1-5D44-C348-A049-6109709A4D08}" sibTransId="{8585D492-4A52-5F4B-956D-4F9C933E6FFA}"/>
    <dgm:cxn modelId="{625D52B1-FA72-2D4A-8316-B0E13DDB1980}" type="presOf" srcId="{36312247-FFF2-C148-B65F-2EA766AFD8BB}" destId="{F9268BB0-0486-F346-A3C9-EBE50768F542}" srcOrd="0" destOrd="0" presId="urn:microsoft.com/office/officeart/2005/8/layout/matrix1"/>
    <dgm:cxn modelId="{D155C8B2-0681-084A-9187-AB0984BD96A9}" srcId="{0D41FE70-B1F6-C24A-A2EF-CA9BD490EC46}" destId="{16D1D327-B056-A640-90DD-7F28E9FDAD69}" srcOrd="11" destOrd="0" parTransId="{9EF0D562-6722-FD4B-9811-C35D967C5E8C}" sibTransId="{9CF255BE-874B-1648-80A5-EBA4D720182C}"/>
    <dgm:cxn modelId="{202A9FB4-5C9E-F24A-8769-8E005934987E}" type="presOf" srcId="{A8AE3884-836A-384E-BAF5-9B44424BFD2E}" destId="{DAEE88E1-96C6-6047-8EE3-7E1088DCC4F2}" srcOrd="0" destOrd="0" presId="urn:microsoft.com/office/officeart/2005/8/layout/matrix1"/>
    <dgm:cxn modelId="{BF3961C4-ACB0-F248-BAD6-3822F719B293}" srcId="{0D41FE70-B1F6-C24A-A2EF-CA9BD490EC46}" destId="{F24AF5B2-69CC-2D42-A591-02AC4F74DCA5}" srcOrd="12" destOrd="0" parTransId="{CD9FF575-C59C-A84E-8227-62E941C86CB6}" sibTransId="{786BEFC8-77E7-1A49-AE0A-171641009456}"/>
    <dgm:cxn modelId="{1E3F0ADE-8F52-1540-8FB7-A519EC5713DA}" type="presOf" srcId="{E38B28F7-9C9C-1C41-8685-A4383B8396B2}" destId="{D41A2DF7-27BD-A34C-AD97-4573FD2E878E}" srcOrd="1" destOrd="0" presId="urn:microsoft.com/office/officeart/2005/8/layout/matrix1"/>
    <dgm:cxn modelId="{7285F0E4-2B33-D842-9416-73ECDD07EE57}" srcId="{0D41FE70-B1F6-C24A-A2EF-CA9BD490EC46}" destId="{E38B28F7-9C9C-1C41-8685-A4383B8396B2}" srcOrd="2" destOrd="0" parTransId="{DDB1B68C-16F4-704C-A765-C8426D1F56FC}" sibTransId="{3887D085-F81C-2A44-9070-B573685EC670}"/>
    <dgm:cxn modelId="{7CC3E8E6-DB62-A446-BFE8-6E8BEA9F9EE6}" srcId="{A8AE3884-836A-384E-BAF5-9B44424BFD2E}" destId="{9A4C18E5-D736-9944-94E2-9AC380A765C8}" srcOrd="3" destOrd="0" parTransId="{645EB2E6-3454-964B-8A99-EA84895427D9}" sibTransId="{67F4464C-B647-E246-A788-09C15FE6F0BC}"/>
    <dgm:cxn modelId="{3AC127E7-EAFF-8247-AC46-8CF635A0BF3F}" type="presOf" srcId="{E38B28F7-9C9C-1C41-8685-A4383B8396B2}" destId="{3EF8BF8A-E250-334A-83F5-18EC5B64BB19}" srcOrd="0" destOrd="0" presId="urn:microsoft.com/office/officeart/2005/8/layout/matrix1"/>
    <dgm:cxn modelId="{27C36CEA-F9F0-E84E-8CE6-237477440E84}" srcId="{0D41FE70-B1F6-C24A-A2EF-CA9BD490EC46}" destId="{D507432F-9761-F64E-96E8-1AEBC901E42A}" srcOrd="4" destOrd="0" parTransId="{8A6E8A30-F391-FC43-9B76-74EBD41F1AE8}" sibTransId="{4FB02004-2A88-DE42-9B3F-3B97368847C3}"/>
    <dgm:cxn modelId="{34F872ED-B588-6347-BE72-09580CF14D5E}" srcId="{0D41FE70-B1F6-C24A-A2EF-CA9BD490EC46}" destId="{3A048E6D-049E-0D49-B34B-1CEB0A34108C}" srcOrd="7" destOrd="0" parTransId="{61AB3DD6-3D72-234A-B458-ADFC67B994C5}" sibTransId="{DD9C4F96-CA48-A54E-988B-CD5B54EBC01C}"/>
    <dgm:cxn modelId="{BB35ADF9-E619-1B43-A960-1DDA72F44220}" srcId="{0D41FE70-B1F6-C24A-A2EF-CA9BD490EC46}" destId="{01771AF5-1F53-8944-8FED-C543111A22C9}" srcOrd="3" destOrd="0" parTransId="{66046893-82C6-9E4E-9740-0773B0AB460A}" sibTransId="{E599B4D6-0F6F-934E-ABDC-ED38C05E8D7D}"/>
    <dgm:cxn modelId="{4C35B4FC-E049-F548-92EC-9A67BF03040B}" srcId="{0D41FE70-B1F6-C24A-A2EF-CA9BD490EC46}" destId="{84150C02-CBE4-E142-8AC4-063815C04CC9}" srcOrd="15" destOrd="0" parTransId="{661D86EC-EEBA-4F43-A173-6A228C47CA8B}" sibTransId="{6BAA990C-3475-334D-9E83-E60F0EA90FB0}"/>
    <dgm:cxn modelId="{72CB7DFD-971A-2C4C-8D48-7EE8E806DEAD}" type="presOf" srcId="{54B07401-BF2F-B149-93BC-9D4A2725F5EE}" destId="{337EADC6-A074-9A4F-A217-27C15B06D821}" srcOrd="1" destOrd="0" presId="urn:microsoft.com/office/officeart/2005/8/layout/matrix1"/>
    <dgm:cxn modelId="{8ADF7115-A1D3-C041-9A64-C3AF490362BE}" type="presParOf" srcId="{DAEE88E1-96C6-6047-8EE3-7E1088DCC4F2}" destId="{F49B6813-DF5D-5341-8EA7-D5E1B295C6F4}" srcOrd="0" destOrd="0" presId="urn:microsoft.com/office/officeart/2005/8/layout/matrix1"/>
    <dgm:cxn modelId="{3B4A75C3-68D6-3846-9664-1B9E41438A86}" type="presParOf" srcId="{F49B6813-DF5D-5341-8EA7-D5E1B295C6F4}" destId="{95F235D9-411A-BA4B-B7BE-E706CD3817A6}" srcOrd="0" destOrd="0" presId="urn:microsoft.com/office/officeart/2005/8/layout/matrix1"/>
    <dgm:cxn modelId="{E2B0AC1C-B523-B142-A82E-08B54B7854DE}" type="presParOf" srcId="{F49B6813-DF5D-5341-8EA7-D5E1B295C6F4}" destId="{337EADC6-A074-9A4F-A217-27C15B06D821}" srcOrd="1" destOrd="0" presId="urn:microsoft.com/office/officeart/2005/8/layout/matrix1"/>
    <dgm:cxn modelId="{2782AEA7-9D6C-094B-8304-ECD64FEF1DE3}" type="presParOf" srcId="{F49B6813-DF5D-5341-8EA7-D5E1B295C6F4}" destId="{F9268BB0-0486-F346-A3C9-EBE50768F542}" srcOrd="2" destOrd="0" presId="urn:microsoft.com/office/officeart/2005/8/layout/matrix1"/>
    <dgm:cxn modelId="{8BC9A898-6FBA-324A-8672-05436755FD4A}" type="presParOf" srcId="{F49B6813-DF5D-5341-8EA7-D5E1B295C6F4}" destId="{70E25693-1F51-B24A-8B87-558531761B7D}" srcOrd="3" destOrd="0" presId="urn:microsoft.com/office/officeart/2005/8/layout/matrix1"/>
    <dgm:cxn modelId="{3AA02CAC-C6B6-5146-A4E9-D36E3972D525}" type="presParOf" srcId="{F49B6813-DF5D-5341-8EA7-D5E1B295C6F4}" destId="{3EF8BF8A-E250-334A-83F5-18EC5B64BB19}" srcOrd="4" destOrd="0" presId="urn:microsoft.com/office/officeart/2005/8/layout/matrix1"/>
    <dgm:cxn modelId="{39BB6DB7-0FC6-C542-B0C4-C94743C180FA}" type="presParOf" srcId="{F49B6813-DF5D-5341-8EA7-D5E1B295C6F4}" destId="{D41A2DF7-27BD-A34C-AD97-4573FD2E878E}" srcOrd="5" destOrd="0" presId="urn:microsoft.com/office/officeart/2005/8/layout/matrix1"/>
    <dgm:cxn modelId="{B2CB3893-788F-A94B-A775-2BF69F08A130}" type="presParOf" srcId="{F49B6813-DF5D-5341-8EA7-D5E1B295C6F4}" destId="{9F4B75ED-7515-2843-BF54-1064CA0ED51F}" srcOrd="6" destOrd="0" presId="urn:microsoft.com/office/officeart/2005/8/layout/matrix1"/>
    <dgm:cxn modelId="{18088B2F-B192-D143-94BD-E3BE695EEA23}" type="presParOf" srcId="{F49B6813-DF5D-5341-8EA7-D5E1B295C6F4}" destId="{05A0F446-0F5A-1744-8CC3-4082674C0776}" srcOrd="7" destOrd="0" presId="urn:microsoft.com/office/officeart/2005/8/layout/matrix1"/>
    <dgm:cxn modelId="{2BDC2A3A-F85C-4D42-8762-15485E814D1A}" type="presParOf" srcId="{DAEE88E1-96C6-6047-8EE3-7E1088DCC4F2}" destId="{5B140DBF-3383-7B44-899F-D914DAB30AB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268914-F76D-154A-B916-9EF88B7F2D92}" type="doc">
      <dgm:prSet loTypeId="urn:microsoft.com/office/officeart/2005/8/layout/hProcess7#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EDA6963-ED8F-7142-BBAB-0B50D96ED4F5}">
      <dgm:prSet custT="1"/>
      <dgm:spPr/>
      <dgm:t>
        <a:bodyPr/>
        <a:lstStyle/>
        <a:p>
          <a:pPr rtl="0"/>
          <a:r>
            <a:rPr lang="fr-FR" sz="3600" b="1" dirty="0">
              <a:solidFill>
                <a:srgbClr val="F7AF00"/>
              </a:solidFill>
            </a:rPr>
            <a:t>RESPIRER </a:t>
          </a:r>
        </a:p>
      </dgm:t>
    </dgm:pt>
    <dgm:pt modelId="{10B3E3A9-FD9B-3E46-9CFA-6BD44962BFAD}" type="parTrans" cxnId="{4E88FAF0-225A-234C-B940-52B9F0662B24}">
      <dgm:prSet/>
      <dgm:spPr/>
      <dgm:t>
        <a:bodyPr/>
        <a:lstStyle/>
        <a:p>
          <a:endParaRPr lang="fr-FR"/>
        </a:p>
      </dgm:t>
    </dgm:pt>
    <dgm:pt modelId="{FC3B285B-2BC3-C642-97A2-244A460D971C}" type="sibTrans" cxnId="{4E88FAF0-225A-234C-B940-52B9F0662B24}">
      <dgm:prSet/>
      <dgm:spPr/>
      <dgm:t>
        <a:bodyPr/>
        <a:lstStyle/>
        <a:p>
          <a:endParaRPr lang="fr-FR"/>
        </a:p>
      </dgm:t>
    </dgm:pt>
    <dgm:pt modelId="{302969C6-C528-3644-9B88-973CFCF4C465}">
      <dgm:prSet/>
      <dgm:spPr/>
      <dgm:t>
        <a:bodyPr/>
        <a:lstStyle/>
        <a:p>
          <a:pPr rtl="0"/>
          <a:r>
            <a:rPr lang="fr-FR" b="1" dirty="0">
              <a:solidFill>
                <a:srgbClr val="F7AF00"/>
              </a:solidFill>
            </a:rPr>
            <a:t>RELATIVISER</a:t>
          </a:r>
        </a:p>
      </dgm:t>
    </dgm:pt>
    <dgm:pt modelId="{77215704-0EBE-5541-9CA3-95A277C31991}" type="parTrans" cxnId="{44F4764E-D063-1B4E-960A-14D14A28098F}">
      <dgm:prSet/>
      <dgm:spPr/>
      <dgm:t>
        <a:bodyPr/>
        <a:lstStyle/>
        <a:p>
          <a:endParaRPr lang="fr-FR"/>
        </a:p>
      </dgm:t>
    </dgm:pt>
    <dgm:pt modelId="{BAD9CEE0-32AA-9A4E-8E91-334E3A6F050C}" type="sibTrans" cxnId="{44F4764E-D063-1B4E-960A-14D14A28098F}">
      <dgm:prSet/>
      <dgm:spPr/>
      <dgm:t>
        <a:bodyPr/>
        <a:lstStyle/>
        <a:p>
          <a:endParaRPr lang="fr-FR"/>
        </a:p>
      </dgm:t>
    </dgm:pt>
    <dgm:pt modelId="{23D89E8D-DF91-5444-B546-93C52204DE83}">
      <dgm:prSet/>
      <dgm:spPr/>
      <dgm:t>
        <a:bodyPr/>
        <a:lstStyle/>
        <a:p>
          <a:pPr rtl="0"/>
          <a:r>
            <a:rPr lang="fr-FR" b="1" dirty="0">
              <a:solidFill>
                <a:srgbClr val="F7AF00"/>
              </a:solidFill>
            </a:rPr>
            <a:t>RESPECTER</a:t>
          </a:r>
        </a:p>
      </dgm:t>
    </dgm:pt>
    <dgm:pt modelId="{2BB1686B-FF1E-CE48-B0D7-736705823B51}" type="parTrans" cxnId="{10E15DC1-5449-E64B-8DA7-9BF3C58936BD}">
      <dgm:prSet/>
      <dgm:spPr/>
      <dgm:t>
        <a:bodyPr/>
        <a:lstStyle/>
        <a:p>
          <a:endParaRPr lang="fr-FR"/>
        </a:p>
      </dgm:t>
    </dgm:pt>
    <dgm:pt modelId="{44FB8106-40C4-B248-A0A3-D13678F496BF}" type="sibTrans" cxnId="{10E15DC1-5449-E64B-8DA7-9BF3C58936BD}">
      <dgm:prSet/>
      <dgm:spPr/>
      <dgm:t>
        <a:bodyPr/>
        <a:lstStyle/>
        <a:p>
          <a:endParaRPr lang="fr-FR"/>
        </a:p>
      </dgm:t>
    </dgm:pt>
    <dgm:pt modelId="{79B60AD8-D087-5D46-9B4E-6E983A0E44A2}">
      <dgm:prSet custT="1"/>
      <dgm:spPr/>
      <dgm:t>
        <a:bodyPr/>
        <a:lstStyle/>
        <a:p>
          <a:pPr rtl="0"/>
          <a:r>
            <a:rPr lang="fr-FR" sz="2400" dirty="0"/>
            <a:t>Respiration consciente </a:t>
          </a:r>
        </a:p>
      </dgm:t>
    </dgm:pt>
    <dgm:pt modelId="{0EAF5BAF-F071-7A4D-A1D2-AC5ED9240210}" type="parTrans" cxnId="{798DDD2E-BE81-9C48-9BC6-FDA052D8232A}">
      <dgm:prSet/>
      <dgm:spPr/>
      <dgm:t>
        <a:bodyPr/>
        <a:lstStyle/>
        <a:p>
          <a:endParaRPr lang="fr-FR"/>
        </a:p>
      </dgm:t>
    </dgm:pt>
    <dgm:pt modelId="{77551B86-2048-D946-9639-F7208DD8906C}" type="sibTrans" cxnId="{798DDD2E-BE81-9C48-9BC6-FDA052D8232A}">
      <dgm:prSet/>
      <dgm:spPr/>
      <dgm:t>
        <a:bodyPr/>
        <a:lstStyle/>
        <a:p>
          <a:endParaRPr lang="fr-FR"/>
        </a:p>
      </dgm:t>
    </dgm:pt>
    <dgm:pt modelId="{5D554F2A-4383-7244-B3EF-1447CBF95842}">
      <dgm:prSet custT="1"/>
      <dgm:spPr/>
      <dgm:t>
        <a:bodyPr/>
        <a:lstStyle/>
        <a:p>
          <a:pPr rtl="0"/>
          <a:r>
            <a:rPr lang="fr-FR" sz="2400" dirty="0"/>
            <a:t>Respiration ventrale en 4 temps </a:t>
          </a:r>
        </a:p>
      </dgm:t>
    </dgm:pt>
    <dgm:pt modelId="{43168A61-B224-7045-B566-51CB47662939}" type="parTrans" cxnId="{B0E3BD01-7D19-F14C-92F9-E7D0FC4CAB96}">
      <dgm:prSet/>
      <dgm:spPr/>
      <dgm:t>
        <a:bodyPr/>
        <a:lstStyle/>
        <a:p>
          <a:endParaRPr lang="fr-FR"/>
        </a:p>
      </dgm:t>
    </dgm:pt>
    <dgm:pt modelId="{22BDE325-665E-CD48-BE5D-7B6148889BF9}" type="sibTrans" cxnId="{B0E3BD01-7D19-F14C-92F9-E7D0FC4CAB96}">
      <dgm:prSet/>
      <dgm:spPr/>
      <dgm:t>
        <a:bodyPr/>
        <a:lstStyle/>
        <a:p>
          <a:endParaRPr lang="fr-FR"/>
        </a:p>
      </dgm:t>
    </dgm:pt>
    <dgm:pt modelId="{D928ACA1-3F37-A649-BBCE-ABC65F1A2356}">
      <dgm:prSet/>
      <dgm:spPr/>
      <dgm:t>
        <a:bodyPr/>
        <a:lstStyle/>
        <a:p>
          <a:pPr rtl="0"/>
          <a:r>
            <a:rPr lang="fr-FR" dirty="0"/>
            <a:t>Se centrer sur sa mission (ne pas prendre pour soi ),  expliquer son rôle</a:t>
          </a:r>
        </a:p>
      </dgm:t>
    </dgm:pt>
    <dgm:pt modelId="{A5D8EF6E-5184-BC42-A32A-C5755C5F50E8}" type="parTrans" cxnId="{674767D3-6EE5-B443-89B1-C7B50A65F1EF}">
      <dgm:prSet/>
      <dgm:spPr/>
      <dgm:t>
        <a:bodyPr/>
        <a:lstStyle/>
        <a:p>
          <a:endParaRPr lang="fr-FR"/>
        </a:p>
      </dgm:t>
    </dgm:pt>
    <dgm:pt modelId="{99711B85-2032-3742-AEAB-552FFC3F84EA}" type="sibTrans" cxnId="{674767D3-6EE5-B443-89B1-C7B50A65F1EF}">
      <dgm:prSet/>
      <dgm:spPr/>
      <dgm:t>
        <a:bodyPr/>
        <a:lstStyle/>
        <a:p>
          <a:endParaRPr lang="fr-FR"/>
        </a:p>
      </dgm:t>
    </dgm:pt>
    <dgm:pt modelId="{2BF9F32C-8CCE-D84C-B78F-8A5B713C772A}">
      <dgm:prSet/>
      <dgm:spPr/>
      <dgm:t>
        <a:bodyPr/>
        <a:lstStyle/>
        <a:p>
          <a:pPr rtl="0"/>
          <a:r>
            <a:rPr lang="fr-FR" dirty="0"/>
            <a:t>Se rappeler ce qui est important pour soi dans sa vie …</a:t>
          </a:r>
        </a:p>
      </dgm:t>
    </dgm:pt>
    <dgm:pt modelId="{DAD65959-D77C-7C49-9FF4-3E98334ED81E}" type="parTrans" cxnId="{756CDE9B-6E39-3848-AA49-C34DC26C976E}">
      <dgm:prSet/>
      <dgm:spPr/>
      <dgm:t>
        <a:bodyPr/>
        <a:lstStyle/>
        <a:p>
          <a:endParaRPr lang="fr-FR"/>
        </a:p>
      </dgm:t>
    </dgm:pt>
    <dgm:pt modelId="{E89ADE83-A852-5247-96D3-68F8CDD4E602}" type="sibTrans" cxnId="{756CDE9B-6E39-3848-AA49-C34DC26C976E}">
      <dgm:prSet/>
      <dgm:spPr/>
      <dgm:t>
        <a:bodyPr/>
        <a:lstStyle/>
        <a:p>
          <a:endParaRPr lang="fr-FR"/>
        </a:p>
      </dgm:t>
    </dgm:pt>
    <dgm:pt modelId="{6CA1680B-4479-6946-B729-0CDC59D65B25}">
      <dgm:prSet/>
      <dgm:spPr/>
      <dgm:t>
        <a:bodyPr/>
        <a:lstStyle/>
        <a:p>
          <a:pPr rtl="0"/>
          <a:r>
            <a:rPr lang="fr-FR" dirty="0"/>
            <a:t> Technique du rideau pour se ressourcer</a:t>
          </a:r>
        </a:p>
      </dgm:t>
    </dgm:pt>
    <dgm:pt modelId="{CF8E43B8-1737-CB4B-81B7-CFFB3B8350C5}" type="parTrans" cxnId="{557AD23B-F25A-194D-9046-390D4666004A}">
      <dgm:prSet/>
      <dgm:spPr/>
      <dgm:t>
        <a:bodyPr/>
        <a:lstStyle/>
        <a:p>
          <a:endParaRPr lang="fr-FR"/>
        </a:p>
      </dgm:t>
    </dgm:pt>
    <dgm:pt modelId="{D912899B-CF71-6F46-A2E6-DBC370868D00}" type="sibTrans" cxnId="{557AD23B-F25A-194D-9046-390D4666004A}">
      <dgm:prSet/>
      <dgm:spPr/>
      <dgm:t>
        <a:bodyPr/>
        <a:lstStyle/>
        <a:p>
          <a:endParaRPr lang="fr-FR"/>
        </a:p>
      </dgm:t>
    </dgm:pt>
    <dgm:pt modelId="{F385EC86-C864-044E-809E-A68AE09FFFD3}">
      <dgm:prSet/>
      <dgm:spPr/>
      <dgm:t>
        <a:bodyPr/>
        <a:lstStyle/>
        <a:p>
          <a:pPr rtl="0"/>
          <a:r>
            <a:rPr lang="fr-FR" dirty="0"/>
            <a:t>Respecter votre interlocuteur : écouter, reformuler, prendre en compte si cela est possible</a:t>
          </a:r>
        </a:p>
      </dgm:t>
    </dgm:pt>
    <dgm:pt modelId="{BA143102-5F18-4E42-BEC1-FF53DDC515B0}" type="parTrans" cxnId="{ACEB0AAF-9C89-044A-99EC-A699368FD645}">
      <dgm:prSet/>
      <dgm:spPr/>
      <dgm:t>
        <a:bodyPr/>
        <a:lstStyle/>
        <a:p>
          <a:endParaRPr lang="fr-FR"/>
        </a:p>
      </dgm:t>
    </dgm:pt>
    <dgm:pt modelId="{9CACECF9-D41F-2C45-B5E3-18124396848A}" type="sibTrans" cxnId="{ACEB0AAF-9C89-044A-99EC-A699368FD645}">
      <dgm:prSet/>
      <dgm:spPr/>
      <dgm:t>
        <a:bodyPr/>
        <a:lstStyle/>
        <a:p>
          <a:endParaRPr lang="fr-FR"/>
        </a:p>
      </dgm:t>
    </dgm:pt>
    <dgm:pt modelId="{06A85066-206C-664B-AF77-BC9621CAD29E}">
      <dgm:prSet/>
      <dgm:spPr/>
      <dgm:t>
        <a:bodyPr/>
        <a:lstStyle/>
        <a:p>
          <a:pPr rtl="0"/>
          <a:r>
            <a:rPr lang="fr-FR" dirty="0"/>
            <a:t>Vous respecter : poser les limites</a:t>
          </a:r>
        </a:p>
      </dgm:t>
    </dgm:pt>
    <dgm:pt modelId="{CBF8082F-0DDF-0A47-83D4-E9D93DC7C852}" type="parTrans" cxnId="{96355336-0ED8-C042-B33F-C29BDEB78C52}">
      <dgm:prSet/>
      <dgm:spPr/>
      <dgm:t>
        <a:bodyPr/>
        <a:lstStyle/>
        <a:p>
          <a:endParaRPr lang="fr-FR"/>
        </a:p>
      </dgm:t>
    </dgm:pt>
    <dgm:pt modelId="{7E39A83E-369A-DF4A-A8BD-F2D498FFF06A}" type="sibTrans" cxnId="{96355336-0ED8-C042-B33F-C29BDEB78C52}">
      <dgm:prSet/>
      <dgm:spPr/>
      <dgm:t>
        <a:bodyPr/>
        <a:lstStyle/>
        <a:p>
          <a:endParaRPr lang="fr-FR"/>
        </a:p>
      </dgm:t>
    </dgm:pt>
    <dgm:pt modelId="{6991300D-7564-AC41-98BB-F17BAADD2451}">
      <dgm:prSet custT="1"/>
      <dgm:spPr/>
      <dgm:t>
        <a:bodyPr/>
        <a:lstStyle/>
        <a:p>
          <a:pPr rtl="0"/>
          <a:endParaRPr lang="fr-FR" sz="2400" dirty="0"/>
        </a:p>
      </dgm:t>
    </dgm:pt>
    <dgm:pt modelId="{99C47996-5070-7640-90B2-ED306B5A4342}" type="parTrans" cxnId="{DA8A4131-2AAB-824A-B39A-BA4AFA256D7B}">
      <dgm:prSet/>
      <dgm:spPr/>
      <dgm:t>
        <a:bodyPr/>
        <a:lstStyle/>
        <a:p>
          <a:endParaRPr lang="fr-FR"/>
        </a:p>
      </dgm:t>
    </dgm:pt>
    <dgm:pt modelId="{A37D2C07-CDE4-8347-963F-AC4069E40A1D}" type="sibTrans" cxnId="{DA8A4131-2AAB-824A-B39A-BA4AFA256D7B}">
      <dgm:prSet/>
      <dgm:spPr/>
      <dgm:t>
        <a:bodyPr/>
        <a:lstStyle/>
        <a:p>
          <a:endParaRPr lang="fr-FR"/>
        </a:p>
      </dgm:t>
    </dgm:pt>
    <dgm:pt modelId="{E48ADF86-E527-B347-93A1-D8BCCC7E6DCF}">
      <dgm:prSet/>
      <dgm:spPr/>
      <dgm:t>
        <a:bodyPr/>
        <a:lstStyle/>
        <a:p>
          <a:pPr rtl="0"/>
          <a:endParaRPr lang="fr-FR" dirty="0"/>
        </a:p>
      </dgm:t>
    </dgm:pt>
    <dgm:pt modelId="{D909CEDB-DEE2-5543-B7B2-4501FE45027C}" type="parTrans" cxnId="{A092FF87-2C76-824A-90E1-F173118E347F}">
      <dgm:prSet/>
      <dgm:spPr/>
      <dgm:t>
        <a:bodyPr/>
        <a:lstStyle/>
        <a:p>
          <a:endParaRPr lang="fr-FR"/>
        </a:p>
      </dgm:t>
    </dgm:pt>
    <dgm:pt modelId="{49D3BB2A-810D-DC4D-B419-C35853EA21A8}" type="sibTrans" cxnId="{A092FF87-2C76-824A-90E1-F173118E347F}">
      <dgm:prSet/>
      <dgm:spPr/>
      <dgm:t>
        <a:bodyPr/>
        <a:lstStyle/>
        <a:p>
          <a:endParaRPr lang="fr-FR"/>
        </a:p>
      </dgm:t>
    </dgm:pt>
    <dgm:pt modelId="{EF7152CF-BAA3-4441-A49F-B5EC9FEEE83D}">
      <dgm:prSet/>
      <dgm:spPr/>
      <dgm:t>
        <a:bodyPr/>
        <a:lstStyle/>
        <a:p>
          <a:pPr rtl="0"/>
          <a:endParaRPr lang="fr-FR" dirty="0"/>
        </a:p>
      </dgm:t>
    </dgm:pt>
    <dgm:pt modelId="{943826BD-329E-6E40-ADCB-40F9670F0CE2}" type="parTrans" cxnId="{3EDF5EAE-D155-B946-B6E8-2BBF7BC4590A}">
      <dgm:prSet/>
      <dgm:spPr/>
      <dgm:t>
        <a:bodyPr/>
        <a:lstStyle/>
        <a:p>
          <a:endParaRPr lang="fr-FR"/>
        </a:p>
      </dgm:t>
    </dgm:pt>
    <dgm:pt modelId="{F03209EF-E443-D649-8AFE-835EBA451705}" type="sibTrans" cxnId="{3EDF5EAE-D155-B946-B6E8-2BBF7BC4590A}">
      <dgm:prSet/>
      <dgm:spPr/>
      <dgm:t>
        <a:bodyPr/>
        <a:lstStyle/>
        <a:p>
          <a:endParaRPr lang="fr-FR"/>
        </a:p>
      </dgm:t>
    </dgm:pt>
    <dgm:pt modelId="{15B85650-0388-724C-B7A1-792065A89B05}">
      <dgm:prSet/>
      <dgm:spPr/>
      <dgm:t>
        <a:bodyPr/>
        <a:lstStyle/>
        <a:p>
          <a:pPr rtl="0"/>
          <a:endParaRPr lang="fr-FR" dirty="0"/>
        </a:p>
      </dgm:t>
    </dgm:pt>
    <dgm:pt modelId="{386BBE3D-6DB6-1C45-9B11-974D666CB4DA}" type="parTrans" cxnId="{D78F4B36-E91E-B240-96A8-666C96A994AB}">
      <dgm:prSet/>
      <dgm:spPr/>
      <dgm:t>
        <a:bodyPr/>
        <a:lstStyle/>
        <a:p>
          <a:endParaRPr lang="fr-FR"/>
        </a:p>
      </dgm:t>
    </dgm:pt>
    <dgm:pt modelId="{CC71325B-A597-F346-849A-FAEDE992F5E7}" type="sibTrans" cxnId="{D78F4B36-E91E-B240-96A8-666C96A994AB}">
      <dgm:prSet/>
      <dgm:spPr/>
      <dgm:t>
        <a:bodyPr/>
        <a:lstStyle/>
        <a:p>
          <a:endParaRPr lang="fr-FR"/>
        </a:p>
      </dgm:t>
    </dgm:pt>
    <dgm:pt modelId="{778FBCA2-1771-C44A-9DFB-229C8AF62332}">
      <dgm:prSet/>
      <dgm:spPr/>
      <dgm:t>
        <a:bodyPr/>
        <a:lstStyle/>
        <a:p>
          <a:pPr rtl="0"/>
          <a:endParaRPr lang="fr-FR" dirty="0"/>
        </a:p>
        <a:p>
          <a:pPr rtl="0"/>
          <a:r>
            <a:rPr lang="fr-FR" dirty="0"/>
            <a:t>Rechercher une sortie honorable</a:t>
          </a:r>
        </a:p>
      </dgm:t>
    </dgm:pt>
    <dgm:pt modelId="{976FF6DC-D52F-1347-9789-8F24E0ED344F}" type="parTrans" cxnId="{6FCE31B9-3865-8A45-B669-ED99A172AF39}">
      <dgm:prSet/>
      <dgm:spPr/>
      <dgm:t>
        <a:bodyPr/>
        <a:lstStyle/>
        <a:p>
          <a:endParaRPr lang="fr-FR"/>
        </a:p>
      </dgm:t>
    </dgm:pt>
    <dgm:pt modelId="{C916642F-A2F4-854E-B8BF-755375B59FC5}" type="sibTrans" cxnId="{6FCE31B9-3865-8A45-B669-ED99A172AF39}">
      <dgm:prSet/>
      <dgm:spPr/>
      <dgm:t>
        <a:bodyPr/>
        <a:lstStyle/>
        <a:p>
          <a:endParaRPr lang="fr-FR"/>
        </a:p>
      </dgm:t>
    </dgm:pt>
    <dgm:pt modelId="{036DAA3D-3222-EA42-A3BD-C833E7D0D330}" type="pres">
      <dgm:prSet presAssocID="{9E268914-F76D-154A-B916-9EF88B7F2D92}" presName="Name0" presStyleCnt="0">
        <dgm:presLayoutVars>
          <dgm:dir/>
          <dgm:animLvl val="lvl"/>
          <dgm:resizeHandles val="exact"/>
        </dgm:presLayoutVars>
      </dgm:prSet>
      <dgm:spPr/>
    </dgm:pt>
    <dgm:pt modelId="{8351B368-F9A9-AB4C-B737-7D59900BD392}" type="pres">
      <dgm:prSet presAssocID="{5EDA6963-ED8F-7142-BBAB-0B50D96ED4F5}" presName="compositeNode" presStyleCnt="0">
        <dgm:presLayoutVars>
          <dgm:bulletEnabled val="1"/>
        </dgm:presLayoutVars>
      </dgm:prSet>
      <dgm:spPr/>
    </dgm:pt>
    <dgm:pt modelId="{E542AD27-BAC1-2E4D-B2E7-9F1B6B6A47CC}" type="pres">
      <dgm:prSet presAssocID="{5EDA6963-ED8F-7142-BBAB-0B50D96ED4F5}" presName="bgRect" presStyleLbl="node1" presStyleIdx="0" presStyleCnt="3" custLinFactNeighborX="1457"/>
      <dgm:spPr/>
    </dgm:pt>
    <dgm:pt modelId="{C5C3C138-F8FF-4648-9818-A741AF2FAD49}" type="pres">
      <dgm:prSet presAssocID="{5EDA6963-ED8F-7142-BBAB-0B50D96ED4F5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7B5EC196-6A6A-B64B-A210-E0B34E92423D}" type="pres">
      <dgm:prSet presAssocID="{5EDA6963-ED8F-7142-BBAB-0B50D96ED4F5}" presName="childNode" presStyleLbl="node1" presStyleIdx="0" presStyleCnt="3">
        <dgm:presLayoutVars>
          <dgm:bulletEnabled val="1"/>
        </dgm:presLayoutVars>
      </dgm:prSet>
      <dgm:spPr/>
    </dgm:pt>
    <dgm:pt modelId="{0DBD6FBC-A7FE-1A48-B8DF-FEB3998C0D74}" type="pres">
      <dgm:prSet presAssocID="{FC3B285B-2BC3-C642-97A2-244A460D971C}" presName="hSp" presStyleCnt="0"/>
      <dgm:spPr/>
    </dgm:pt>
    <dgm:pt modelId="{3F168DFA-3CE9-DA4E-8B94-A5D5E89D6968}" type="pres">
      <dgm:prSet presAssocID="{FC3B285B-2BC3-C642-97A2-244A460D971C}" presName="vProcSp" presStyleCnt="0"/>
      <dgm:spPr/>
    </dgm:pt>
    <dgm:pt modelId="{43673ADB-A411-5B48-98D2-B05B842194DE}" type="pres">
      <dgm:prSet presAssocID="{FC3B285B-2BC3-C642-97A2-244A460D971C}" presName="vSp1" presStyleCnt="0"/>
      <dgm:spPr/>
    </dgm:pt>
    <dgm:pt modelId="{3B91AA42-3809-CE4A-9DF2-17BE12C460E0}" type="pres">
      <dgm:prSet presAssocID="{FC3B285B-2BC3-C642-97A2-244A460D971C}" presName="simulatedConn" presStyleLbl="solidFgAcc1" presStyleIdx="0" presStyleCnt="2"/>
      <dgm:spPr>
        <a:solidFill>
          <a:srgbClr val="31B5AE"/>
        </a:solidFill>
        <a:ln>
          <a:solidFill>
            <a:schemeClr val="bg1"/>
          </a:solidFill>
        </a:ln>
      </dgm:spPr>
    </dgm:pt>
    <dgm:pt modelId="{87BB9972-B99E-B84C-AA3F-401F6E2CD49F}" type="pres">
      <dgm:prSet presAssocID="{FC3B285B-2BC3-C642-97A2-244A460D971C}" presName="vSp2" presStyleCnt="0"/>
      <dgm:spPr/>
    </dgm:pt>
    <dgm:pt modelId="{CF772553-CD11-8245-BD3A-DC1B0C8B9058}" type="pres">
      <dgm:prSet presAssocID="{FC3B285B-2BC3-C642-97A2-244A460D971C}" presName="sibTrans" presStyleCnt="0"/>
      <dgm:spPr/>
    </dgm:pt>
    <dgm:pt modelId="{968C8627-C4B2-2F40-A277-1BCC527B4ED8}" type="pres">
      <dgm:prSet presAssocID="{302969C6-C528-3644-9B88-973CFCF4C465}" presName="compositeNode" presStyleCnt="0">
        <dgm:presLayoutVars>
          <dgm:bulletEnabled val="1"/>
        </dgm:presLayoutVars>
      </dgm:prSet>
      <dgm:spPr/>
    </dgm:pt>
    <dgm:pt modelId="{63118750-C7AF-624F-AE0A-7AA40C504CDF}" type="pres">
      <dgm:prSet presAssocID="{302969C6-C528-3644-9B88-973CFCF4C465}" presName="bgRect" presStyleLbl="node1" presStyleIdx="1" presStyleCnt="3"/>
      <dgm:spPr/>
    </dgm:pt>
    <dgm:pt modelId="{C6785780-69E4-464C-9C3D-06C5C0BC6ED0}" type="pres">
      <dgm:prSet presAssocID="{302969C6-C528-3644-9B88-973CFCF4C465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67A52CB5-BBD0-F948-95E0-50393EFEE6D7}" type="pres">
      <dgm:prSet presAssocID="{302969C6-C528-3644-9B88-973CFCF4C465}" presName="childNode" presStyleLbl="node1" presStyleIdx="1" presStyleCnt="3">
        <dgm:presLayoutVars>
          <dgm:bulletEnabled val="1"/>
        </dgm:presLayoutVars>
      </dgm:prSet>
      <dgm:spPr/>
    </dgm:pt>
    <dgm:pt modelId="{05723F55-CB47-374E-AEB2-A1A8EA13E6BE}" type="pres">
      <dgm:prSet presAssocID="{BAD9CEE0-32AA-9A4E-8E91-334E3A6F050C}" presName="hSp" presStyleCnt="0"/>
      <dgm:spPr/>
    </dgm:pt>
    <dgm:pt modelId="{4CD40B47-F08C-0548-AE29-B90ACD221E68}" type="pres">
      <dgm:prSet presAssocID="{BAD9CEE0-32AA-9A4E-8E91-334E3A6F050C}" presName="vProcSp" presStyleCnt="0"/>
      <dgm:spPr/>
    </dgm:pt>
    <dgm:pt modelId="{F1132E90-5A9E-6D4A-AD63-3944FA7826FD}" type="pres">
      <dgm:prSet presAssocID="{BAD9CEE0-32AA-9A4E-8E91-334E3A6F050C}" presName="vSp1" presStyleCnt="0"/>
      <dgm:spPr/>
    </dgm:pt>
    <dgm:pt modelId="{83183EE0-8FFC-F344-9942-B5AC302D4457}" type="pres">
      <dgm:prSet presAssocID="{BAD9CEE0-32AA-9A4E-8E91-334E3A6F050C}" presName="simulatedConn" presStyleLbl="solidFgAcc1" presStyleIdx="1" presStyleCnt="2"/>
      <dgm:spPr>
        <a:solidFill>
          <a:srgbClr val="31B5AE"/>
        </a:solidFill>
        <a:ln>
          <a:solidFill>
            <a:schemeClr val="bg1"/>
          </a:solidFill>
        </a:ln>
      </dgm:spPr>
    </dgm:pt>
    <dgm:pt modelId="{89204418-FD08-DC4B-BCEF-E82E2B2249B1}" type="pres">
      <dgm:prSet presAssocID="{BAD9CEE0-32AA-9A4E-8E91-334E3A6F050C}" presName="vSp2" presStyleCnt="0"/>
      <dgm:spPr/>
    </dgm:pt>
    <dgm:pt modelId="{897348CD-8850-1549-B014-E46C56AEB76B}" type="pres">
      <dgm:prSet presAssocID="{BAD9CEE0-32AA-9A4E-8E91-334E3A6F050C}" presName="sibTrans" presStyleCnt="0"/>
      <dgm:spPr/>
    </dgm:pt>
    <dgm:pt modelId="{5846C394-10A8-5A44-BAEF-AE4F2526975B}" type="pres">
      <dgm:prSet presAssocID="{23D89E8D-DF91-5444-B546-93C52204DE83}" presName="compositeNode" presStyleCnt="0">
        <dgm:presLayoutVars>
          <dgm:bulletEnabled val="1"/>
        </dgm:presLayoutVars>
      </dgm:prSet>
      <dgm:spPr/>
    </dgm:pt>
    <dgm:pt modelId="{E60BD136-BA9B-3746-898B-72E75BC65F8C}" type="pres">
      <dgm:prSet presAssocID="{23D89E8D-DF91-5444-B546-93C52204DE83}" presName="bgRect" presStyleLbl="node1" presStyleIdx="2" presStyleCnt="3"/>
      <dgm:spPr/>
    </dgm:pt>
    <dgm:pt modelId="{4A82BBAF-24B1-8242-BC59-49BB171777D2}" type="pres">
      <dgm:prSet presAssocID="{23D89E8D-DF91-5444-B546-93C52204DE83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4644FF24-2C11-BD45-8991-1A0C5085D384}" type="pres">
      <dgm:prSet presAssocID="{23D89E8D-DF91-5444-B546-93C52204DE83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B0E3BD01-7D19-F14C-92F9-E7D0FC4CAB96}" srcId="{5EDA6963-ED8F-7142-BBAB-0B50D96ED4F5}" destId="{5D554F2A-4383-7244-B3EF-1447CBF95842}" srcOrd="2" destOrd="0" parTransId="{43168A61-B224-7045-B566-51CB47662939}" sibTransId="{22BDE325-665E-CD48-BE5D-7B6148889BF9}"/>
    <dgm:cxn modelId="{4A7E5119-CA54-1E49-BF63-989A5E677812}" type="presOf" srcId="{F385EC86-C864-044E-809E-A68AE09FFFD3}" destId="{4644FF24-2C11-BD45-8991-1A0C5085D384}" srcOrd="0" destOrd="0" presId="urn:microsoft.com/office/officeart/2005/8/layout/hProcess7#1"/>
    <dgm:cxn modelId="{7E3BA124-7118-9A4B-BE3C-7FA613AB0EAB}" type="presOf" srcId="{778FBCA2-1771-C44A-9DFB-229C8AF62332}" destId="{4644FF24-2C11-BD45-8991-1A0C5085D384}" srcOrd="0" destOrd="3" presId="urn:microsoft.com/office/officeart/2005/8/layout/hProcess7#1"/>
    <dgm:cxn modelId="{798DDD2E-BE81-9C48-9BC6-FDA052D8232A}" srcId="{5EDA6963-ED8F-7142-BBAB-0B50D96ED4F5}" destId="{79B60AD8-D087-5D46-9B4E-6E983A0E44A2}" srcOrd="0" destOrd="0" parTransId="{0EAF5BAF-F071-7A4D-A1D2-AC5ED9240210}" sibTransId="{77551B86-2048-D946-9639-F7208DD8906C}"/>
    <dgm:cxn modelId="{DA8A4131-2AAB-824A-B39A-BA4AFA256D7B}" srcId="{5EDA6963-ED8F-7142-BBAB-0B50D96ED4F5}" destId="{6991300D-7564-AC41-98BB-F17BAADD2451}" srcOrd="1" destOrd="0" parTransId="{99C47996-5070-7640-90B2-ED306B5A4342}" sibTransId="{A37D2C07-CDE4-8347-963F-AC4069E40A1D}"/>
    <dgm:cxn modelId="{D78F4B36-E91E-B240-96A8-666C96A994AB}" srcId="{23D89E8D-DF91-5444-B546-93C52204DE83}" destId="{15B85650-0388-724C-B7A1-792065A89B05}" srcOrd="1" destOrd="0" parTransId="{386BBE3D-6DB6-1C45-9B11-974D666CB4DA}" sibTransId="{CC71325B-A597-F346-849A-FAEDE992F5E7}"/>
    <dgm:cxn modelId="{96355336-0ED8-C042-B33F-C29BDEB78C52}" srcId="{23D89E8D-DF91-5444-B546-93C52204DE83}" destId="{06A85066-206C-664B-AF77-BC9621CAD29E}" srcOrd="2" destOrd="0" parTransId="{CBF8082F-0DDF-0A47-83D4-E9D93DC7C852}" sibTransId="{7E39A83E-369A-DF4A-A8BD-F2D498FFF06A}"/>
    <dgm:cxn modelId="{557AD23B-F25A-194D-9046-390D4666004A}" srcId="{302969C6-C528-3644-9B88-973CFCF4C465}" destId="{6CA1680B-4479-6946-B729-0CDC59D65B25}" srcOrd="4" destOrd="0" parTransId="{CF8E43B8-1737-CB4B-81B7-CFFB3B8350C5}" sibTransId="{D912899B-CF71-6F46-A2E6-DBC370868D00}"/>
    <dgm:cxn modelId="{8BF23F41-36C2-864A-9D07-12F69D928BDD}" type="presOf" srcId="{06A85066-206C-664B-AF77-BC9621CAD29E}" destId="{4644FF24-2C11-BD45-8991-1A0C5085D384}" srcOrd="0" destOrd="2" presId="urn:microsoft.com/office/officeart/2005/8/layout/hProcess7#1"/>
    <dgm:cxn modelId="{44F4764E-D063-1B4E-960A-14D14A28098F}" srcId="{9E268914-F76D-154A-B916-9EF88B7F2D92}" destId="{302969C6-C528-3644-9B88-973CFCF4C465}" srcOrd="1" destOrd="0" parTransId="{77215704-0EBE-5541-9CA3-95A277C31991}" sibTransId="{BAD9CEE0-32AA-9A4E-8E91-334E3A6F050C}"/>
    <dgm:cxn modelId="{B24C944F-734F-4E42-9887-4BAAAC00A7C5}" type="presOf" srcId="{5D554F2A-4383-7244-B3EF-1447CBF95842}" destId="{7B5EC196-6A6A-B64B-A210-E0B34E92423D}" srcOrd="0" destOrd="2" presId="urn:microsoft.com/office/officeart/2005/8/layout/hProcess7#1"/>
    <dgm:cxn modelId="{F991CA5B-0E8A-0B45-ADE9-21C396A5ABBA}" type="presOf" srcId="{79B60AD8-D087-5D46-9B4E-6E983A0E44A2}" destId="{7B5EC196-6A6A-B64B-A210-E0B34E92423D}" srcOrd="0" destOrd="0" presId="urn:microsoft.com/office/officeart/2005/8/layout/hProcess7#1"/>
    <dgm:cxn modelId="{CA74075D-DDEE-8C48-902C-EF9EB28E9EBB}" type="presOf" srcId="{302969C6-C528-3644-9B88-973CFCF4C465}" destId="{C6785780-69E4-464C-9C3D-06C5C0BC6ED0}" srcOrd="1" destOrd="0" presId="urn:microsoft.com/office/officeart/2005/8/layout/hProcess7#1"/>
    <dgm:cxn modelId="{F051F862-976B-2F46-88E0-5BF362B6AC58}" type="presOf" srcId="{E48ADF86-E527-B347-93A1-D8BCCC7E6DCF}" destId="{67A52CB5-BBD0-F948-95E0-50393EFEE6D7}" srcOrd="0" destOrd="1" presId="urn:microsoft.com/office/officeart/2005/8/layout/hProcess7#1"/>
    <dgm:cxn modelId="{575D9A65-92B7-1A48-9306-E2767C3E3EC5}" type="presOf" srcId="{6CA1680B-4479-6946-B729-0CDC59D65B25}" destId="{67A52CB5-BBD0-F948-95E0-50393EFEE6D7}" srcOrd="0" destOrd="4" presId="urn:microsoft.com/office/officeart/2005/8/layout/hProcess7#1"/>
    <dgm:cxn modelId="{A092FF87-2C76-824A-90E1-F173118E347F}" srcId="{302969C6-C528-3644-9B88-973CFCF4C465}" destId="{E48ADF86-E527-B347-93A1-D8BCCC7E6DCF}" srcOrd="1" destOrd="0" parTransId="{D909CEDB-DEE2-5543-B7B2-4501FE45027C}" sibTransId="{49D3BB2A-810D-DC4D-B419-C35853EA21A8}"/>
    <dgm:cxn modelId="{F5AF9888-362F-134B-8538-A88B41895167}" type="presOf" srcId="{5EDA6963-ED8F-7142-BBAB-0B50D96ED4F5}" destId="{C5C3C138-F8FF-4648-9818-A741AF2FAD49}" srcOrd="1" destOrd="0" presId="urn:microsoft.com/office/officeart/2005/8/layout/hProcess7#1"/>
    <dgm:cxn modelId="{ED21DF8C-70CE-DF44-90FA-E893EF3F4098}" type="presOf" srcId="{EF7152CF-BAA3-4441-A49F-B5EC9FEEE83D}" destId="{67A52CB5-BBD0-F948-95E0-50393EFEE6D7}" srcOrd="0" destOrd="3" presId="urn:microsoft.com/office/officeart/2005/8/layout/hProcess7#1"/>
    <dgm:cxn modelId="{756CDE9B-6E39-3848-AA49-C34DC26C976E}" srcId="{302969C6-C528-3644-9B88-973CFCF4C465}" destId="{2BF9F32C-8CCE-D84C-B78F-8A5B713C772A}" srcOrd="2" destOrd="0" parTransId="{DAD65959-D77C-7C49-9FF4-3E98334ED81E}" sibTransId="{E89ADE83-A852-5247-96D3-68F8CDD4E602}"/>
    <dgm:cxn modelId="{60A872A3-4162-0346-8E07-C4AAFC3BB5EF}" type="presOf" srcId="{9E268914-F76D-154A-B916-9EF88B7F2D92}" destId="{036DAA3D-3222-EA42-A3BD-C833E7D0D330}" srcOrd="0" destOrd="0" presId="urn:microsoft.com/office/officeart/2005/8/layout/hProcess7#1"/>
    <dgm:cxn modelId="{BB7FFCAB-96FE-6943-8FD8-5F828BC1DA68}" type="presOf" srcId="{D928ACA1-3F37-A649-BBCE-ABC65F1A2356}" destId="{67A52CB5-BBD0-F948-95E0-50393EFEE6D7}" srcOrd="0" destOrd="0" presId="urn:microsoft.com/office/officeart/2005/8/layout/hProcess7#1"/>
    <dgm:cxn modelId="{3EDF5EAE-D155-B946-B6E8-2BBF7BC4590A}" srcId="{302969C6-C528-3644-9B88-973CFCF4C465}" destId="{EF7152CF-BAA3-4441-A49F-B5EC9FEEE83D}" srcOrd="3" destOrd="0" parTransId="{943826BD-329E-6E40-ADCB-40F9670F0CE2}" sibTransId="{F03209EF-E443-D649-8AFE-835EBA451705}"/>
    <dgm:cxn modelId="{ACEB0AAF-9C89-044A-99EC-A699368FD645}" srcId="{23D89E8D-DF91-5444-B546-93C52204DE83}" destId="{F385EC86-C864-044E-809E-A68AE09FFFD3}" srcOrd="0" destOrd="0" parTransId="{BA143102-5F18-4E42-BEC1-FF53DDC515B0}" sibTransId="{9CACECF9-D41F-2C45-B5E3-18124396848A}"/>
    <dgm:cxn modelId="{3E7107B8-CDE7-2043-8A33-71D83A7A5534}" type="presOf" srcId="{302969C6-C528-3644-9B88-973CFCF4C465}" destId="{63118750-C7AF-624F-AE0A-7AA40C504CDF}" srcOrd="0" destOrd="0" presId="urn:microsoft.com/office/officeart/2005/8/layout/hProcess7#1"/>
    <dgm:cxn modelId="{6FCE31B9-3865-8A45-B669-ED99A172AF39}" srcId="{23D89E8D-DF91-5444-B546-93C52204DE83}" destId="{778FBCA2-1771-C44A-9DFB-229C8AF62332}" srcOrd="3" destOrd="0" parTransId="{976FF6DC-D52F-1347-9789-8F24E0ED344F}" sibTransId="{C916642F-A2F4-854E-B8BF-755375B59FC5}"/>
    <dgm:cxn modelId="{1FE742BF-D079-CF4C-8B60-1945C625C64D}" type="presOf" srcId="{15B85650-0388-724C-B7A1-792065A89B05}" destId="{4644FF24-2C11-BD45-8991-1A0C5085D384}" srcOrd="0" destOrd="1" presId="urn:microsoft.com/office/officeart/2005/8/layout/hProcess7#1"/>
    <dgm:cxn modelId="{10E15DC1-5449-E64B-8DA7-9BF3C58936BD}" srcId="{9E268914-F76D-154A-B916-9EF88B7F2D92}" destId="{23D89E8D-DF91-5444-B546-93C52204DE83}" srcOrd="2" destOrd="0" parTransId="{2BB1686B-FF1E-CE48-B0D7-736705823B51}" sibTransId="{44FB8106-40C4-B248-A0A3-D13678F496BF}"/>
    <dgm:cxn modelId="{38ECD6CB-F3B8-6343-BF78-07697A003E30}" type="presOf" srcId="{6991300D-7564-AC41-98BB-F17BAADD2451}" destId="{7B5EC196-6A6A-B64B-A210-E0B34E92423D}" srcOrd="0" destOrd="1" presId="urn:microsoft.com/office/officeart/2005/8/layout/hProcess7#1"/>
    <dgm:cxn modelId="{674767D3-6EE5-B443-89B1-C7B50A65F1EF}" srcId="{302969C6-C528-3644-9B88-973CFCF4C465}" destId="{D928ACA1-3F37-A649-BBCE-ABC65F1A2356}" srcOrd="0" destOrd="0" parTransId="{A5D8EF6E-5184-BC42-A32A-C5755C5F50E8}" sibTransId="{99711B85-2032-3742-AEAB-552FFC3F84EA}"/>
    <dgm:cxn modelId="{BE5585D3-87EE-5B46-934E-37E7F621C39C}" type="presOf" srcId="{5EDA6963-ED8F-7142-BBAB-0B50D96ED4F5}" destId="{E542AD27-BAC1-2E4D-B2E7-9F1B6B6A47CC}" srcOrd="0" destOrd="0" presId="urn:microsoft.com/office/officeart/2005/8/layout/hProcess7#1"/>
    <dgm:cxn modelId="{453E36DB-A8FB-D042-978B-27BCDA35D9E4}" type="presOf" srcId="{23D89E8D-DF91-5444-B546-93C52204DE83}" destId="{4A82BBAF-24B1-8242-BC59-49BB171777D2}" srcOrd="1" destOrd="0" presId="urn:microsoft.com/office/officeart/2005/8/layout/hProcess7#1"/>
    <dgm:cxn modelId="{07C6C4EB-879D-C840-B079-988D0631CC11}" type="presOf" srcId="{2BF9F32C-8CCE-D84C-B78F-8A5B713C772A}" destId="{67A52CB5-BBD0-F948-95E0-50393EFEE6D7}" srcOrd="0" destOrd="2" presId="urn:microsoft.com/office/officeart/2005/8/layout/hProcess7#1"/>
    <dgm:cxn modelId="{4E88FAF0-225A-234C-B940-52B9F0662B24}" srcId="{9E268914-F76D-154A-B916-9EF88B7F2D92}" destId="{5EDA6963-ED8F-7142-BBAB-0B50D96ED4F5}" srcOrd="0" destOrd="0" parTransId="{10B3E3A9-FD9B-3E46-9CFA-6BD44962BFAD}" sibTransId="{FC3B285B-2BC3-C642-97A2-244A460D971C}"/>
    <dgm:cxn modelId="{DBABF9F1-1DF7-AA41-8596-A18F4009604D}" type="presOf" srcId="{23D89E8D-DF91-5444-B546-93C52204DE83}" destId="{E60BD136-BA9B-3746-898B-72E75BC65F8C}" srcOrd="0" destOrd="0" presId="urn:microsoft.com/office/officeart/2005/8/layout/hProcess7#1"/>
    <dgm:cxn modelId="{2F618130-2654-744F-AAD4-7E18CF751417}" type="presParOf" srcId="{036DAA3D-3222-EA42-A3BD-C833E7D0D330}" destId="{8351B368-F9A9-AB4C-B737-7D59900BD392}" srcOrd="0" destOrd="0" presId="urn:microsoft.com/office/officeart/2005/8/layout/hProcess7#1"/>
    <dgm:cxn modelId="{5BD617DD-612F-7A45-B8F1-D4EA0B0CBBF8}" type="presParOf" srcId="{8351B368-F9A9-AB4C-B737-7D59900BD392}" destId="{E542AD27-BAC1-2E4D-B2E7-9F1B6B6A47CC}" srcOrd="0" destOrd="0" presId="urn:microsoft.com/office/officeart/2005/8/layout/hProcess7#1"/>
    <dgm:cxn modelId="{32D8DAF3-3A0A-4641-B0EB-23E0174504D5}" type="presParOf" srcId="{8351B368-F9A9-AB4C-B737-7D59900BD392}" destId="{C5C3C138-F8FF-4648-9818-A741AF2FAD49}" srcOrd="1" destOrd="0" presId="urn:microsoft.com/office/officeart/2005/8/layout/hProcess7#1"/>
    <dgm:cxn modelId="{3D5363D7-979B-E64F-B24C-00D663E6686E}" type="presParOf" srcId="{8351B368-F9A9-AB4C-B737-7D59900BD392}" destId="{7B5EC196-6A6A-B64B-A210-E0B34E92423D}" srcOrd="2" destOrd="0" presId="urn:microsoft.com/office/officeart/2005/8/layout/hProcess7#1"/>
    <dgm:cxn modelId="{43C3E6C8-F96C-0642-8B23-A2100F4D3190}" type="presParOf" srcId="{036DAA3D-3222-EA42-A3BD-C833E7D0D330}" destId="{0DBD6FBC-A7FE-1A48-B8DF-FEB3998C0D74}" srcOrd="1" destOrd="0" presId="urn:microsoft.com/office/officeart/2005/8/layout/hProcess7#1"/>
    <dgm:cxn modelId="{63963673-BEC9-E445-B7CD-83037F2BB351}" type="presParOf" srcId="{036DAA3D-3222-EA42-A3BD-C833E7D0D330}" destId="{3F168DFA-3CE9-DA4E-8B94-A5D5E89D6968}" srcOrd="2" destOrd="0" presId="urn:microsoft.com/office/officeart/2005/8/layout/hProcess7#1"/>
    <dgm:cxn modelId="{4595A61E-9BDF-A141-A5DE-9A6D218D5C64}" type="presParOf" srcId="{3F168DFA-3CE9-DA4E-8B94-A5D5E89D6968}" destId="{43673ADB-A411-5B48-98D2-B05B842194DE}" srcOrd="0" destOrd="0" presId="urn:microsoft.com/office/officeart/2005/8/layout/hProcess7#1"/>
    <dgm:cxn modelId="{1FC37FAD-D920-EB43-9768-19C8EB9FB186}" type="presParOf" srcId="{3F168DFA-3CE9-DA4E-8B94-A5D5E89D6968}" destId="{3B91AA42-3809-CE4A-9DF2-17BE12C460E0}" srcOrd="1" destOrd="0" presId="urn:microsoft.com/office/officeart/2005/8/layout/hProcess7#1"/>
    <dgm:cxn modelId="{A83FF972-2399-7344-AE71-98E453E35CF1}" type="presParOf" srcId="{3F168DFA-3CE9-DA4E-8B94-A5D5E89D6968}" destId="{87BB9972-B99E-B84C-AA3F-401F6E2CD49F}" srcOrd="2" destOrd="0" presId="urn:microsoft.com/office/officeart/2005/8/layout/hProcess7#1"/>
    <dgm:cxn modelId="{079E84C3-0BE6-C541-8634-02D679023BCD}" type="presParOf" srcId="{036DAA3D-3222-EA42-A3BD-C833E7D0D330}" destId="{CF772553-CD11-8245-BD3A-DC1B0C8B9058}" srcOrd="3" destOrd="0" presId="urn:microsoft.com/office/officeart/2005/8/layout/hProcess7#1"/>
    <dgm:cxn modelId="{F29622FC-BBEA-0E40-8017-B2C11B187A88}" type="presParOf" srcId="{036DAA3D-3222-EA42-A3BD-C833E7D0D330}" destId="{968C8627-C4B2-2F40-A277-1BCC527B4ED8}" srcOrd="4" destOrd="0" presId="urn:microsoft.com/office/officeart/2005/8/layout/hProcess7#1"/>
    <dgm:cxn modelId="{0E863BD5-DCAE-8D4B-BB5E-D8C0E2ADB39A}" type="presParOf" srcId="{968C8627-C4B2-2F40-A277-1BCC527B4ED8}" destId="{63118750-C7AF-624F-AE0A-7AA40C504CDF}" srcOrd="0" destOrd="0" presId="urn:microsoft.com/office/officeart/2005/8/layout/hProcess7#1"/>
    <dgm:cxn modelId="{959CC3C7-9ED4-C645-AA49-04EC33E0D5D8}" type="presParOf" srcId="{968C8627-C4B2-2F40-A277-1BCC527B4ED8}" destId="{C6785780-69E4-464C-9C3D-06C5C0BC6ED0}" srcOrd="1" destOrd="0" presId="urn:microsoft.com/office/officeart/2005/8/layout/hProcess7#1"/>
    <dgm:cxn modelId="{B1F56628-312B-1944-BE54-D4AEBF8EEF1A}" type="presParOf" srcId="{968C8627-C4B2-2F40-A277-1BCC527B4ED8}" destId="{67A52CB5-BBD0-F948-95E0-50393EFEE6D7}" srcOrd="2" destOrd="0" presId="urn:microsoft.com/office/officeart/2005/8/layout/hProcess7#1"/>
    <dgm:cxn modelId="{F82269FD-2F17-8841-B761-AC01E84E0C71}" type="presParOf" srcId="{036DAA3D-3222-EA42-A3BD-C833E7D0D330}" destId="{05723F55-CB47-374E-AEB2-A1A8EA13E6BE}" srcOrd="5" destOrd="0" presId="urn:microsoft.com/office/officeart/2005/8/layout/hProcess7#1"/>
    <dgm:cxn modelId="{F71AB5D6-D67B-B347-8533-D3BACF8434CC}" type="presParOf" srcId="{036DAA3D-3222-EA42-A3BD-C833E7D0D330}" destId="{4CD40B47-F08C-0548-AE29-B90ACD221E68}" srcOrd="6" destOrd="0" presId="urn:microsoft.com/office/officeart/2005/8/layout/hProcess7#1"/>
    <dgm:cxn modelId="{BCBC7216-5231-CA42-AFD0-4652071B864E}" type="presParOf" srcId="{4CD40B47-F08C-0548-AE29-B90ACD221E68}" destId="{F1132E90-5A9E-6D4A-AD63-3944FA7826FD}" srcOrd="0" destOrd="0" presId="urn:microsoft.com/office/officeart/2005/8/layout/hProcess7#1"/>
    <dgm:cxn modelId="{848EA331-3774-274D-95E4-2B7D5A3BB689}" type="presParOf" srcId="{4CD40B47-F08C-0548-AE29-B90ACD221E68}" destId="{83183EE0-8FFC-F344-9942-B5AC302D4457}" srcOrd="1" destOrd="0" presId="urn:microsoft.com/office/officeart/2005/8/layout/hProcess7#1"/>
    <dgm:cxn modelId="{632ABD31-2F6A-2F4B-A8E1-AA9B9E53063E}" type="presParOf" srcId="{4CD40B47-F08C-0548-AE29-B90ACD221E68}" destId="{89204418-FD08-DC4B-BCEF-E82E2B2249B1}" srcOrd="2" destOrd="0" presId="urn:microsoft.com/office/officeart/2005/8/layout/hProcess7#1"/>
    <dgm:cxn modelId="{EA2E28F2-06FE-AE48-92D8-5FF14487D336}" type="presParOf" srcId="{036DAA3D-3222-EA42-A3BD-C833E7D0D330}" destId="{897348CD-8850-1549-B014-E46C56AEB76B}" srcOrd="7" destOrd="0" presId="urn:microsoft.com/office/officeart/2005/8/layout/hProcess7#1"/>
    <dgm:cxn modelId="{011A1804-8893-9744-81F1-807F2B1C251F}" type="presParOf" srcId="{036DAA3D-3222-EA42-A3BD-C833E7D0D330}" destId="{5846C394-10A8-5A44-BAEF-AE4F2526975B}" srcOrd="8" destOrd="0" presId="urn:microsoft.com/office/officeart/2005/8/layout/hProcess7#1"/>
    <dgm:cxn modelId="{6AA0B9B7-C2C0-ED4A-BA0D-44B30E8916BD}" type="presParOf" srcId="{5846C394-10A8-5A44-BAEF-AE4F2526975B}" destId="{E60BD136-BA9B-3746-898B-72E75BC65F8C}" srcOrd="0" destOrd="0" presId="urn:microsoft.com/office/officeart/2005/8/layout/hProcess7#1"/>
    <dgm:cxn modelId="{8C78642D-9876-0841-BEB1-467A3EC9713A}" type="presParOf" srcId="{5846C394-10A8-5A44-BAEF-AE4F2526975B}" destId="{4A82BBAF-24B1-8242-BC59-49BB171777D2}" srcOrd="1" destOrd="0" presId="urn:microsoft.com/office/officeart/2005/8/layout/hProcess7#1"/>
    <dgm:cxn modelId="{B904A9E5-F13F-8348-9749-1E391BBB86CE}" type="presParOf" srcId="{5846C394-10A8-5A44-BAEF-AE4F2526975B}" destId="{4644FF24-2C11-BD45-8991-1A0C5085D384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235D9-411A-BA4B-B7BE-E706CD3817A6}">
      <dsp:nvSpPr>
        <dsp:cNvPr id="0" name=""/>
        <dsp:cNvSpPr/>
      </dsp:nvSpPr>
      <dsp:spPr>
        <a:xfrm rot="16200000">
          <a:off x="1057890" y="-1057890"/>
          <a:ext cx="2244725" cy="436050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fr-FR" sz="2600" b="0" i="0" u="none" strike="noStrike" kern="1200" cap="none" normalizeH="0" baseline="0" dirty="0">
            <a:ln/>
            <a:effectLst/>
            <a:latin typeface="Helvetica" pitchFamily="2" charset="0"/>
            <a:ea typeface="Eurostile" pitchFamily="27" charset="0"/>
            <a:cs typeface="Eurostile" pitchFamily="27" charset="0"/>
          </a:endParaRP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2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ATTAQUE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Agressivité devant les personnes et les évènements :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Soumettre les autres</a:t>
          </a:r>
        </a:p>
        <a:p>
          <a:pPr marL="0" marR="0" lvl="0" indent="0" algn="ctr" defTabSz="7112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Les faire plier</a:t>
          </a:r>
          <a:b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Les agresser</a:t>
          </a:r>
          <a:b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S’imposer avec force</a:t>
          </a:r>
          <a:endParaRPr lang="fr-FR" sz="1600" kern="1200" dirty="0"/>
        </a:p>
      </dsp:txBody>
      <dsp:txXfrm rot="5400000">
        <a:off x="-1" y="1"/>
        <a:ext cx="4360505" cy="1683543"/>
      </dsp:txXfrm>
    </dsp:sp>
    <dsp:sp modelId="{F9268BB0-0486-F346-A3C9-EBE50768F542}">
      <dsp:nvSpPr>
        <dsp:cNvPr id="0" name=""/>
        <dsp:cNvSpPr/>
      </dsp:nvSpPr>
      <dsp:spPr>
        <a:xfrm>
          <a:off x="4360505" y="0"/>
          <a:ext cx="4360505" cy="224472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fr-FR" sz="2600" b="0" i="0" u="none" strike="noStrike" kern="1200" cap="none" normalizeH="0" baseline="0" dirty="0">
            <a:ln/>
            <a:effectLst/>
            <a:latin typeface="Helvetica" pitchFamily="2" charset="0"/>
            <a:ea typeface="Eurostile" pitchFamily="27" charset="0"/>
            <a:cs typeface="Eurostile" pitchFamily="27" charset="0"/>
          </a:endParaRPr>
        </a:p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2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ASSERTIVITÉ</a:t>
          </a:r>
        </a:p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Dire sans agresser :</a:t>
          </a:r>
        </a:p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Exprimer calmement</a:t>
          </a:r>
          <a:b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tranquillement,</a:t>
          </a:r>
          <a:b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au fur et à mesure</a:t>
          </a:r>
          <a:b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ce qui est imprimé</a:t>
          </a:r>
        </a:p>
      </dsp:txBody>
      <dsp:txXfrm>
        <a:off x="4360505" y="0"/>
        <a:ext cx="4360505" cy="1683543"/>
      </dsp:txXfrm>
    </dsp:sp>
    <dsp:sp modelId="{3EF8BF8A-E250-334A-83F5-18EC5B64BB19}">
      <dsp:nvSpPr>
        <dsp:cNvPr id="0" name=""/>
        <dsp:cNvSpPr/>
      </dsp:nvSpPr>
      <dsp:spPr>
        <a:xfrm rot="10800000">
          <a:off x="0" y="2244725"/>
          <a:ext cx="4360505" cy="224472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b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2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FUITE</a:t>
          </a:r>
        </a:p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Evitement actif ou passif devant les personnes ou les évènements :</a:t>
          </a:r>
        </a:p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Se soumettre</a:t>
          </a:r>
          <a:b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accepter contre son gré</a:t>
          </a:r>
          <a:b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sans aller</a:t>
          </a:r>
          <a:b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</a:br>
          <a:r>
            <a:rPr kumimoji="0" lang="fr-FR" sz="1600" b="0" i="0" u="none" strike="noStrike" kern="1200" cap="none" normalizeH="0" baseline="0" dirty="0">
              <a:ln/>
              <a:effectLst/>
              <a:latin typeface="Helvetica" pitchFamily="2" charset="0"/>
              <a:ea typeface="Eurostile" pitchFamily="27" charset="0"/>
              <a:cs typeface="Eurostile" pitchFamily="27" charset="0"/>
            </a:rPr>
            <a:t>prendre sur soi</a:t>
          </a:r>
        </a:p>
      </dsp:txBody>
      <dsp:txXfrm rot="10800000">
        <a:off x="0" y="2805906"/>
        <a:ext cx="4360505" cy="1683543"/>
      </dsp:txXfrm>
    </dsp:sp>
    <dsp:sp modelId="{9F4B75ED-7515-2843-BF54-1064CA0ED51F}">
      <dsp:nvSpPr>
        <dsp:cNvPr id="0" name=""/>
        <dsp:cNvSpPr/>
      </dsp:nvSpPr>
      <dsp:spPr>
        <a:xfrm rot="5400000">
          <a:off x="5418395" y="1186834"/>
          <a:ext cx="2244725" cy="436050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0" rIns="184912" bIns="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ts val="1092"/>
            </a:spcAft>
            <a:buNone/>
          </a:pPr>
          <a:r>
            <a:rPr lang="fr-FR" sz="2600" b="0" i="0" kern="1200" dirty="0">
              <a:latin typeface="Helvetica" pitchFamily="2" charset="0"/>
              <a:cs typeface="Eurostile"/>
            </a:rPr>
            <a:t>MANIPULATION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i="0" kern="1200" dirty="0">
              <a:latin typeface="Helvetica" pitchFamily="2" charset="0"/>
              <a:cs typeface="Eurostile"/>
            </a:rPr>
            <a:t>C’est ne pas annoncer clairement ses objectifs et employer des moyens détournés pour arriver à ses fins : ruse, mensonge, déguisement de la vérité </a:t>
          </a:r>
          <a:endParaRPr kumimoji="0" lang="fr-FR" sz="1600" b="0" i="0" u="none" strike="noStrike" kern="1200" cap="none" normalizeH="0" baseline="0" dirty="0">
            <a:ln/>
            <a:effectLst/>
            <a:latin typeface="Helvetica" pitchFamily="2" charset="0"/>
            <a:ea typeface="Eurostile" pitchFamily="27" charset="0"/>
            <a:cs typeface="Eurostile"/>
          </a:endParaRPr>
        </a:p>
      </dsp:txBody>
      <dsp:txXfrm rot="-5400000">
        <a:off x="4360505" y="2805906"/>
        <a:ext cx="4360505" cy="1683543"/>
      </dsp:txXfrm>
    </dsp:sp>
    <dsp:sp modelId="{5B140DBF-3383-7B44-899F-D914DAB30AB6}">
      <dsp:nvSpPr>
        <dsp:cNvPr id="0" name=""/>
        <dsp:cNvSpPr/>
      </dsp:nvSpPr>
      <dsp:spPr>
        <a:xfrm>
          <a:off x="8630251" y="0"/>
          <a:ext cx="90759" cy="16034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 dirty="0">
            <a:solidFill>
              <a:srgbClr val="000000"/>
            </a:solidFill>
          </a:endParaRPr>
        </a:p>
      </dsp:txBody>
      <dsp:txXfrm>
        <a:off x="8634681" y="4430"/>
        <a:ext cx="81899" cy="151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2AD27-BAC1-2E4D-B2E7-9F1B6B6A47CC}">
      <dsp:nvSpPr>
        <dsp:cNvPr id="0" name=""/>
        <dsp:cNvSpPr/>
      </dsp:nvSpPr>
      <dsp:spPr>
        <a:xfrm>
          <a:off x="46228" y="811833"/>
          <a:ext cx="3123034" cy="374764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b="1" kern="1200" dirty="0">
              <a:solidFill>
                <a:srgbClr val="F7AF00"/>
              </a:solidFill>
            </a:rPr>
            <a:t>RESPIRER </a:t>
          </a:r>
        </a:p>
      </dsp:txBody>
      <dsp:txXfrm rot="16200000">
        <a:off x="-1178000" y="2036062"/>
        <a:ext cx="3073065" cy="624606"/>
      </dsp:txXfrm>
    </dsp:sp>
    <dsp:sp modelId="{7B5EC196-6A6A-B64B-A210-E0B34E92423D}">
      <dsp:nvSpPr>
        <dsp:cNvPr id="0" name=""/>
        <dsp:cNvSpPr/>
      </dsp:nvSpPr>
      <dsp:spPr>
        <a:xfrm>
          <a:off x="670835" y="811833"/>
          <a:ext cx="2326660" cy="3747640"/>
        </a:xfrm>
        <a:prstGeom prst="rect">
          <a:avLst/>
        </a:prstGeom>
        <a:noFill/>
        <a:ln w="25400" cap="rnd" cmpd="sng" algn="ctr">
          <a:noFill/>
          <a:prstDash val="solid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Respiration consciente 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kern="120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Respiration ventrale en 4 temps </a:t>
          </a:r>
        </a:p>
      </dsp:txBody>
      <dsp:txXfrm>
        <a:off x="670835" y="811833"/>
        <a:ext cx="2326660" cy="3747640"/>
      </dsp:txXfrm>
    </dsp:sp>
    <dsp:sp modelId="{63118750-C7AF-624F-AE0A-7AA40C504CDF}">
      <dsp:nvSpPr>
        <dsp:cNvPr id="0" name=""/>
        <dsp:cNvSpPr/>
      </dsp:nvSpPr>
      <dsp:spPr>
        <a:xfrm>
          <a:off x="3233065" y="811833"/>
          <a:ext cx="3123034" cy="374764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700" b="1" kern="1200" dirty="0">
              <a:solidFill>
                <a:srgbClr val="F7AF00"/>
              </a:solidFill>
            </a:rPr>
            <a:t>RELATIVISER</a:t>
          </a:r>
        </a:p>
      </dsp:txBody>
      <dsp:txXfrm rot="16200000">
        <a:off x="2008836" y="2036062"/>
        <a:ext cx="3073065" cy="624606"/>
      </dsp:txXfrm>
    </dsp:sp>
    <dsp:sp modelId="{3B91AA42-3809-CE4A-9DF2-17BE12C460E0}">
      <dsp:nvSpPr>
        <dsp:cNvPr id="0" name=""/>
        <dsp:cNvSpPr/>
      </dsp:nvSpPr>
      <dsp:spPr>
        <a:xfrm rot="5400000">
          <a:off x="2973463" y="3788481"/>
          <a:ext cx="550435" cy="468455"/>
        </a:xfrm>
        <a:prstGeom prst="flowChartExtract">
          <a:avLst/>
        </a:prstGeom>
        <a:solidFill>
          <a:srgbClr val="31B5AE"/>
        </a:solidFill>
        <a:ln w="19050" cap="rnd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A52CB5-BBD0-F948-95E0-50393EFEE6D7}">
      <dsp:nvSpPr>
        <dsp:cNvPr id="0" name=""/>
        <dsp:cNvSpPr/>
      </dsp:nvSpPr>
      <dsp:spPr>
        <a:xfrm>
          <a:off x="3857672" y="811833"/>
          <a:ext cx="2326660" cy="3747640"/>
        </a:xfrm>
        <a:prstGeom prst="rect">
          <a:avLst/>
        </a:prstGeom>
        <a:noFill/>
        <a:ln w="25400" cap="rnd" cmpd="sng" algn="ctr">
          <a:noFill/>
          <a:prstDash val="solid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Se centrer sur sa mission (ne pas prendre pour soi ),  expliquer son rôle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/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Se rappeler ce qui est important pour soi dans sa vie …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/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 Technique du rideau pour se ressourcer</a:t>
          </a:r>
        </a:p>
      </dsp:txBody>
      <dsp:txXfrm>
        <a:off x="3857672" y="811833"/>
        <a:ext cx="2326660" cy="3747640"/>
      </dsp:txXfrm>
    </dsp:sp>
    <dsp:sp modelId="{E60BD136-BA9B-3746-898B-72E75BC65F8C}">
      <dsp:nvSpPr>
        <dsp:cNvPr id="0" name=""/>
        <dsp:cNvSpPr/>
      </dsp:nvSpPr>
      <dsp:spPr>
        <a:xfrm>
          <a:off x="6465406" y="811833"/>
          <a:ext cx="3123034" cy="374764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700" b="1" kern="1200" dirty="0">
              <a:solidFill>
                <a:srgbClr val="F7AF00"/>
              </a:solidFill>
            </a:rPr>
            <a:t>RESPECTER</a:t>
          </a:r>
        </a:p>
      </dsp:txBody>
      <dsp:txXfrm rot="16200000">
        <a:off x="5241176" y="2036062"/>
        <a:ext cx="3073065" cy="624606"/>
      </dsp:txXfrm>
    </dsp:sp>
    <dsp:sp modelId="{83183EE0-8FFC-F344-9942-B5AC302D4457}">
      <dsp:nvSpPr>
        <dsp:cNvPr id="0" name=""/>
        <dsp:cNvSpPr/>
      </dsp:nvSpPr>
      <dsp:spPr>
        <a:xfrm rot="5400000">
          <a:off x="6205803" y="3788481"/>
          <a:ext cx="550435" cy="468455"/>
        </a:xfrm>
        <a:prstGeom prst="flowChartExtract">
          <a:avLst/>
        </a:prstGeom>
        <a:solidFill>
          <a:srgbClr val="31B5AE"/>
        </a:solidFill>
        <a:ln w="19050" cap="rnd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4FF24-2C11-BD45-8991-1A0C5085D384}">
      <dsp:nvSpPr>
        <dsp:cNvPr id="0" name=""/>
        <dsp:cNvSpPr/>
      </dsp:nvSpPr>
      <dsp:spPr>
        <a:xfrm>
          <a:off x="7090013" y="811833"/>
          <a:ext cx="2326660" cy="3747640"/>
        </a:xfrm>
        <a:prstGeom prst="rect">
          <a:avLst/>
        </a:prstGeom>
        <a:noFill/>
        <a:ln w="25400" cap="rnd" cmpd="sng" algn="ctr">
          <a:noFill/>
          <a:prstDash val="solid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Respecter votre interlocuteur : écouter, reformuler, prendre en compte si cela est possible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/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Vous respecter : poser les limites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/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Rechercher une sortie honorable</a:t>
          </a:r>
        </a:p>
      </dsp:txBody>
      <dsp:txXfrm>
        <a:off x="7090013" y="811833"/>
        <a:ext cx="2326660" cy="3747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dirty="0">
              <a:latin typeface="Helvetica" pitchFamily="2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2B43A1B-BFDD-6246-83C5-A15B4DE53996}" type="datetime1">
              <a:rPr lang="fr-FR" smtClean="0">
                <a:latin typeface="Helvetica" pitchFamily="2" charset="0"/>
              </a:rPr>
              <a:pPr>
                <a:defRPr/>
              </a:pPr>
              <a:t>08/08/2024</a:t>
            </a:fld>
            <a:endParaRPr lang="fr-FR" dirty="0">
              <a:latin typeface="Helvetica" pitchFamily="2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latin typeface="Helvetica" pitchFamily="2" charset="0"/>
              </a:rPr>
              <a:t>@Manager Formation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35100E4-915C-E34F-9876-2E0276BDD0AF}" type="slidenum">
              <a:rPr lang="fr-FR">
                <a:latin typeface="Helvetica" pitchFamily="2" charset="0"/>
              </a:rPr>
              <a:pPr>
                <a:defRPr/>
              </a:pPr>
              <a:t>‹N°›</a:t>
            </a:fld>
            <a:endParaRPr lang="fr-FR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367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66D4600-2676-194F-8E59-5E891B1A30BA}" type="datetime1">
              <a:rPr lang="fr-FR" smtClean="0"/>
              <a:pPr>
                <a:defRPr/>
              </a:pPr>
              <a:t>08/08/2024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685800"/>
            <a:ext cx="48768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/>
              <a:t>@Manager Formation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>
                <a:latin typeface="Helvetica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3C060BE-CC60-F044-B6BA-6A9082FFB81C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575798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defTabSz="476585" rtl="0" eaLnBrk="0" fontAlgn="base" hangingPunct="0">
      <a:spcBef>
        <a:spcPct val="30000"/>
      </a:spcBef>
      <a:spcAft>
        <a:spcPct val="0"/>
      </a:spcAft>
      <a:defRPr sz="1300" b="0" i="0" kern="1200">
        <a:solidFill>
          <a:schemeClr val="tx1"/>
        </a:solidFill>
        <a:latin typeface="Helvetica" pitchFamily="2" charset="0"/>
        <a:ea typeface="ＭＳ Ｐゴシック" pitchFamily="-112" charset="-128"/>
        <a:cs typeface="ＭＳ Ｐゴシック" pitchFamily="-112" charset="-128"/>
      </a:defRPr>
    </a:lvl1pPr>
    <a:lvl2pPr marL="476585" algn="l" defTabSz="476585" rtl="0" eaLnBrk="0" fontAlgn="base" hangingPunct="0">
      <a:spcBef>
        <a:spcPct val="30000"/>
      </a:spcBef>
      <a:spcAft>
        <a:spcPct val="0"/>
      </a:spcAft>
      <a:defRPr sz="1300" b="0" i="0" kern="1200">
        <a:solidFill>
          <a:schemeClr val="tx1"/>
        </a:solidFill>
        <a:latin typeface="Helvetica" pitchFamily="2" charset="0"/>
        <a:ea typeface="ＭＳ Ｐゴシック" pitchFamily="-112" charset="-128"/>
        <a:cs typeface="+mn-cs"/>
      </a:defRPr>
    </a:lvl2pPr>
    <a:lvl3pPr marL="953171" algn="l" defTabSz="476585" rtl="0" eaLnBrk="0" fontAlgn="base" hangingPunct="0">
      <a:spcBef>
        <a:spcPct val="30000"/>
      </a:spcBef>
      <a:spcAft>
        <a:spcPct val="0"/>
      </a:spcAft>
      <a:defRPr sz="1300" b="0" i="0" kern="1200">
        <a:solidFill>
          <a:schemeClr val="tx1"/>
        </a:solidFill>
        <a:latin typeface="Helvetica" pitchFamily="2" charset="0"/>
        <a:ea typeface="ＭＳ Ｐゴシック" pitchFamily="-112" charset="-128"/>
        <a:cs typeface="+mn-cs"/>
      </a:defRPr>
    </a:lvl3pPr>
    <a:lvl4pPr marL="1429756" algn="l" defTabSz="476585" rtl="0" eaLnBrk="0" fontAlgn="base" hangingPunct="0">
      <a:spcBef>
        <a:spcPct val="30000"/>
      </a:spcBef>
      <a:spcAft>
        <a:spcPct val="0"/>
      </a:spcAft>
      <a:defRPr sz="1300" b="0" i="0" kern="1200">
        <a:solidFill>
          <a:schemeClr val="tx1"/>
        </a:solidFill>
        <a:latin typeface="Helvetica" pitchFamily="2" charset="0"/>
        <a:ea typeface="ＭＳ Ｐゴシック" pitchFamily="-112" charset="-128"/>
        <a:cs typeface="+mn-cs"/>
      </a:defRPr>
    </a:lvl4pPr>
    <a:lvl5pPr marL="1906341" algn="l" defTabSz="476585" rtl="0" eaLnBrk="0" fontAlgn="base" hangingPunct="0">
      <a:spcBef>
        <a:spcPct val="30000"/>
      </a:spcBef>
      <a:spcAft>
        <a:spcPct val="0"/>
      </a:spcAft>
      <a:defRPr sz="1300" b="0" i="0" kern="1200">
        <a:solidFill>
          <a:schemeClr val="tx1"/>
        </a:solidFill>
        <a:latin typeface="Helvetica" pitchFamily="2" charset="0"/>
        <a:ea typeface="ＭＳ Ｐゴシック" pitchFamily="-112" charset="-128"/>
        <a:cs typeface="+mn-cs"/>
      </a:defRPr>
    </a:lvl5pPr>
    <a:lvl6pPr marL="2382926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59512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36097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12682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577850" y="685800"/>
            <a:ext cx="5702300" cy="40100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057400" y="5181600"/>
          <a:ext cx="2667000" cy="2817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7090"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Siège social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23, rue Jean Giraudoux – 75116 Paris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Tél. 01 45 77 27 78 – Fax : 01 40 58 18 09</a:t>
                      </a:r>
                    </a:p>
                    <a:p>
                      <a:pPr algn="ctr"/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contact@managerformation.fr</a:t>
                      </a:r>
                      <a:endParaRPr lang="fr-FR" sz="900" b="0" i="0" dirty="0">
                        <a:solidFill>
                          <a:schemeClr val="tx1"/>
                        </a:solidFill>
                        <a:latin typeface="Helvetica" pitchFamily="2" charset="0"/>
                        <a:cs typeface="Eurostile"/>
                      </a:endParaRPr>
                    </a:p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Helvetica" pitchFamily="2" charset="0"/>
                        <a:cs typeface="Eurostile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090"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Direction régionale Grand Ouest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5, bd Vincent Gâche – 44262 Nantes </a:t>
                      </a:r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Cdx</a:t>
                      </a:r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 2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Tél. 02 40 41 73 83 – Fax : 02 40 04 48 98</a:t>
                      </a:r>
                    </a:p>
                    <a:p>
                      <a:pPr algn="ctr"/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contactdr.ouest@managerformation.fr</a:t>
                      </a:r>
                      <a:endParaRPr lang="fr-FR" sz="900" b="0" i="0" dirty="0">
                        <a:solidFill>
                          <a:schemeClr val="tx1"/>
                        </a:solidFill>
                        <a:latin typeface="Helvetica" pitchFamily="2" charset="0"/>
                        <a:cs typeface="Eurostile"/>
                      </a:endParaRPr>
                    </a:p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Helvetica" pitchFamily="2" charset="0"/>
                        <a:cs typeface="Eurostile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635"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Direction régionale Grand Sud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Building Bourse – 2, rue Beausset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 13001 Marseille</a:t>
                      </a:r>
                    </a:p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Tél. 04 91 37 39 26 – Fax : 04 91 71 54 22 </a:t>
                      </a:r>
                    </a:p>
                    <a:p>
                      <a:pPr algn="ctr"/>
                      <a:r>
                        <a:rPr lang="fr-FR" sz="900" b="0" i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Eurostile"/>
                        </a:rPr>
                        <a:t>contactdr.sud@managerformation.fr</a:t>
                      </a:r>
                      <a:endParaRPr lang="fr-FR" sz="900" b="0" i="0" dirty="0">
                        <a:solidFill>
                          <a:schemeClr val="tx1"/>
                        </a:solidFill>
                        <a:latin typeface="Helvetica" pitchFamily="2" charset="0"/>
                        <a:cs typeface="Eurostile"/>
                      </a:endParaRPr>
                    </a:p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Helvetica" pitchFamily="2" charset="0"/>
                        <a:cs typeface="Eurostile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90600" y="685800"/>
            <a:ext cx="48768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2484375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90600" y="685800"/>
            <a:ext cx="48768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>
              <a:ea typeface="ＭＳ Ｐゴシック" pitchFamily="27" charset="-128"/>
              <a:cs typeface="ＭＳ Ｐゴシック" pitchFamily="27" charset="-128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499" y="-8909"/>
            <a:ext cx="10288966" cy="723300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8583" y="2529770"/>
            <a:ext cx="6537862" cy="1732047"/>
          </a:xfrm>
        </p:spPr>
        <p:txBody>
          <a:bodyPr anchor="b">
            <a:noAutofit/>
          </a:bodyPr>
          <a:lstStyle>
            <a:lvl1pPr algn="r">
              <a:defRPr sz="5681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583" y="4261816"/>
            <a:ext cx="6537862" cy="115402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1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2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4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5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6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8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59C0F-A98E-CC40-A4F6-9922DF01CF35}" type="datetime1">
              <a:rPr lang="fr-FR" smtClean="0"/>
              <a:pPr>
                <a:defRPr/>
              </a:pPr>
              <a:t>08/08/2024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355D50-B0B9-D240-8A29-BE0AD7BC6F78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FD2397E-8C04-27F8-EBF5-A455068F12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9502" y="44261"/>
            <a:ext cx="3882472" cy="239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4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552632-9355-6849-801C-886750B32A2F}" type="datetime1">
              <a:rPr lang="fr-FR" smtClean="0"/>
              <a:pPr>
                <a:defRPr/>
              </a:pPr>
              <a:t>08/08/2024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96A9EF-6940-184C-957A-21539AB08B94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95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999" y="2841539"/>
            <a:ext cx="7122445" cy="1921716"/>
          </a:xfrm>
        </p:spPr>
        <p:txBody>
          <a:bodyPr anchor="b"/>
          <a:lstStyle>
            <a:lvl1pPr algn="l">
              <a:defRPr sz="4208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999" y="4763253"/>
            <a:ext cx="7122445" cy="905213"/>
          </a:xfrm>
        </p:spPr>
        <p:txBody>
          <a:bodyPr anchor="t"/>
          <a:lstStyle>
            <a:lvl1pPr marL="0" indent="0" algn="l">
              <a:buNone/>
              <a:defRPr sz="210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26356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1" y="641350"/>
            <a:ext cx="7122444" cy="138959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001" y="2273120"/>
            <a:ext cx="3465009" cy="4082896"/>
          </a:xfrm>
        </p:spPr>
        <p:txBody>
          <a:bodyPr>
            <a:normAutofit/>
          </a:bodyPr>
          <a:lstStyle>
            <a:lvl1pPr>
              <a:defRPr sz="1894"/>
            </a:lvl1pPr>
            <a:lvl2pPr>
              <a:defRPr sz="1683"/>
            </a:lvl2pPr>
            <a:lvl3pPr>
              <a:defRPr sz="1473"/>
            </a:lvl3pPr>
            <a:lvl4pPr>
              <a:defRPr sz="1263"/>
            </a:lvl4pPr>
            <a:lvl5pPr>
              <a:defRPr sz="1263"/>
            </a:lvl5pPr>
            <a:lvl6pPr>
              <a:defRPr sz="1263"/>
            </a:lvl6pPr>
            <a:lvl7pPr>
              <a:defRPr sz="1263"/>
            </a:lvl7pPr>
            <a:lvl8pPr>
              <a:defRPr sz="1263"/>
            </a:lvl8pPr>
            <a:lvl9pPr>
              <a:defRPr sz="126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435" y="2273121"/>
            <a:ext cx="3465010" cy="4082897"/>
          </a:xfrm>
        </p:spPr>
        <p:txBody>
          <a:bodyPr>
            <a:normAutofit/>
          </a:bodyPr>
          <a:lstStyle>
            <a:lvl1pPr>
              <a:defRPr sz="1894"/>
            </a:lvl1pPr>
            <a:lvl2pPr>
              <a:defRPr sz="1683"/>
            </a:lvl2pPr>
            <a:lvl3pPr>
              <a:defRPr sz="1473"/>
            </a:lvl3pPr>
            <a:lvl4pPr>
              <a:defRPr sz="1263"/>
            </a:lvl4pPr>
            <a:lvl5pPr>
              <a:defRPr sz="1263"/>
            </a:lvl5pPr>
            <a:lvl6pPr>
              <a:defRPr sz="1263"/>
            </a:lvl6pPr>
            <a:lvl7pPr>
              <a:defRPr sz="1263"/>
            </a:lvl7pPr>
            <a:lvl8pPr>
              <a:defRPr sz="1263"/>
            </a:lvl8pPr>
            <a:lvl9pPr>
              <a:defRPr sz="126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96BA37-458B-2544-A130-0AA22D576937}" type="datetime1">
              <a:rPr lang="fr-FR" smtClean="0"/>
              <a:pPr>
                <a:defRPr/>
              </a:pPr>
              <a:t>08/08/2024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ABD8F-786A-A24D-ADC5-4E1F8B28027E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20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0" y="641350"/>
            <a:ext cx="7122443" cy="138959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00" y="2273534"/>
            <a:ext cx="3467884" cy="606276"/>
          </a:xfrm>
        </p:spPr>
        <p:txBody>
          <a:bodyPr anchor="b">
            <a:noAutofit/>
          </a:bodyPr>
          <a:lstStyle>
            <a:lvl1pPr marL="0" indent="0">
              <a:buNone/>
              <a:defRPr sz="2525" b="0"/>
            </a:lvl1pPr>
            <a:lvl2pPr marL="481020" indent="0">
              <a:buNone/>
              <a:defRPr sz="2104" b="1"/>
            </a:lvl2pPr>
            <a:lvl3pPr marL="962040" indent="0">
              <a:buNone/>
              <a:defRPr sz="1894" b="1"/>
            </a:lvl3pPr>
            <a:lvl4pPr marL="1443060" indent="0">
              <a:buNone/>
              <a:defRPr sz="1683" b="1"/>
            </a:lvl4pPr>
            <a:lvl5pPr marL="1924080" indent="0">
              <a:buNone/>
              <a:defRPr sz="1683" b="1"/>
            </a:lvl5pPr>
            <a:lvl6pPr marL="2405101" indent="0">
              <a:buNone/>
              <a:defRPr sz="1683" b="1"/>
            </a:lvl6pPr>
            <a:lvl7pPr marL="2886121" indent="0">
              <a:buNone/>
              <a:defRPr sz="1683" b="1"/>
            </a:lvl7pPr>
            <a:lvl8pPr marL="3367141" indent="0">
              <a:buNone/>
              <a:defRPr sz="1683" b="1"/>
            </a:lvl8pPr>
            <a:lvl9pPr marL="3848161" indent="0">
              <a:buNone/>
              <a:defRPr sz="168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000" y="2879811"/>
            <a:ext cx="3467884" cy="347620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38558" y="2273534"/>
            <a:ext cx="3467884" cy="606276"/>
          </a:xfrm>
        </p:spPr>
        <p:txBody>
          <a:bodyPr anchor="b">
            <a:noAutofit/>
          </a:bodyPr>
          <a:lstStyle>
            <a:lvl1pPr marL="0" indent="0">
              <a:buNone/>
              <a:defRPr sz="2525" b="0"/>
            </a:lvl1pPr>
            <a:lvl2pPr marL="481020" indent="0">
              <a:buNone/>
              <a:defRPr sz="2104" b="1"/>
            </a:lvl2pPr>
            <a:lvl3pPr marL="962040" indent="0">
              <a:buNone/>
              <a:defRPr sz="1894" b="1"/>
            </a:lvl3pPr>
            <a:lvl4pPr marL="1443060" indent="0">
              <a:buNone/>
              <a:defRPr sz="1683" b="1"/>
            </a:lvl4pPr>
            <a:lvl5pPr marL="1924080" indent="0">
              <a:buNone/>
              <a:defRPr sz="1683" b="1"/>
            </a:lvl5pPr>
            <a:lvl6pPr marL="2405101" indent="0">
              <a:buNone/>
              <a:defRPr sz="1683" b="1"/>
            </a:lvl6pPr>
            <a:lvl7pPr marL="2886121" indent="0">
              <a:buNone/>
              <a:defRPr sz="1683" b="1"/>
            </a:lvl7pPr>
            <a:lvl8pPr marL="3367141" indent="0">
              <a:buNone/>
              <a:defRPr sz="1683" b="1"/>
            </a:lvl8pPr>
            <a:lvl9pPr marL="3848161" indent="0">
              <a:buNone/>
              <a:defRPr sz="168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38558" y="2879811"/>
            <a:ext cx="3467884" cy="347620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803949-30C4-7546-B128-A692A6AFF97A}" type="datetime1">
              <a:rPr lang="fr-FR" smtClean="0"/>
              <a:pPr>
                <a:defRPr/>
              </a:pPr>
              <a:t>08/08/2024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03464F-3DE4-C249-81D5-EA4D73FC1F1B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5774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0" y="641350"/>
            <a:ext cx="7122444" cy="138959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EBED67-FFF2-0E44-AD00-B45E6C63382A}" type="datetime1">
              <a:rPr lang="fr-FR" smtClean="0"/>
              <a:pPr>
                <a:defRPr/>
              </a:pPr>
              <a:t>08/08/2024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129F24-8B65-1A4C-BD2C-FA0CE30C8ABB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7490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CEE55D-30AA-E241-846D-A5FC04D5E185}" type="datetime1">
              <a:rPr lang="fr-FR" smtClean="0"/>
              <a:pPr>
                <a:defRPr/>
              </a:pPr>
              <a:t>08/08/2024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DA5586-5A96-BF46-9799-05A45E05AB1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2617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0" y="1576656"/>
            <a:ext cx="3130720" cy="1345053"/>
          </a:xfrm>
        </p:spPr>
        <p:txBody>
          <a:bodyPr anchor="b">
            <a:normAutofit/>
          </a:bodyPr>
          <a:lstStyle>
            <a:lvl1pPr>
              <a:defRPr sz="210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7145" y="541744"/>
            <a:ext cx="3799298" cy="581427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000" y="2921709"/>
            <a:ext cx="3130720" cy="2719056"/>
          </a:xfrm>
        </p:spPr>
        <p:txBody>
          <a:bodyPr>
            <a:normAutofit/>
          </a:bodyPr>
          <a:lstStyle>
            <a:lvl1pPr marL="0" indent="0">
              <a:buNone/>
              <a:defRPr sz="1473"/>
            </a:lvl1pPr>
            <a:lvl2pPr marL="360765" indent="0">
              <a:buNone/>
              <a:defRPr sz="1105"/>
            </a:lvl2pPr>
            <a:lvl3pPr marL="721530" indent="0">
              <a:buNone/>
              <a:defRPr sz="947"/>
            </a:lvl3pPr>
            <a:lvl4pPr marL="1082295" indent="0">
              <a:buNone/>
              <a:defRPr sz="789"/>
            </a:lvl4pPr>
            <a:lvl5pPr marL="1443060" indent="0">
              <a:buNone/>
              <a:defRPr sz="789"/>
            </a:lvl5pPr>
            <a:lvl6pPr marL="1803825" indent="0">
              <a:buNone/>
              <a:defRPr sz="789"/>
            </a:lvl6pPr>
            <a:lvl7pPr marL="2164591" indent="0">
              <a:buNone/>
              <a:defRPr sz="789"/>
            </a:lvl7pPr>
            <a:lvl8pPr marL="2525356" indent="0">
              <a:buNone/>
              <a:defRPr sz="789"/>
            </a:lvl8pPr>
            <a:lvl9pPr marL="2886121" indent="0">
              <a:buNone/>
              <a:defRPr sz="78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F95B00-48DD-B242-86D4-E20B4FDCE53B}" type="datetime1">
              <a:rPr lang="fr-FR" smtClean="0"/>
              <a:pPr>
                <a:defRPr/>
              </a:pPr>
              <a:t>08/08/2024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FC59-F2A4-A940-BA78-44C68F49C3D5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8769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0" y="5050631"/>
            <a:ext cx="7122444" cy="596256"/>
          </a:xfrm>
        </p:spPr>
        <p:txBody>
          <a:bodyPr anchor="b">
            <a:normAutofit/>
          </a:bodyPr>
          <a:lstStyle>
            <a:lvl1pPr algn="l">
              <a:defRPr sz="2525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4000" y="641350"/>
            <a:ext cx="7122444" cy="4046016"/>
          </a:xfrm>
        </p:spPr>
        <p:txBody>
          <a:bodyPr anchor="t">
            <a:normAutofit/>
          </a:bodyPr>
          <a:lstStyle>
            <a:lvl1pPr marL="0" indent="0" algn="ctr">
              <a:buNone/>
              <a:defRPr sz="1683"/>
            </a:lvl1pPr>
            <a:lvl2pPr marL="481020" indent="0">
              <a:buNone/>
              <a:defRPr sz="1683"/>
            </a:lvl2pPr>
            <a:lvl3pPr marL="962040" indent="0">
              <a:buNone/>
              <a:defRPr sz="1683"/>
            </a:lvl3pPr>
            <a:lvl4pPr marL="1443060" indent="0">
              <a:buNone/>
              <a:defRPr sz="1683"/>
            </a:lvl4pPr>
            <a:lvl5pPr marL="1924080" indent="0">
              <a:buNone/>
              <a:defRPr sz="1683"/>
            </a:lvl5pPr>
            <a:lvl6pPr marL="2405101" indent="0">
              <a:buNone/>
              <a:defRPr sz="1683"/>
            </a:lvl6pPr>
            <a:lvl7pPr marL="2886121" indent="0">
              <a:buNone/>
              <a:defRPr sz="1683"/>
            </a:lvl7pPr>
            <a:lvl8pPr marL="3367141" indent="0">
              <a:buNone/>
              <a:defRPr sz="1683"/>
            </a:lvl8pPr>
            <a:lvl9pPr marL="3848161" indent="0">
              <a:buNone/>
              <a:defRPr sz="168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000" y="5646887"/>
            <a:ext cx="7122444" cy="709129"/>
          </a:xfrm>
        </p:spPr>
        <p:txBody>
          <a:bodyPr>
            <a:normAutofit/>
          </a:bodyPr>
          <a:lstStyle>
            <a:lvl1pPr marL="0" indent="0">
              <a:buNone/>
              <a:defRPr sz="1263"/>
            </a:lvl1pPr>
            <a:lvl2pPr marL="481020" indent="0">
              <a:buNone/>
              <a:defRPr sz="1263"/>
            </a:lvl2pPr>
            <a:lvl3pPr marL="962040" indent="0">
              <a:buNone/>
              <a:defRPr sz="1052"/>
            </a:lvl3pPr>
            <a:lvl4pPr marL="1443060" indent="0">
              <a:buNone/>
              <a:defRPr sz="947"/>
            </a:lvl4pPr>
            <a:lvl5pPr marL="1924080" indent="0">
              <a:buNone/>
              <a:defRPr sz="947"/>
            </a:lvl5pPr>
            <a:lvl6pPr marL="2405101" indent="0">
              <a:buNone/>
              <a:defRPr sz="947"/>
            </a:lvl6pPr>
            <a:lvl7pPr marL="2886121" indent="0">
              <a:buNone/>
              <a:defRPr sz="947"/>
            </a:lvl7pPr>
            <a:lvl8pPr marL="3367141" indent="0">
              <a:buNone/>
              <a:defRPr sz="947"/>
            </a:lvl8pPr>
            <a:lvl9pPr marL="3848161" indent="0">
              <a:buNone/>
              <a:defRPr sz="94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F917D6-E885-114D-A22E-994C33992101}" type="datetime1">
              <a:rPr lang="fr-FR" smtClean="0"/>
              <a:pPr>
                <a:defRPr/>
              </a:pPr>
              <a:t>08/08/2024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8EDDE-367A-724F-BA51-D3078025680A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5170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1" y="641350"/>
            <a:ext cx="7122444" cy="3580871"/>
          </a:xfrm>
        </p:spPr>
        <p:txBody>
          <a:bodyPr anchor="ctr">
            <a:normAutofit/>
          </a:bodyPr>
          <a:lstStyle>
            <a:lvl1pPr algn="l">
              <a:defRPr sz="4629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01" y="4703234"/>
            <a:ext cx="7122444" cy="1652783"/>
          </a:xfrm>
        </p:spPr>
        <p:txBody>
          <a:bodyPr anchor="ctr">
            <a:normAutofit/>
          </a:bodyPr>
          <a:lstStyle>
            <a:lvl1pPr marL="0" indent="0" algn="l">
              <a:buNone/>
              <a:defRPr sz="18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0567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459" y="641350"/>
            <a:ext cx="6813284" cy="3180027"/>
          </a:xfrm>
        </p:spPr>
        <p:txBody>
          <a:bodyPr anchor="ctr">
            <a:normAutofit/>
          </a:bodyPr>
          <a:lstStyle>
            <a:lvl1pPr algn="l">
              <a:defRPr sz="4629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35459" y="3821377"/>
            <a:ext cx="6081284" cy="40084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8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1020" indent="0">
              <a:buFontTx/>
              <a:buNone/>
              <a:defRPr/>
            </a:lvl2pPr>
            <a:lvl3pPr marL="962040" indent="0">
              <a:buFontTx/>
              <a:buNone/>
              <a:defRPr/>
            </a:lvl3pPr>
            <a:lvl4pPr marL="1443060" indent="0">
              <a:buFontTx/>
              <a:buNone/>
              <a:defRPr/>
            </a:lvl4pPr>
            <a:lvl5pPr marL="192408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999" y="4703234"/>
            <a:ext cx="7122445" cy="1652783"/>
          </a:xfrm>
        </p:spPr>
        <p:txBody>
          <a:bodyPr anchor="ctr">
            <a:normAutofit/>
          </a:bodyPr>
          <a:lstStyle>
            <a:lvl1pPr marL="0" indent="0" algn="l">
              <a:buNone/>
              <a:defRPr sz="18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626" y="831544"/>
            <a:ext cx="513134" cy="615233"/>
          </a:xfrm>
          <a:prstGeom prst="rect">
            <a:avLst/>
          </a:prstGeom>
        </p:spPr>
        <p:txBody>
          <a:bodyPr vert="horz" lIns="96203" tIns="48101" rIns="96203" bIns="48101" rtlCol="0" anchor="ctr">
            <a:noAutofit/>
          </a:bodyPr>
          <a:lstStyle/>
          <a:p>
            <a:pPr lvl="0"/>
            <a:r>
              <a:rPr lang="en-US" sz="841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71247" y="3036898"/>
            <a:ext cx="513134" cy="615233"/>
          </a:xfrm>
          <a:prstGeom prst="rect">
            <a:avLst/>
          </a:prstGeom>
        </p:spPr>
        <p:txBody>
          <a:bodyPr vert="horz" lIns="96203" tIns="48101" rIns="96203" bIns="48101" rtlCol="0" anchor="ctr">
            <a:noAutofit/>
          </a:bodyPr>
          <a:lstStyle/>
          <a:p>
            <a:pPr lvl="0"/>
            <a:r>
              <a:rPr lang="en-US" sz="841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30815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999" y="2032613"/>
            <a:ext cx="7122445" cy="2730640"/>
          </a:xfrm>
        </p:spPr>
        <p:txBody>
          <a:bodyPr anchor="b">
            <a:normAutofit/>
          </a:bodyPr>
          <a:lstStyle>
            <a:lvl1pPr algn="l">
              <a:defRPr sz="4629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999" y="4763253"/>
            <a:ext cx="7122445" cy="1592764"/>
          </a:xfrm>
        </p:spPr>
        <p:txBody>
          <a:bodyPr anchor="t">
            <a:normAutofit/>
          </a:bodyPr>
          <a:lstStyle>
            <a:lvl1pPr marL="0" indent="0" algn="l">
              <a:buNone/>
              <a:defRPr sz="18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44329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459" y="641350"/>
            <a:ext cx="6813284" cy="3180027"/>
          </a:xfrm>
        </p:spPr>
        <p:txBody>
          <a:bodyPr anchor="ctr">
            <a:normAutofit/>
          </a:bodyPr>
          <a:lstStyle>
            <a:lvl1pPr algn="l">
              <a:defRPr sz="4629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3998" y="4222221"/>
            <a:ext cx="7122446" cy="54103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1020" indent="0">
              <a:buFontTx/>
              <a:buNone/>
              <a:defRPr/>
            </a:lvl2pPr>
            <a:lvl3pPr marL="962040" indent="0">
              <a:buFontTx/>
              <a:buNone/>
              <a:defRPr/>
            </a:lvl3pPr>
            <a:lvl4pPr marL="1443060" indent="0">
              <a:buFontTx/>
              <a:buNone/>
              <a:defRPr/>
            </a:lvl4pPr>
            <a:lvl5pPr marL="192408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999" y="4763253"/>
            <a:ext cx="7122445" cy="1592764"/>
          </a:xfrm>
        </p:spPr>
        <p:txBody>
          <a:bodyPr anchor="t">
            <a:normAutofit/>
          </a:bodyPr>
          <a:lstStyle>
            <a:lvl1pPr marL="0" indent="0" algn="l">
              <a:buNone/>
              <a:defRPr sz="189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626" y="831544"/>
            <a:ext cx="513134" cy="615233"/>
          </a:xfrm>
          <a:prstGeom prst="rect">
            <a:avLst/>
          </a:prstGeom>
        </p:spPr>
        <p:txBody>
          <a:bodyPr vert="horz" lIns="96203" tIns="48101" rIns="96203" bIns="48101" rtlCol="0" anchor="ctr">
            <a:noAutofit/>
          </a:bodyPr>
          <a:lstStyle/>
          <a:p>
            <a:pPr lvl="0"/>
            <a:r>
              <a:rPr lang="en-US" sz="841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71247" y="3036898"/>
            <a:ext cx="513134" cy="615233"/>
          </a:xfrm>
          <a:prstGeom prst="rect">
            <a:avLst/>
          </a:prstGeom>
        </p:spPr>
        <p:txBody>
          <a:bodyPr vert="horz" lIns="96203" tIns="48101" rIns="96203" bIns="48101" rtlCol="0" anchor="ctr">
            <a:noAutofit/>
          </a:bodyPr>
          <a:lstStyle/>
          <a:p>
            <a:pPr lvl="0"/>
            <a:r>
              <a:rPr lang="en-US" sz="841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894206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012" y="641350"/>
            <a:ext cx="7115432" cy="3180027"/>
          </a:xfrm>
        </p:spPr>
        <p:txBody>
          <a:bodyPr anchor="ctr">
            <a:normAutofit/>
          </a:bodyPr>
          <a:lstStyle>
            <a:lvl1pPr algn="l">
              <a:defRPr sz="4629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3998" y="4222221"/>
            <a:ext cx="7122446" cy="54103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25">
                <a:solidFill>
                  <a:schemeClr val="accent1"/>
                </a:solidFill>
              </a:defRPr>
            </a:lvl1pPr>
            <a:lvl2pPr marL="481020" indent="0">
              <a:buFontTx/>
              <a:buNone/>
              <a:defRPr/>
            </a:lvl2pPr>
            <a:lvl3pPr marL="962040" indent="0">
              <a:buFontTx/>
              <a:buNone/>
              <a:defRPr/>
            </a:lvl3pPr>
            <a:lvl4pPr marL="1443060" indent="0">
              <a:buFontTx/>
              <a:buNone/>
              <a:defRPr/>
            </a:lvl4pPr>
            <a:lvl5pPr marL="192408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999" y="4763253"/>
            <a:ext cx="7122445" cy="1592764"/>
          </a:xfrm>
        </p:spPr>
        <p:txBody>
          <a:bodyPr anchor="t">
            <a:normAutofit/>
          </a:bodyPr>
          <a:lstStyle>
            <a:lvl1pPr marL="0" indent="0" algn="l">
              <a:buNone/>
              <a:defRPr sz="189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55779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39DC3F-3B0A-854C-88ED-310F143E1152}" type="datetime1">
              <a:rPr lang="fr-FR" smtClean="0"/>
              <a:pPr>
                <a:defRPr/>
              </a:pPr>
              <a:t>08/08/2024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4F2295-AA01-3445-B3A7-332B1EAF2A72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9249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6835" y="641351"/>
            <a:ext cx="1098275" cy="552496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000" y="641351"/>
            <a:ext cx="5829072" cy="552496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F19376-A3C8-C64A-95D3-95ACBD2AC92A}" type="datetime1">
              <a:rPr lang="fr-FR" smtClean="0"/>
              <a:pPr>
                <a:defRPr/>
              </a:pPr>
              <a:t>08/08/2024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538D51-8241-F143-85F3-491771E78DBD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8052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500" y="-8909"/>
            <a:ext cx="10288967" cy="723300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000" y="641350"/>
            <a:ext cx="7122443" cy="1389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00" y="2273121"/>
            <a:ext cx="7122444" cy="4082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64963" y="6356018"/>
            <a:ext cx="767629" cy="384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000" y="6356018"/>
            <a:ext cx="5187201" cy="384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31240" y="6356018"/>
            <a:ext cx="575205" cy="384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7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9" name="Espace réservé du numéro de diapositive 22">
            <a:extLst>
              <a:ext uri="{FF2B5EF4-FFF2-40B4-BE49-F238E27FC236}">
                <a16:creationId xmlns:a16="http://schemas.microsoft.com/office/drawing/2014/main" id="{0D8A26D7-4B27-77B0-4AF0-D4ADB68C2DE5}"/>
              </a:ext>
            </a:extLst>
          </p:cNvPr>
          <p:cNvSpPr txBox="1">
            <a:spLocks/>
          </p:cNvSpPr>
          <p:nvPr userDrawn="1"/>
        </p:nvSpPr>
        <p:spPr>
          <a:xfrm>
            <a:off x="345564" y="6670710"/>
            <a:ext cx="1107938" cy="384142"/>
          </a:xfrm>
          <a:prstGeom prst="rect">
            <a:avLst/>
          </a:prstGeom>
        </p:spPr>
        <p:txBody>
          <a:bodyPr lIns="95317" tIns="47659" rIns="95317" bIns="47659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14B0393-8D48-BB4C-8E0E-2AA3754CE064}" type="slidenum">
              <a:rPr lang="fr-FR" b="0" i="0" smtClean="0">
                <a:latin typeface="Helvetica" pitchFamily="2" charset="0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b="0" i="0" dirty="0"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5D7157-1355-2FB7-FD15-17C7E8314814}"/>
              </a:ext>
            </a:extLst>
          </p:cNvPr>
          <p:cNvSpPr/>
          <p:nvPr userDrawn="1"/>
        </p:nvSpPr>
        <p:spPr>
          <a:xfrm>
            <a:off x="252938" y="160337"/>
            <a:ext cx="256500" cy="1042194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317" tIns="47659" rIns="95317" bIns="4765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i="0" dirty="0">
              <a:latin typeface="Helvetica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B336A8-6CA4-AA12-F10A-981118541280}"/>
              </a:ext>
            </a:extLst>
          </p:cNvPr>
          <p:cNvSpPr/>
          <p:nvPr userDrawn="1"/>
        </p:nvSpPr>
        <p:spPr>
          <a:xfrm>
            <a:off x="252938" y="1282700"/>
            <a:ext cx="256500" cy="5165875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317" tIns="47659" rIns="95317" bIns="4765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i="0" dirty="0">
              <a:latin typeface="Helvetica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0EE6482-B1AF-0A49-C0EB-3B11E68225B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9396715" y="6670710"/>
            <a:ext cx="863903" cy="53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62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</p:sldLayoutIdLst>
  <p:hf sldNum="0" hdr="0" ftr="0" dt="0"/>
  <p:txStyles>
    <p:titleStyle>
      <a:lvl1pPr algn="l" defTabSz="481020" rtl="0" eaLnBrk="1" latinLnBrk="0" hangingPunct="1">
        <a:spcBef>
          <a:spcPct val="0"/>
        </a:spcBef>
        <a:buNone/>
        <a:defRPr sz="3788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0765" indent="-360765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9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81658" indent="-300638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2550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7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83570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64591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45611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126631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07651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088671" indent="-240510" algn="l" defTabSz="481020" rtl="0" eaLnBrk="1" latinLnBrk="0" hangingPunct="1">
        <a:spcBef>
          <a:spcPts val="105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1pPr>
      <a:lvl2pPr marL="481020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2pPr>
      <a:lvl3pPr marL="962040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3pPr>
      <a:lvl4pPr marL="1443060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4pPr>
      <a:lvl5pPr marL="1924080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5pPr>
      <a:lvl6pPr marL="2405101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6pPr>
      <a:lvl7pPr marL="2886121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7pPr>
      <a:lvl8pPr marL="3367141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8pPr>
      <a:lvl9pPr marL="3848161" algn="l" defTabSz="481020" rtl="0" eaLnBrk="1" latinLnBrk="0" hangingPunct="1">
        <a:defRPr sz="18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Fabrice.huet@managerformation.fr" TargetMode="External"/><Relationship Id="rId2" Type="http://schemas.openxmlformats.org/officeDocument/2006/relationships/hyperlink" Target="mailto:patricia.roussot@managerformation.f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7478" y="3391570"/>
            <a:ext cx="9882535" cy="208438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fr-FR" dirty="0"/>
              <a:t>   </a:t>
            </a:r>
            <a:br>
              <a:rPr lang="fr-FR" dirty="0"/>
            </a:br>
            <a:r>
              <a:rPr lang="fr-FR" dirty="0"/>
              <a:t>Le risque incivilité violence agression : </a:t>
            </a:r>
            <a:br>
              <a:rPr lang="fr-FR" sz="1000" dirty="0"/>
            </a:br>
            <a:r>
              <a:rPr lang="fr-FR" sz="1500" dirty="0"/>
              <a:t>Réduisons les risques,</a:t>
            </a:r>
            <a:br>
              <a:rPr lang="fr-FR" sz="1500" dirty="0"/>
            </a:br>
            <a:r>
              <a:rPr lang="fr-FR" sz="1500" dirty="0"/>
              <a:t>en apprenant à se connaitre</a:t>
            </a:r>
            <a:br>
              <a:rPr lang="fr-FR" sz="1500" dirty="0"/>
            </a:br>
            <a:r>
              <a:rPr lang="fr-FR" sz="1500" dirty="0"/>
              <a:t>pour mieux gérer l’instant de crise en ayant l’initiative</a:t>
            </a:r>
          </a:p>
        </p:txBody>
      </p:sp>
      <p:sp>
        <p:nvSpPr>
          <p:cNvPr id="15363" name="ZoneTexte 3"/>
          <p:cNvSpPr txBox="1">
            <a:spLocks noChangeArrowheads="1"/>
          </p:cNvSpPr>
          <p:nvPr/>
        </p:nvSpPr>
        <p:spPr bwMode="auto">
          <a:xfrm>
            <a:off x="1169566" y="5449410"/>
            <a:ext cx="7848872" cy="650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Helvetica" pitchFamily="2" charset="0"/>
                <a:cs typeface="Eurostile"/>
              </a:rPr>
              <a:t>GRDF</a:t>
            </a:r>
          </a:p>
          <a:p>
            <a:pPr algn="ctr"/>
            <a:r>
              <a:rPr lang="fr-FR" dirty="0">
                <a:latin typeface="Helvetica" pitchFamily="2" charset="0"/>
                <a:cs typeface="Eurostile"/>
              </a:rPr>
              <a:t>cas chargés d’affaires et chargés d’études</a:t>
            </a:r>
          </a:p>
        </p:txBody>
      </p:sp>
      <p:pic>
        <p:nvPicPr>
          <p:cNvPr id="4" name="Image 3" descr="Macintosh HD:Users:didierbachelet:Library:Application Support:Microsoft:Office:Clipart:Personnel:j0439239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0086" y="67638"/>
            <a:ext cx="1795502" cy="168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75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Jungle crapeau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600"/>
                            </p:stCondLst>
                            <p:childTnLst>
                              <p:par>
                                <p:cTn id="9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autoUpdateAnimBg="0"/>
      <p:bldP spid="5837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600" dirty="0">
                <a:latin typeface="Helvetica Neue" panose="02000503000000020004" pitchFamily="2" charset="0"/>
              </a:rPr>
              <a:t> La triple prévention chez GRDF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7802821"/>
              </p:ext>
            </p:extLst>
          </p:nvPr>
        </p:nvGraphicFramePr>
        <p:xfrm>
          <a:off x="684001" y="1354383"/>
          <a:ext cx="9234012" cy="4001767"/>
        </p:xfrm>
        <a:graphic>
          <a:graphicData uri="http://schemas.openxmlformats.org/drawingml/2006/table">
            <a:tbl>
              <a:tblPr/>
              <a:tblGrid>
                <a:gridCol w="3078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8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8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3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Prévention primaire</a:t>
                      </a:r>
                    </a:p>
                  </a:txBody>
                  <a:tcPr marL="102600" marR="102600" marT="48101" marB="4810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Prévention secondaire </a:t>
                      </a:r>
                    </a:p>
                  </a:txBody>
                  <a:tcPr marL="102600" marR="102600" marT="48101" marB="4810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Prévention tertiaire</a:t>
                      </a:r>
                    </a:p>
                  </a:txBody>
                  <a:tcPr marL="102600" marR="102600" marT="48101" marB="4810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6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La difficulté est 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identifiée ou anticipée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2" charset="0"/>
                        <a:ea typeface="ＭＳ Ｐゴシック" pitchFamily="-112" charset="-128"/>
                        <a:cs typeface="Eurostile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C9B74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Il s’agit alors </a:t>
                      </a:r>
                      <a:r>
                        <a:rPr kumimoji="0" lang="fr-FR" sz="1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d’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C9B74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EVITER 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le risque à sa source 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C9B74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ANTICIPER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 le risque et le gérer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2" charset="0"/>
                        <a:ea typeface="ＭＳ Ｐゴシック" pitchFamily="-112" charset="-128"/>
                        <a:cs typeface="Eurostile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2" charset="0"/>
                        <a:ea typeface="ＭＳ Ｐゴシック" pitchFamily="-112" charset="-128"/>
                        <a:cs typeface="Eurostile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2" charset="0"/>
                        <a:ea typeface="ＭＳ Ｐゴシック" pitchFamily="-112" charset="-128"/>
                        <a:cs typeface="Eurostile"/>
                      </a:endParaRPr>
                    </a:p>
                  </a:txBody>
                  <a:tcPr marL="102600" marR="102600" marT="48101" marB="4810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La difficulté est 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C9B74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constatée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2" charset="0"/>
                        <a:ea typeface="ＭＳ Ｐゴシック" pitchFamily="-112" charset="-128"/>
                        <a:cs typeface="Eurostile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Il s’agit d’aider les salariés 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633F32"/>
                        </a:solidFill>
                        <a:effectLst/>
                        <a:latin typeface="Helvetica" pitchFamily="2" charset="0"/>
                        <a:ea typeface="ＭＳ Ｐゴシック" pitchFamily="-112" charset="-128"/>
                        <a:cs typeface="Eurostile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C9B74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RENFORCER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 les résistances des salariés face aux risques que l’on ne peux supprimer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2" charset="0"/>
                        <a:ea typeface="ＭＳ Ｐゴシック" pitchFamily="-112" charset="-128"/>
                        <a:cs typeface="Eurostile"/>
                      </a:endParaRPr>
                    </a:p>
                  </a:txBody>
                  <a:tcPr marL="102600" marR="102600" marT="48101" marB="4810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La difficulté 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C9B74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est installée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2" charset="0"/>
                        <a:ea typeface="ＭＳ Ｐゴシック" pitchFamily="-112" charset="-128"/>
                        <a:cs typeface="Eurostile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Comment réagir à l’urgence et 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C9B74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éviter que cela ne réapparaisse 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2" charset="0"/>
                        <a:ea typeface="ＭＳ Ｐゴシック" pitchFamily="-112" charset="-128"/>
                        <a:cs typeface="Eurostile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Il s’agit de prendre en charge les salariés en souffrance  et 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C9B74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RECOUVRER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33F32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 </a:t>
                      </a:r>
                      <a:r>
                        <a:rPr kumimoji="0" lang="fr-F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ＭＳ Ｐゴシック" pitchFamily="-112" charset="-128"/>
                          <a:cs typeface="Eurostile"/>
                        </a:rPr>
                        <a:t>la santé</a:t>
                      </a:r>
                    </a:p>
                  </a:txBody>
                  <a:tcPr marL="102600" marR="102600" marT="48101" marB="4810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497" name="ZoneTexte 4"/>
          <p:cNvSpPr txBox="1">
            <a:spLocks noChangeArrowheads="1"/>
          </p:cNvSpPr>
          <p:nvPr/>
        </p:nvSpPr>
        <p:spPr bwMode="auto">
          <a:xfrm>
            <a:off x="769501" y="2725738"/>
            <a:ext cx="1197002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endParaRPr lang="fr-FR" dirty="0">
              <a:latin typeface="Helvetica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>
          <a:xfrm>
            <a:off x="1368002" y="3319562"/>
            <a:ext cx="7695010" cy="92938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fr-FR" sz="3000" dirty="0"/>
              <a:t>1- Les situations </a:t>
            </a:r>
            <a:br>
              <a:rPr lang="fr-FR" sz="3000" dirty="0"/>
            </a:br>
            <a:r>
              <a:rPr lang="fr-FR" sz="3000" dirty="0"/>
              <a:t>chargés d’affaires et chargés d’études</a:t>
            </a:r>
            <a:br>
              <a:rPr lang="fr-FR" sz="3000" dirty="0"/>
            </a:br>
            <a:endParaRPr lang="fr-FR" sz="3000" dirty="0"/>
          </a:p>
        </p:txBody>
      </p:sp>
      <p:pic>
        <p:nvPicPr>
          <p:cNvPr id="5" name="Image 4" descr="Macintosh HD:Users:didierbachelet:Library:Application Support:Microsoft:Office:Clipart:Personnel:j0439242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6209" y="4441349"/>
            <a:ext cx="2872804" cy="269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A20A7A7-1512-1F4D-9C0F-C9EA11463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Cas1: chargés d’affaires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8D7F469-B64D-3C4D-85AA-09A9AE7814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8746108"/>
              </p:ext>
            </p:extLst>
          </p:nvPr>
        </p:nvGraphicFramePr>
        <p:xfrm>
          <a:off x="625141" y="1202531"/>
          <a:ext cx="9009731" cy="5161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9731">
                  <a:extLst>
                    <a:ext uri="{9D8B030D-6E8A-4147-A177-3AD203B41FA5}">
                      <a16:colId xmlns:a16="http://schemas.microsoft.com/office/drawing/2014/main" val="1991311358"/>
                    </a:ext>
                  </a:extLst>
                </a:gridCol>
              </a:tblGrid>
              <a:tr h="373045">
                <a:tc>
                  <a:txBody>
                    <a:bodyPr/>
                    <a:lstStyle/>
                    <a:p>
                      <a:r>
                        <a:rPr lang="fr-FR" dirty="0"/>
                        <a:t>Relation au client : demande de raccordement d’un client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531656"/>
                  </a:ext>
                </a:extLst>
              </a:tr>
              <a:tr h="4788788">
                <a:tc>
                  <a:txBody>
                    <a:bodyPr/>
                    <a:lstStyle/>
                    <a:p>
                      <a:r>
                        <a:rPr lang="fr-FR" sz="1600" b="1" u="sng" dirty="0"/>
                        <a:t>Prévention primaire</a:t>
                      </a:r>
                      <a:r>
                        <a:rPr lang="fr-FR" sz="1600" b="1" dirty="0"/>
                        <a:t> : </a:t>
                      </a:r>
                      <a:r>
                        <a:rPr lang="fr-FR" sz="1600" dirty="0"/>
                        <a:t>Etre proactif en cas de retard : ne pas hésiter à faire un </a:t>
                      </a:r>
                      <a:r>
                        <a:rPr lang="fr-FR" sz="1600" b="0" dirty="0"/>
                        <a:t>appel sortant </a:t>
                      </a:r>
                      <a:r>
                        <a:rPr lang="fr-FR" sz="1600" b="1" dirty="0"/>
                        <a:t>CRAC</a:t>
                      </a:r>
                    </a:p>
                    <a:p>
                      <a:pPr marL="762335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/>
                        <a:t>C</a:t>
                      </a:r>
                      <a:r>
                        <a:rPr lang="fr-FR" sz="1600" dirty="0"/>
                        <a:t>ontact : Bonjour,  X votre chargé d’affaires GRDF</a:t>
                      </a:r>
                    </a:p>
                    <a:p>
                      <a:pPr marL="762335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/>
                        <a:t>R</a:t>
                      </a:r>
                      <a:r>
                        <a:rPr lang="fr-FR" sz="1600" dirty="0"/>
                        <a:t>aisons de l’appel. Je viens vers vous concernant votre raccordement. Je fais des points réguliers pour l’avancement et nous avons une difficulté, les … vont avoir du retard à cause de …</a:t>
                      </a:r>
                    </a:p>
                    <a:p>
                      <a:pPr marL="762335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/>
                        <a:t>A</a:t>
                      </a:r>
                      <a:r>
                        <a:rPr lang="fr-FR" sz="1600" b="0" dirty="0"/>
                        <a:t>lternative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0" dirty="0"/>
                        <a:t>: a</a:t>
                      </a:r>
                      <a:r>
                        <a:rPr lang="fr-FR" sz="1600" dirty="0"/>
                        <a:t>nnonce des options </a:t>
                      </a:r>
                    </a:p>
                    <a:p>
                      <a:pPr marL="476585" lvl="1" indent="0">
                        <a:buFontTx/>
                        <a:buNone/>
                      </a:pPr>
                      <a:r>
                        <a:rPr lang="fr-FR" sz="1600" dirty="0"/>
                        <a:t>     Voici les options qui se présentent à nous </a:t>
                      </a:r>
                    </a:p>
                    <a:p>
                      <a:pPr marL="1238921" lvl="2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/>
                        <a:t>soit,  et c’est un surcoût de … </a:t>
                      </a:r>
                    </a:p>
                    <a:p>
                      <a:pPr marL="1238921" lvl="2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/>
                        <a:t>soit, le …</a:t>
                      </a:r>
                    </a:p>
                    <a:p>
                      <a:pPr marL="1238921" lvl="2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/>
                        <a:t>quel est votre choix ?</a:t>
                      </a:r>
                    </a:p>
                    <a:p>
                      <a:pPr marL="762335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/>
                        <a:t>C</a:t>
                      </a:r>
                      <a:r>
                        <a:rPr lang="fr-FR" sz="1600" dirty="0"/>
                        <a:t>onclusion avec une note positive</a:t>
                      </a:r>
                    </a:p>
                    <a:p>
                      <a:endParaRPr lang="fr-FR" sz="1600" dirty="0"/>
                    </a:p>
                    <a:p>
                      <a:r>
                        <a:rPr lang="fr-FR" sz="1600" b="1" u="sng" dirty="0"/>
                        <a:t>Prévention secondaire 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b="1" dirty="0"/>
                        <a:t>Dans l’entretien</a:t>
                      </a:r>
                    </a:p>
                    <a:p>
                      <a:pPr marL="762335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dirty="0"/>
                        <a:t>Expliquer les phases des travaux et les délais associés pour que le client comprenne son rôle et devienne actif</a:t>
                      </a:r>
                      <a:endParaRPr kumimoji="0" lang="fr-FR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Face à une réclamation</a:t>
                      </a:r>
                    </a:p>
                    <a:p>
                      <a:pPr marL="762335" lvl="1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écoute  : savoir se taire, accueillir l’émotion du client  et comprendre la situation</a:t>
                      </a:r>
                    </a:p>
                    <a:p>
                      <a:pPr marL="794085" lvl="3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puis prise en charge de la situation pour une résolution : reformuler le sentiment et indiquer les options qui se présentent</a:t>
                      </a:r>
                      <a:r>
                        <a:rPr kumimoji="0"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252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83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A20A7A7-1512-1F4D-9C0F-C9EA11463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2 : chargés d’affaires 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8D7F469-B64D-3C4D-85AA-09A9AE7814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471147"/>
              </p:ext>
            </p:extLst>
          </p:nvPr>
        </p:nvGraphicFramePr>
        <p:xfrm>
          <a:off x="737518" y="1193263"/>
          <a:ext cx="9009495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9495">
                  <a:extLst>
                    <a:ext uri="{9D8B030D-6E8A-4147-A177-3AD203B41FA5}">
                      <a16:colId xmlns:a16="http://schemas.microsoft.com/office/drawing/2014/main" val="1991311358"/>
                    </a:ext>
                  </a:extLst>
                </a:gridCol>
              </a:tblGrid>
              <a:tr h="596702">
                <a:tc>
                  <a:txBody>
                    <a:bodyPr/>
                    <a:lstStyle/>
                    <a:p>
                      <a:r>
                        <a:rPr lang="fr-FR" dirty="0"/>
                        <a:t>Relation aux riverains :  fouille et bruits dans une rue pour des renouvellements de canalisation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53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u="sng" dirty="0"/>
                        <a:t>Prévention primaire 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Organiser une annonce par la municipalité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Déposer une information sur le chantier en terme de bénéfice client 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FR" sz="1600" dirty="0"/>
                    </a:p>
                    <a:p>
                      <a:r>
                        <a:rPr lang="fr-FR" b="1" u="sng" dirty="0"/>
                        <a:t>Prévention secondaire : </a:t>
                      </a:r>
                      <a:r>
                        <a:rPr lang="fr-FR" b="1" dirty="0"/>
                        <a:t> </a:t>
                      </a:r>
                    </a:p>
                    <a:p>
                      <a:pPr marL="317500" lvl="2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Savoir accueillir en légitimant la difficulté du riverain :</a:t>
                      </a:r>
                    </a:p>
                    <a:p>
                      <a:pPr marL="794085" lvl="3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savoir se taire et écouter, </a:t>
                      </a:r>
                    </a:p>
                    <a:p>
                      <a:pPr marL="794085" lvl="3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accueillir l’émotion et/ou la légitimité de la démarche du client </a:t>
                      </a:r>
                    </a:p>
                    <a:p>
                      <a:pPr marL="1270670" lvl="4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Monsieur, vous avez bien fait de venir,  nous allons voir si vous êtes concerné</a:t>
                      </a:r>
                    </a:p>
                    <a:p>
                      <a:pPr marL="1747255" lvl="5" indent="-303213">
                        <a:buClrTx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fr-FR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Quelle est votre adresse ?</a:t>
                      </a:r>
                    </a:p>
                    <a:p>
                      <a:pPr marL="1747255" lvl="5" indent="-303213">
                        <a:buClrTx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fr-FR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il n’y a aucune raison que vous ayez une difficulté ou effectivement vous êtes concerné, </a:t>
                      </a:r>
                    </a:p>
                    <a:p>
                      <a:pPr marL="1747255" lvl="5" indent="-303213">
                        <a:buClrTx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fr-FR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Expliquer en exprimant des bénéfices clients : </a:t>
                      </a:r>
                    </a:p>
                    <a:p>
                      <a:pPr marL="2223841" lvl="6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 Pour des questions de sécurité nous renouvelons  les canalisations »</a:t>
                      </a:r>
                    </a:p>
                    <a:p>
                      <a:pPr marL="2223841" lvl="6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 Nous devrions en avoir pour 4h »</a:t>
                      </a:r>
                    </a:p>
                    <a:p>
                      <a:pPr marL="1747255" lvl="5" indent="-303213">
                        <a:buClrTx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fr-FR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 désaccord ou objection… il n’y a aucune raison que vous soyez pénaliser, vous avez la possibilité de contacter notre entreprise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252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769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A20A7A7-1512-1F4D-9C0F-C9EA11463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chargés d’études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8D7F469-B64D-3C4D-85AA-09A9AE7814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255644"/>
              </p:ext>
            </p:extLst>
          </p:nvPr>
        </p:nvGraphicFramePr>
        <p:xfrm>
          <a:off x="512763" y="1087314"/>
          <a:ext cx="9081739" cy="5330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1739">
                  <a:extLst>
                    <a:ext uri="{9D8B030D-6E8A-4147-A177-3AD203B41FA5}">
                      <a16:colId xmlns:a16="http://schemas.microsoft.com/office/drawing/2014/main" val="1991311358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r>
                        <a:rPr lang="fr-FR" dirty="0"/>
                        <a:t>Appel d’un tiers (futur client, syndic, …) qui a une insatisfaction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53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4287" lvl="2" indent="0">
                        <a:buClr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sz="1600" b="1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Prévention secondaire :</a:t>
                      </a:r>
                      <a:r>
                        <a:rPr kumimoji="0" lang="fr-F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réception d’appel entrants</a:t>
                      </a:r>
                    </a:p>
                    <a:p>
                      <a:pPr marL="317500" lvl="2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 préparer  et être disponible</a:t>
                      </a:r>
                    </a:p>
                    <a:p>
                      <a:pPr marL="317500" lvl="2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Ecouter</a:t>
                      </a:r>
                      <a:r>
                        <a:rPr kumimoji="0"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: savoir se taire pour accueillir l’émotion du client et légitimer la demande de votre interlocuteur ( vous avez bien fait de me contacter…). Comprendre la situation</a:t>
                      </a:r>
                    </a:p>
                    <a:p>
                      <a:pPr marL="317500" lvl="2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Puis répondre :  </a:t>
                      </a:r>
                    </a:p>
                    <a:p>
                      <a:pPr marL="794085" marR="0" lvl="3" indent="-303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 cas d’erreur, </a:t>
                      </a:r>
                    </a:p>
                    <a:p>
                      <a:pPr marL="1270670" marR="0" lvl="4" indent="-303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présenter des excuses au nom de l’entreprise</a:t>
                      </a:r>
                    </a:p>
                    <a:p>
                      <a:pPr marL="1270670" marR="0" lvl="4" indent="-303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convenir d’une solution , d’une offre compte-tenu des contraintes mutuelles. </a:t>
                      </a:r>
                    </a:p>
                    <a:p>
                      <a:pPr marL="490872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Ou </a:t>
                      </a:r>
                    </a:p>
                    <a:p>
                      <a:pPr marL="794085" lvl="3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 cas de négligence du tiers</a:t>
                      </a:r>
                    </a:p>
                    <a:p>
                      <a:pPr marL="1270670" lvl="4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Rappeler le processus. Par exemple le </a:t>
                      </a:r>
                      <a:r>
                        <a:rPr kumimoji="0" lang="fr-FR" sz="16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process</a:t>
                      </a: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raccordement (étapes et délais)  pour les devis</a:t>
                      </a:r>
                    </a:p>
                    <a:p>
                      <a:pPr marL="1270670" lvl="4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fr-FR" sz="16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</a:t>
                      </a: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-convenir du mode de fonctionnement.  (Ex pour les devis : dès que je reçois votre document,  nous reconvenons d’un planning)</a:t>
                      </a:r>
                    </a:p>
                    <a:p>
                      <a:pPr marL="794085" lvl="3" indent="-303213"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fr-FR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4287" lvl="2" indent="0">
                        <a:buClr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sz="1600" b="1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Prévention primaire :</a:t>
                      </a:r>
                      <a:r>
                        <a:rPr kumimoji="0" lang="fr-F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anticiper et organiser des appels sortants</a:t>
                      </a:r>
                    </a:p>
                    <a:p>
                      <a:pPr marL="14287" lvl="2" indent="0">
                        <a:buClr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chaque fois que c’est possible pour éviter le risque,  e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n cas d’anticipation d’un retard dans les délais… Ne pas hésiter à </a:t>
                      </a:r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être proactif 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et appeler le tiers en appel sortant pour identifier  </a:t>
                      </a:r>
                      <a:r>
                        <a:rPr lang="fr-FR" sz="1600">
                          <a:solidFill>
                            <a:schemeClr val="tx1"/>
                          </a:solidFill>
                        </a:rPr>
                        <a:t>avec lui des alternatives.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  <a:p>
                      <a:pPr marL="14287" lvl="2" indent="0">
                        <a:buClr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252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473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>
          <a:xfrm>
            <a:off x="1368002" y="3319562"/>
            <a:ext cx="7695010" cy="92938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fr-FR" sz="3000" dirty="0"/>
              <a:t>2 - Mon attitude spontanée</a:t>
            </a:r>
            <a:br>
              <a:rPr lang="fr-FR" sz="3000" dirty="0"/>
            </a:br>
            <a:endParaRPr lang="fr-FR" sz="3000" dirty="0"/>
          </a:p>
        </p:txBody>
      </p:sp>
      <p:pic>
        <p:nvPicPr>
          <p:cNvPr id="5" name="Image 4" descr="Macintosh HD:Users:didierbachelet:Library:Application Support:Microsoft:Office:Clipart:Personnel:j0439242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6209" y="4441349"/>
            <a:ext cx="2872804" cy="269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7366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3001" y="160337"/>
            <a:ext cx="9234012" cy="638945"/>
          </a:xfrm>
        </p:spPr>
        <p:txBody>
          <a:bodyPr>
            <a:normAutofit fontScale="90000"/>
          </a:bodyPr>
          <a:lstStyle/>
          <a:p>
            <a:br>
              <a:rPr lang="fr-FR" sz="3600" dirty="0">
                <a:latin typeface="Helvetica Neue" panose="02000503000000020004" pitchFamily="2" charset="0"/>
              </a:rPr>
            </a:br>
            <a:r>
              <a:rPr lang="fr-FR" sz="3600" dirty="0">
                <a:latin typeface="Helvetica Neue" panose="02000503000000020004" pitchFamily="2" charset="0"/>
              </a:rPr>
              <a:t>Ma réaction face aux messages négatifs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93965"/>
              </p:ext>
            </p:extLst>
          </p:nvPr>
        </p:nvGraphicFramePr>
        <p:xfrm>
          <a:off x="769501" y="2244725"/>
          <a:ext cx="9234012" cy="3527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1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8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5646">
                <a:tc>
                  <a:txBody>
                    <a:bodyPr/>
                    <a:lstStyle/>
                    <a:p>
                      <a:endParaRPr lang="fr-FR" sz="1900" b="0" i="0" dirty="0">
                        <a:latin typeface="Helvetica" pitchFamily="2" charset="0"/>
                      </a:endParaRPr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r>
                        <a:rPr lang="fr-FR" sz="1900" b="0" i="0" dirty="0">
                          <a:latin typeface="Helvetica" pitchFamily="2" charset="0"/>
                        </a:rPr>
                        <a:t>Réaction</a:t>
                      </a:r>
                      <a:r>
                        <a:rPr lang="fr-FR" sz="1900" baseline="0" dirty="0"/>
                        <a:t> « destructrice</a:t>
                      </a:r>
                      <a:r>
                        <a:rPr lang="fr-FR" sz="1900" dirty="0"/>
                        <a:t> »</a:t>
                      </a:r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r>
                        <a:rPr lang="fr-FR" sz="1900" b="0" i="0" dirty="0">
                          <a:latin typeface="Helvetica" pitchFamily="2" charset="0"/>
                        </a:rPr>
                        <a:t>Réaction</a:t>
                      </a:r>
                      <a:r>
                        <a:rPr lang="fr-FR" sz="1900" baseline="0" dirty="0"/>
                        <a:t> « protectrice </a:t>
                      </a:r>
                      <a:r>
                        <a:rPr lang="fr-FR" sz="1900" dirty="0"/>
                        <a:t>»</a:t>
                      </a:r>
                    </a:p>
                  </a:txBody>
                  <a:tcPr marL="102600" marR="102600" marT="48101" marB="481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0890">
                <a:tc>
                  <a:txBody>
                    <a:bodyPr/>
                    <a:lstStyle/>
                    <a:p>
                      <a:r>
                        <a:rPr lang="fr-FR" sz="1900" b="0" i="0" dirty="0">
                          <a:latin typeface="Helvetica" pitchFamily="2" charset="0"/>
                        </a:rPr>
                        <a:t>Communication en vers moi</a:t>
                      </a:r>
                      <a:endParaRPr lang="fr-FR" sz="1900" dirty="0"/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Times New Roman Bold Italic"/>
                        </a:rPr>
                        <a:t>Dénigrement de soi-même </a:t>
                      </a:r>
                      <a:endParaRPr kumimoji="0" lang="fr-FR" sz="1700" b="0" i="0" kern="1200" dirty="0">
                        <a:solidFill>
                          <a:srgbClr val="000000"/>
                        </a:solidFill>
                        <a:latin typeface="Helvetica" pitchFamily="2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Arial"/>
                        </a:rPr>
                        <a:t>Je prends le message contre moi.</a:t>
                      </a:r>
                      <a:r>
                        <a:rPr lang="fr-FR" sz="1500" b="0" i="0" baseline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Arial"/>
                        </a:rPr>
                        <a:t> Les</a:t>
                      </a:r>
                      <a:r>
                        <a:rPr lang="fr-FR" sz="15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Arial"/>
                        </a:rPr>
                        <a:t> jugements contre moi. </a:t>
                      </a:r>
                      <a:endParaRPr lang="fr-FR" sz="1500" b="0" i="0" dirty="0">
                        <a:latin typeface="Helvetica" pitchFamily="2" charset="0"/>
                        <a:ea typeface="Times New Roman"/>
                        <a:cs typeface="Arial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Arial"/>
                        </a:rPr>
                        <a:t>Je me dis : « Je suis un nul,  un pauvre connard »</a:t>
                      </a:r>
                      <a:endParaRPr lang="fr-FR" sz="1500" b="0" i="0" dirty="0">
                        <a:latin typeface="Helvetica" pitchFamily="2" charset="0"/>
                        <a:ea typeface="Times New Roman"/>
                        <a:cs typeface="Arial"/>
                      </a:endParaRPr>
                    </a:p>
                  </a:txBody>
                  <a:tcPr marL="49875" marR="498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Times New Roman"/>
                        </a:rPr>
                        <a:t>Auto-empathie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5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Times New Roman"/>
                        </a:rPr>
                        <a:t>Je me dis « Je suis cool de prendre le temps de comprendre. On va trouver une solution »</a:t>
                      </a:r>
                      <a:endParaRPr lang="fr-FR" sz="1500" b="0" i="0" dirty="0">
                        <a:latin typeface="Helvetica" pitchFamily="2" charset="0"/>
                        <a:ea typeface="Times New Roman"/>
                        <a:cs typeface="Times New Roman"/>
                      </a:endParaRPr>
                    </a:p>
                  </a:txBody>
                  <a:tcPr marL="49875" marR="498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0890">
                <a:tc>
                  <a:txBody>
                    <a:bodyPr/>
                    <a:lstStyle/>
                    <a:p>
                      <a:r>
                        <a:rPr lang="fr-FR" sz="1900" b="0" i="0" dirty="0">
                          <a:latin typeface="Helvetica" pitchFamily="2" charset="0"/>
                        </a:rPr>
                        <a:t>Communication à l’égard de l’autre </a:t>
                      </a:r>
                      <a:endParaRPr kumimoji="0" lang="fr-FR" sz="1900" b="0" i="0" kern="1200" dirty="0">
                        <a:solidFill>
                          <a:schemeClr val="lt1"/>
                        </a:solidFill>
                        <a:latin typeface="Helvetica" pitchFamily="2" charset="0"/>
                        <a:ea typeface="+mn-ea"/>
                        <a:cs typeface="+mn-cs"/>
                      </a:endParaRPr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Times New Roman"/>
                        </a:rPr>
                        <a:t>Dénigrement</a:t>
                      </a:r>
                      <a:r>
                        <a:rPr lang="fr-FR" sz="1700" b="0" i="0" baseline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Times New Roman"/>
                        </a:rPr>
                        <a:t> de l’autre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Eurostile"/>
                        </a:rPr>
                        <a:t>Je juge  et condamne l’autre </a:t>
                      </a:r>
                      <a:endParaRPr lang="fr-FR" sz="1700" b="0" i="0" dirty="0">
                        <a:latin typeface="Helvetica" pitchFamily="2" charset="0"/>
                        <a:ea typeface="Times New Roman"/>
                        <a:cs typeface="Eurostile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Eurostile"/>
                        </a:rPr>
                        <a:t>Je pense : « il est con, débile … 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700" b="0" i="0" dirty="0">
                        <a:latin typeface="Helvetica" pitchFamily="2" charset="0"/>
                        <a:ea typeface="Times New Roman"/>
                        <a:cs typeface="Times New Roman"/>
                      </a:endParaRPr>
                    </a:p>
                  </a:txBody>
                  <a:tcPr marL="49875" marR="498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Times New Roman"/>
                        </a:rPr>
                        <a:t>Empathie pour l’autre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Eurostile"/>
                        </a:rPr>
                        <a:t>J</a:t>
                      </a:r>
                      <a:r>
                        <a:rPr lang="fr-FR" sz="1500" b="0" i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Arial"/>
                        </a:rPr>
                        <a:t>e dis </a:t>
                      </a:r>
                      <a:r>
                        <a:rPr lang="fr-FR" sz="1500" b="0" i="0" baseline="0" dirty="0">
                          <a:solidFill>
                            <a:srgbClr val="000000"/>
                          </a:solidFill>
                          <a:latin typeface="Helvetica" pitchFamily="2" charset="0"/>
                          <a:ea typeface="Times New Roman"/>
                          <a:cs typeface="Arial"/>
                        </a:rPr>
                        <a:t> « Vous avez bien fait de m’appeler … » </a:t>
                      </a:r>
                      <a:endParaRPr lang="fr-FR" sz="1500" b="0" i="0" dirty="0">
                        <a:solidFill>
                          <a:srgbClr val="000000"/>
                        </a:solidFill>
                        <a:latin typeface="Helvetica" pitchFamily="2" charset="0"/>
                        <a:ea typeface="Times New Roman"/>
                        <a:cs typeface="Arial"/>
                      </a:endParaRPr>
                    </a:p>
                  </a:txBody>
                  <a:tcPr marL="49875" marR="498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Image 3" descr="Macintosh HD:Users:didierbachelet:Library:Application Support:Microsoft:Office:Clipart:Personnel:j0439343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5010" y="5732066"/>
            <a:ext cx="1282502" cy="1202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600" dirty="0">
                <a:latin typeface="Helvetica Neue" panose="02000503000000020004" pitchFamily="2" charset="0"/>
                <a:ea typeface="ＭＳ Ｐゴシック" pitchFamily="27" charset="-128"/>
              </a:rPr>
              <a:t>Mon style spontané</a:t>
            </a:r>
            <a:endParaRPr lang="fr-FR" sz="3600" baseline="30000" dirty="0">
              <a:latin typeface="Helvetica Neue" panose="02000503000000020004" pitchFamily="2" charset="0"/>
              <a:ea typeface="ＭＳ Ｐゴシック" pitchFamily="27" charset="-128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ea typeface="ＭＳ Ｐゴシック" pitchFamily="27" charset="-128"/>
              </a:rPr>
              <a:t>Les 4 réponses traditionnellement utilisées par chacun de nous pour faire face aux situations tendues. </a:t>
            </a:r>
          </a:p>
          <a:p>
            <a:pPr lvl="3">
              <a:buFont typeface="Wingdings" pitchFamily="27" charset="2"/>
              <a:buNone/>
            </a:pPr>
            <a:endParaRPr lang="fr-FR" dirty="0">
              <a:ea typeface="ＭＳ Ｐゴシック" pitchFamily="27" charset="-128"/>
            </a:endParaRPr>
          </a:p>
          <a:p>
            <a:pPr>
              <a:buFont typeface="Wingdings 3" pitchFamily="27" charset="2"/>
              <a:buNone/>
            </a:pPr>
            <a:endParaRPr lang="fr-FR" dirty="0">
              <a:solidFill>
                <a:srgbClr val="7F7F7F"/>
              </a:solidFill>
              <a:ea typeface="ＭＳ Ｐゴシック" pitchFamily="27" charset="-128"/>
            </a:endParaRPr>
          </a:p>
        </p:txBody>
      </p:sp>
      <p:graphicFrame>
        <p:nvGraphicFramePr>
          <p:cNvPr id="6" name="Diagramm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9001661"/>
              </p:ext>
            </p:extLst>
          </p:nvPr>
        </p:nvGraphicFramePr>
        <p:xfrm>
          <a:off x="769501" y="2324894"/>
          <a:ext cx="8721011" cy="448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sz="3600" dirty="0">
                <a:latin typeface="Helvetica Neue" panose="02000503000000020004" pitchFamily="2" charset="0"/>
              </a:rPr>
              <a:t>Repérer ma tendance :</a:t>
            </a:r>
            <a:br>
              <a:rPr lang="fr-FR" sz="3600" dirty="0">
                <a:latin typeface="Helvetica Neue" panose="02000503000000020004" pitchFamily="2" charset="0"/>
              </a:rPr>
            </a:br>
            <a:r>
              <a:rPr lang="fr-FR" sz="3600" dirty="0">
                <a:latin typeface="Helvetica Neue" panose="02000503000000020004" pitchFamily="2" charset="0"/>
              </a:rPr>
              <a:t>réflexif, actif ou équilibré ?</a:t>
            </a:r>
            <a:r>
              <a:rPr lang="fr-FR" sz="3600" b="0" dirty="0">
                <a:latin typeface="Helvetica Neue" panose="02000503000000020004" pitchFamily="2" charset="0"/>
              </a:rPr>
              <a:t> </a:t>
            </a:r>
            <a:endParaRPr lang="fr-FR" sz="3600" dirty="0">
              <a:latin typeface="Helvetica Neue" panose="02000503000000020004" pitchFamily="2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197001" y="1924050"/>
            <a:ext cx="6241508" cy="127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2600" dirty="0">
                <a:solidFill>
                  <a:schemeClr val="tx2"/>
                </a:solidFill>
                <a:latin typeface="Helvetica" pitchFamily="2" charset="0"/>
                <a:cs typeface="Eurostile"/>
              </a:rPr>
              <a:t>OBSERVER</a:t>
            </a:r>
          </a:p>
          <a:p>
            <a:pPr>
              <a:buFont typeface="Arial"/>
              <a:buChar char="•"/>
            </a:pPr>
            <a:r>
              <a:rPr lang="fr-FR" sz="1500" dirty="0">
                <a:latin typeface="Helvetica" pitchFamily="2" charset="0"/>
                <a:cs typeface="Eurostile"/>
                <a:sym typeface="Monotype Sorts" pitchFamily="-112" charset="2"/>
              </a:rPr>
              <a:t> </a:t>
            </a:r>
            <a:r>
              <a:rPr lang="fr-FR" sz="1700" dirty="0">
                <a:latin typeface="Helvetica" pitchFamily="2" charset="0"/>
                <a:cs typeface="Eurostile"/>
              </a:rPr>
              <a:t>Les faits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" pitchFamily="2" charset="0"/>
                <a:cs typeface="Eurostile"/>
              </a:rPr>
              <a:t> Les questions à se poser ou à poser (vérifier) : QQCOQP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" pitchFamily="2" charset="0"/>
                <a:cs typeface="Eurostile"/>
              </a:rPr>
              <a:t> Avoir une vision claire de la situation et savoir la relater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69501" y="1924050"/>
            <a:ext cx="684001" cy="50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600" dirty="0">
                <a:latin typeface="Helvetica" pitchFamily="2" charset="0"/>
              </a:rPr>
              <a:t>1-</a:t>
            </a:r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6327008" y="1924050"/>
            <a:ext cx="2308503" cy="641350"/>
          </a:xfrm>
          <a:prstGeom prst="ellipse">
            <a:avLst/>
          </a:prstGeom>
          <a:solidFill>
            <a:srgbClr val="31B5AE"/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137503" y="3527425"/>
            <a:ext cx="7866010" cy="101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2600" dirty="0">
                <a:solidFill>
                  <a:schemeClr val="tx2"/>
                </a:solidFill>
                <a:latin typeface="Helvetica" pitchFamily="2" charset="0"/>
                <a:cs typeface="Eurostile"/>
              </a:rPr>
              <a:t>COMPRENDRE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" pitchFamily="2" charset="0"/>
                <a:cs typeface="Eurostile"/>
                <a:sym typeface="Monotype Sorts" pitchFamily="-112" charset="2"/>
              </a:rPr>
              <a:t> </a:t>
            </a:r>
            <a:r>
              <a:rPr lang="fr-FR" sz="1700" dirty="0">
                <a:latin typeface="Helvetica" pitchFamily="2" charset="0"/>
                <a:cs typeface="Eurostile"/>
              </a:rPr>
              <a:t>Evaluer les conséquences pour les clients (fournisseur, utilisateur, élus)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" pitchFamily="2" charset="0"/>
                <a:cs typeface="Eurostile"/>
              </a:rPr>
              <a:t> Déterminer les enjeux pour mon entreprise, mon service, mes collègues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710002" y="3527425"/>
            <a:ext cx="684001" cy="50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600" dirty="0">
                <a:latin typeface="Helvetica" pitchFamily="2" charset="0"/>
              </a:rPr>
              <a:t>2-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3078004" y="4890294"/>
            <a:ext cx="6241508" cy="101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2600" dirty="0">
                <a:solidFill>
                  <a:schemeClr val="tx2"/>
                </a:solidFill>
                <a:latin typeface="Helvetica" pitchFamily="2" charset="0"/>
                <a:cs typeface="Eurostile"/>
              </a:rPr>
              <a:t>AGIR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" pitchFamily="2" charset="0"/>
                <a:cs typeface="Eurostile"/>
                <a:sym typeface="Monotype Sorts" pitchFamily="-112" charset="2"/>
              </a:rPr>
              <a:t> </a:t>
            </a:r>
            <a:r>
              <a:rPr lang="fr-FR" sz="1700" dirty="0">
                <a:latin typeface="Helvetica" pitchFamily="2" charset="0"/>
                <a:cs typeface="Eurostile"/>
              </a:rPr>
              <a:t>Dans le cadre de ma mission, j’ai l’initiative</a:t>
            </a:r>
          </a:p>
          <a:p>
            <a:pPr>
              <a:buFont typeface="Arial"/>
              <a:buChar char="•"/>
            </a:pPr>
            <a:r>
              <a:rPr lang="fr-FR" sz="1700" dirty="0">
                <a:latin typeface="Helvetica" pitchFamily="2" charset="0"/>
                <a:cs typeface="Eurostile"/>
              </a:rPr>
              <a:t> Hors du cadre, je signale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2650503" y="4890294"/>
            <a:ext cx="684001" cy="50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600" dirty="0">
                <a:latin typeface="Helvetica" pitchFamily="2" charset="0"/>
              </a:rPr>
              <a:t>3-</a:t>
            </a:r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7096509" y="3286919"/>
            <a:ext cx="2308503" cy="641350"/>
          </a:xfrm>
          <a:prstGeom prst="ellipse">
            <a:avLst/>
          </a:prstGeom>
          <a:solidFill>
            <a:srgbClr val="31B5AE"/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7866010" y="4729957"/>
            <a:ext cx="2308503" cy="641350"/>
          </a:xfrm>
          <a:prstGeom prst="ellipse">
            <a:avLst/>
          </a:prstGeom>
          <a:solidFill>
            <a:srgbClr val="31B5AE"/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684001" y="1924050"/>
            <a:ext cx="1710002" cy="398623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6412508" y="2084388"/>
            <a:ext cx="2137503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dirty="0">
                <a:latin typeface="Helvetica" pitchFamily="2" charset="0"/>
              </a:rPr>
              <a:t>Je constate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7182009" y="3447256"/>
            <a:ext cx="2137503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dirty="0">
                <a:latin typeface="Helvetica" pitchFamily="2" charset="0"/>
              </a:rPr>
              <a:t>J’en déduis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7951510" y="4890294"/>
            <a:ext cx="2137503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dirty="0">
                <a:latin typeface="Helvetica" pitchFamily="2" charset="0"/>
              </a:rPr>
              <a:t>Je propose</a:t>
            </a:r>
          </a:p>
        </p:txBody>
      </p:sp>
      <p:pic>
        <p:nvPicPr>
          <p:cNvPr id="16" name="Image 15" descr="Macintosh HD:Users:didierbachelet:Library:Application Support:Microsoft:Office:Clipart:Personnel:j0439344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8011" y="240506"/>
            <a:ext cx="1795502" cy="168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>
          <a:xfrm>
            <a:off x="1368002" y="3319562"/>
            <a:ext cx="7695010" cy="929382"/>
          </a:xfrm>
        </p:spPr>
        <p:txBody>
          <a:bodyPr/>
          <a:lstStyle/>
          <a:p>
            <a:pPr algn="ctr" eaLnBrk="1" hangingPunct="1"/>
            <a:r>
              <a:rPr lang="fr-FR" sz="3000" dirty="0"/>
              <a:t>3 - Des outils d’aide </a:t>
            </a:r>
          </a:p>
        </p:txBody>
      </p:sp>
      <p:pic>
        <p:nvPicPr>
          <p:cNvPr id="5" name="Image 4" descr="Macintosh HD:Users:didierbachelet:Library:Application Support:Microsoft:Office:Clipart:Personnel:j0439242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6209" y="4441349"/>
            <a:ext cx="2872804" cy="269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Oval 2"/>
          <p:cNvSpPr>
            <a:spLocks noChangeArrowheads="1"/>
          </p:cNvSpPr>
          <p:nvPr/>
        </p:nvSpPr>
        <p:spPr bwMode="auto">
          <a:xfrm>
            <a:off x="3933005" y="1763712"/>
            <a:ext cx="2992504" cy="2725738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14340" name="Oval 3"/>
          <p:cNvSpPr>
            <a:spLocks noChangeArrowheads="1"/>
          </p:cNvSpPr>
          <p:nvPr/>
        </p:nvSpPr>
        <p:spPr bwMode="auto">
          <a:xfrm>
            <a:off x="4446006" y="2244725"/>
            <a:ext cx="1966502" cy="176371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14341" name="Rectangle 4"/>
          <p:cNvSpPr>
            <a:spLocks noGrp="1" noChangeArrowheads="1"/>
          </p:cNvSpPr>
          <p:nvPr>
            <p:ph type="title"/>
          </p:nvPr>
        </p:nvSpPr>
        <p:spPr>
          <a:xfrm>
            <a:off x="513001" y="240506"/>
            <a:ext cx="7780510" cy="962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sz="3600" dirty="0">
                <a:latin typeface="Helvetica Neue" panose="02000503000000020004" pitchFamily="2" charset="0"/>
              </a:rPr>
              <a:t>Bien identifier mes cercles d’implication et d’influence</a:t>
            </a:r>
          </a:p>
        </p:txBody>
      </p:sp>
      <p:sp>
        <p:nvSpPr>
          <p:cNvPr id="14342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4489450"/>
            <a:ext cx="9404350" cy="2084388"/>
          </a:xfrm>
        </p:spPr>
        <p:txBody>
          <a:bodyPr>
            <a:normAutofit/>
          </a:bodyPr>
          <a:lstStyle/>
          <a:p>
            <a:pPr marL="291247" indent="-291247" algn="just" eaLnBrk="1" hangingPunct="1">
              <a:buFont typeface="Monotype Sorts" pitchFamily="-112" charset="2"/>
              <a:buChar char="*"/>
            </a:pP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La mission</a:t>
            </a:r>
            <a:r>
              <a:rPr lang="fr-FR" sz="2100" dirty="0"/>
              <a:t> : être responsable.</a:t>
            </a:r>
          </a:p>
          <a:p>
            <a:pPr marL="291247" indent="-291247" algn="just" eaLnBrk="1" hangingPunct="1">
              <a:buFont typeface="Monotype Sorts" pitchFamily="-112" charset="2"/>
              <a:buChar char="*"/>
            </a:pP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Etre impliqué : </a:t>
            </a:r>
          </a:p>
          <a:p>
            <a:pPr marL="863811" lvl="2" indent="-291247" algn="just" eaLnBrk="1" hangingPunct="1"/>
            <a:r>
              <a:rPr lang="fr-FR" sz="1500" dirty="0"/>
              <a:t>c’est se mobiliser pour obtenir la coopération et dépasser les obstacles rencontrés </a:t>
            </a:r>
          </a:p>
          <a:p>
            <a:pPr marL="863811" lvl="2" indent="-291247" algn="just" eaLnBrk="1" hangingPunct="1"/>
            <a:r>
              <a:rPr lang="fr-FR" sz="1500" dirty="0"/>
              <a:t>C’est favoriser la remontée des informations et des difficultés rencontrées pour permettre à ma hiérarchie d’identifier les moyens de résoudre les problèmes.</a:t>
            </a:r>
          </a:p>
          <a:p>
            <a:pPr marL="863811" lvl="2" indent="-291247" algn="just" eaLnBrk="1" hangingPunct="1">
              <a:buNone/>
            </a:pPr>
            <a:endParaRPr lang="fr-FR" sz="1500" dirty="0"/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4788006" y="2565400"/>
            <a:ext cx="1282502" cy="112236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pPr algn="ctr"/>
            <a:endParaRPr lang="fr-FR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4873506" y="2835971"/>
            <a:ext cx="1111501" cy="61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700" dirty="0">
                <a:latin typeface="Helvetica" pitchFamily="2" charset="0"/>
                <a:cs typeface="Eurostile"/>
              </a:rPr>
              <a:t>MA MISSION</a:t>
            </a:r>
            <a:endParaRPr lang="fr-FR" dirty="0">
              <a:latin typeface="Helvetica" pitchFamily="2" charset="0"/>
              <a:cs typeface="Eurostile"/>
            </a:endParaRP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V="1">
            <a:off x="6070508" y="2244727"/>
            <a:ext cx="1453502" cy="461159"/>
          </a:xfrm>
          <a:prstGeom prst="line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 flipH="1" flipV="1">
            <a:off x="3249004" y="2324894"/>
            <a:ext cx="1111501" cy="481013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7524010" y="1924050"/>
            <a:ext cx="2565003" cy="67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1900" dirty="0">
                <a:latin typeface="Helvetica" pitchFamily="2" charset="0"/>
                <a:cs typeface="Eurostile"/>
              </a:rPr>
              <a:t>Ma hiérarchie</a:t>
            </a:r>
          </a:p>
          <a:p>
            <a:r>
              <a:rPr lang="fr-FR" sz="1900" dirty="0">
                <a:latin typeface="Helvetica" pitchFamily="2" charset="0"/>
                <a:cs typeface="Eurostile"/>
              </a:rPr>
              <a:t>Les autres agents</a:t>
            </a:r>
            <a:endParaRPr lang="fr-FR" dirty="0">
              <a:latin typeface="Helvetica" pitchFamily="2" charset="0"/>
              <a:cs typeface="Eurostile"/>
            </a:endParaRP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684001" y="1443039"/>
            <a:ext cx="4104005" cy="1262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900" u="sng" dirty="0">
                <a:solidFill>
                  <a:srgbClr val="383838"/>
                </a:solidFill>
                <a:latin typeface="Helvetica" pitchFamily="2" charset="0"/>
                <a:cs typeface="Eurostile"/>
              </a:rPr>
              <a:t>HORS INFLUENCE</a:t>
            </a:r>
            <a:endParaRPr lang="fr-FR" sz="1900" dirty="0">
              <a:solidFill>
                <a:srgbClr val="383838"/>
              </a:solidFill>
              <a:latin typeface="Helvetica" pitchFamily="2" charset="0"/>
              <a:cs typeface="Eurostile"/>
            </a:endParaRPr>
          </a:p>
          <a:p>
            <a:r>
              <a:rPr lang="fr-FR" sz="1900" dirty="0">
                <a:solidFill>
                  <a:srgbClr val="383838"/>
                </a:solidFill>
                <a:latin typeface="Helvetica" pitchFamily="2" charset="0"/>
                <a:cs typeface="Eurostile"/>
              </a:rPr>
              <a:t>L’évolution de la société française</a:t>
            </a:r>
          </a:p>
          <a:p>
            <a:r>
              <a:rPr lang="fr-FR" sz="1900" dirty="0">
                <a:solidFill>
                  <a:srgbClr val="383838"/>
                </a:solidFill>
                <a:latin typeface="Helvetica" pitchFamily="2" charset="0"/>
                <a:cs typeface="Eurostile"/>
              </a:rPr>
              <a:t>La politique</a:t>
            </a:r>
          </a:p>
          <a:p>
            <a:r>
              <a:rPr lang="fr-FR" sz="1900" dirty="0">
                <a:solidFill>
                  <a:srgbClr val="383838"/>
                </a:solidFill>
                <a:latin typeface="Helvetica" pitchFamily="2" charset="0"/>
                <a:cs typeface="Eurostile"/>
              </a:rPr>
              <a:t>L’évolution du client</a:t>
            </a:r>
            <a:endParaRPr lang="fr-FR" dirty="0">
              <a:solidFill>
                <a:srgbClr val="383838"/>
              </a:solidFill>
              <a:latin typeface="Helvetica" pitchFamily="2" charset="0"/>
              <a:cs typeface="Eurostile"/>
            </a:endParaRPr>
          </a:p>
        </p:txBody>
      </p:sp>
      <p:pic>
        <p:nvPicPr>
          <p:cNvPr id="12" name="Image 11" descr="Macintosh HD:Users:didierbachelet:Library:Application Support:Microsoft:Office:Clipart:Personnel:j0439356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93511" y="240506"/>
            <a:ext cx="1795502" cy="168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>
                <a:latin typeface="Helvetica Neue" panose="02000503000000020004" pitchFamily="2" charset="0"/>
              </a:rPr>
              <a:t>La maitrise de soi : les trois R</a:t>
            </a: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2207887404"/>
              </p:ext>
            </p:extLst>
          </p:nvPr>
        </p:nvGraphicFramePr>
        <p:xfrm>
          <a:off x="513001" y="481012"/>
          <a:ext cx="9589166" cy="5371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>
                <a:latin typeface="Helvetica Neue" panose="02000503000000020004" pitchFamily="2" charset="0"/>
              </a:rPr>
              <a:t>E</a:t>
            </a:r>
            <a:r>
              <a:rPr lang="fr-FR" sz="3600" dirty="0" err="1">
                <a:latin typeface="Helvetica Neue" panose="02000503000000020004" pitchFamily="2" charset="0"/>
              </a:rPr>
              <a:t>tre</a:t>
            </a:r>
            <a:r>
              <a:rPr lang="fr-FR" sz="3600" dirty="0">
                <a:latin typeface="Helvetica Neue" panose="02000503000000020004" pitchFamily="2" charset="0"/>
              </a:rPr>
              <a:t> dans la résolution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2508960"/>
              </p:ext>
            </p:extLst>
          </p:nvPr>
        </p:nvGraphicFramePr>
        <p:xfrm>
          <a:off x="684001" y="1362868"/>
          <a:ext cx="9234012" cy="4968138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4617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9958">
                <a:tc>
                  <a:txBody>
                    <a:bodyPr/>
                    <a:lstStyle/>
                    <a:p>
                      <a:pPr algn="ctr"/>
                      <a:r>
                        <a:rPr lang="fr-FR" sz="2700" b="0" dirty="0">
                          <a:latin typeface="Helvetica" pitchFamily="2" charset="0"/>
                        </a:rPr>
                        <a:t>Vouloir avoir raison</a:t>
                      </a:r>
                      <a:endParaRPr lang="fr-FR" sz="2700" b="0" i="0" dirty="0">
                        <a:latin typeface="Helvetica" pitchFamily="2" charset="0"/>
                        <a:cs typeface="Eurostile"/>
                      </a:endParaRPr>
                    </a:p>
                  </a:txBody>
                  <a:tcPr marL="102600" marR="102600" marT="48101" marB="48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 b="0" dirty="0">
                          <a:latin typeface="Helvetica" pitchFamily="2" charset="0"/>
                        </a:rPr>
                        <a:t>Etre</a:t>
                      </a:r>
                      <a:r>
                        <a:rPr lang="fr-FR" sz="2700" b="0" baseline="0" dirty="0">
                          <a:latin typeface="Helvetica" pitchFamily="2" charset="0"/>
                        </a:rPr>
                        <a:t> dans la résolution </a:t>
                      </a:r>
                      <a:br>
                        <a:rPr lang="fr-FR" sz="2700" b="0" baseline="0" dirty="0">
                          <a:latin typeface="Helvetica" pitchFamily="2" charset="0"/>
                        </a:rPr>
                      </a:br>
                      <a:r>
                        <a:rPr lang="fr-FR" sz="2700" b="0" baseline="0" dirty="0">
                          <a:latin typeface="Helvetica" pitchFamily="2" charset="0"/>
                        </a:rPr>
                        <a:t>de la situation</a:t>
                      </a:r>
                      <a:endParaRPr lang="fr-FR" sz="2700" b="0" i="0" dirty="0">
                        <a:latin typeface="Helvetica" pitchFamily="2" charset="0"/>
                        <a:cs typeface="Eurostile"/>
                      </a:endParaRPr>
                    </a:p>
                  </a:txBody>
                  <a:tcPr marL="102600" marR="102600" marT="48101" marB="48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9494"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fr-FR" sz="2000" b="0" dirty="0">
                          <a:latin typeface="Helvetica" pitchFamily="2" charset="0"/>
                        </a:rPr>
                        <a:t>C’est</a:t>
                      </a:r>
                      <a:r>
                        <a:rPr lang="fr-FR" sz="2000" b="0" baseline="0" dirty="0">
                          <a:latin typeface="Helvetica" pitchFamily="2" charset="0"/>
                        </a:rPr>
                        <a:t> se figer sur des positions antagonistes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fr-FR" sz="2000" b="0" baseline="0" dirty="0">
                          <a:latin typeface="Helvetica" pitchFamily="2" charset="0"/>
                        </a:rPr>
                        <a:t>C’est avoir un objectif opposé à mon interlocuteur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fr-FR" sz="2000" b="0" baseline="0" dirty="0">
                          <a:latin typeface="Helvetica" pitchFamily="2" charset="0"/>
                        </a:rPr>
                        <a:t>C’est chercher à contraindre ou avoir la bonne démarche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endParaRPr lang="fr-FR" sz="2000" b="0" baseline="0" dirty="0">
                        <a:latin typeface="Helvetica" pitchFamily="2" charset="0"/>
                      </a:endParaRPr>
                    </a:p>
                    <a:p>
                      <a:pPr marL="342900" indent="-342900">
                        <a:buFont typeface="Arial"/>
                        <a:buChar char="•"/>
                      </a:pPr>
                      <a:endParaRPr lang="fr-FR" sz="2000" b="0" baseline="0" dirty="0">
                        <a:latin typeface="Helvetica" pitchFamily="2" charset="0"/>
                      </a:endParaRPr>
                    </a:p>
                    <a:p>
                      <a:pPr marL="342900" indent="-342900">
                        <a:buFont typeface="Arial"/>
                        <a:buChar char="•"/>
                      </a:pPr>
                      <a:endParaRPr lang="fr-FR" sz="2000" b="0" baseline="0" dirty="0">
                        <a:latin typeface="Helvetica" pitchFamily="2" charset="0"/>
                      </a:endParaRPr>
                    </a:p>
                    <a:p>
                      <a:pPr marL="342900" indent="-342900">
                        <a:buFont typeface="Arial"/>
                        <a:buChar char="•"/>
                      </a:pPr>
                      <a:endParaRPr lang="fr-FR" sz="2000" b="0" baseline="0" dirty="0">
                        <a:latin typeface="Helvetica" pitchFamily="2" charset="0"/>
                      </a:endParaRPr>
                    </a:p>
                    <a:p>
                      <a:pPr marL="342900" indent="-342900">
                        <a:buFont typeface="Arial"/>
                        <a:buNone/>
                      </a:pPr>
                      <a:endParaRPr lang="fr-FR" sz="2000" b="0" i="0" baseline="0" dirty="0">
                        <a:latin typeface="Helvetica" pitchFamily="2" charset="0"/>
                        <a:cs typeface="Eurostile"/>
                      </a:endParaRPr>
                    </a:p>
                  </a:txBody>
                  <a:tcPr marL="102600" marR="102600" marT="48101" marB="4810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5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fr-FR" sz="2000" b="0" dirty="0">
                          <a:latin typeface="Helvetica" pitchFamily="2" charset="0"/>
                        </a:rPr>
                        <a:t>C’est se centrer sur un objectif commun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fr-FR" sz="2000" b="0" dirty="0">
                          <a:latin typeface="Helvetica" pitchFamily="2" charset="0"/>
                        </a:rPr>
                        <a:t>C’est avoir une communication synergique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fr-FR" sz="2000" b="0" dirty="0">
                          <a:latin typeface="Helvetica" pitchFamily="2" charset="0"/>
                        </a:rPr>
                        <a:t>C’est toujours laisser le choix à votre interlocuteur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fr-FR" sz="2000" b="0" dirty="0">
                          <a:latin typeface="Helvetica" pitchFamily="2" charset="0"/>
                        </a:rPr>
                        <a:t>Votre</a:t>
                      </a:r>
                      <a:r>
                        <a:rPr lang="fr-FR" sz="2000" b="0" baseline="0" dirty="0">
                          <a:latin typeface="Helvetica" pitchFamily="2" charset="0"/>
                        </a:rPr>
                        <a:t> mission</a:t>
                      </a:r>
                      <a:r>
                        <a:rPr lang="fr-FR" sz="2000" b="0" dirty="0">
                          <a:latin typeface="Helvetica" pitchFamily="2" charset="0"/>
                        </a:rPr>
                        <a:t> est une action d’information, de négociation, de médiation, de réalisation d’une prestation pas une action de coercition</a:t>
                      </a:r>
                      <a:endParaRPr lang="fr-FR" sz="2000" b="0" i="0" dirty="0">
                        <a:latin typeface="Helvetica" pitchFamily="2" charset="0"/>
                        <a:cs typeface="Eurostile"/>
                      </a:endParaRPr>
                    </a:p>
                  </a:txBody>
                  <a:tcPr marL="102600" marR="102600" marT="48101" marB="4810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686">
                <a:tc>
                  <a:txBody>
                    <a:bodyPr/>
                    <a:lstStyle/>
                    <a:p>
                      <a:pPr marL="342900" indent="-342900" algn="ctr">
                        <a:buFont typeface="Arial"/>
                        <a:buNone/>
                      </a:pPr>
                      <a:r>
                        <a:rPr lang="fr-FR" sz="2300" b="0" baseline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C’est usant et risqué</a:t>
                      </a:r>
                      <a:endParaRPr lang="fr-FR" sz="2300" b="0" i="0" baseline="0" dirty="0">
                        <a:solidFill>
                          <a:schemeClr val="tx1"/>
                        </a:solidFill>
                        <a:latin typeface="Helvetica" pitchFamily="2" charset="0"/>
                        <a:cs typeface="Eurostile"/>
                      </a:endParaRPr>
                    </a:p>
                  </a:txBody>
                  <a:tcPr marL="102600" marR="102600" marT="48101" marB="4810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Font typeface="Arial"/>
                        <a:buNone/>
                      </a:pPr>
                      <a:r>
                        <a:rPr lang="fr-FR" sz="2300" b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 C’est valorisant et respectueux</a:t>
                      </a:r>
                      <a:endParaRPr lang="fr-FR" sz="2300" b="0" i="0" dirty="0">
                        <a:solidFill>
                          <a:schemeClr val="tx1"/>
                        </a:solidFill>
                        <a:latin typeface="Helvetica" pitchFamily="2" charset="0"/>
                        <a:cs typeface="Eurostile"/>
                      </a:endParaRPr>
                    </a:p>
                  </a:txBody>
                  <a:tcPr marL="102600" marR="102600" marT="48101" marB="4810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Image 4" descr="Macintosh HD:Users:didierbachelet:Library:Application Support:Microsoft:Office:Clipart:Personnel:j0439257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910" y="64134"/>
            <a:ext cx="1385102" cy="129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600" dirty="0">
                <a:latin typeface="Helvetica Neue" panose="02000503000000020004" pitchFamily="2" charset="0"/>
              </a:rPr>
              <a:t>Le comportement …</a:t>
            </a:r>
            <a:br>
              <a:rPr lang="fr-FR" sz="3600" dirty="0">
                <a:latin typeface="Helvetica Neue" panose="02000503000000020004" pitchFamily="2" charset="0"/>
              </a:rPr>
            </a:br>
            <a:r>
              <a:rPr lang="fr-FR" sz="3600" dirty="0">
                <a:latin typeface="Helvetica Neue" panose="02000503000000020004" pitchFamily="2" charset="0"/>
              </a:rPr>
              <a:t>nourrit le comportement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27501" y="1362869"/>
            <a:ext cx="9576012" cy="32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500" dirty="0">
                <a:latin typeface="Helvetica" pitchFamily="2" charset="0"/>
                <a:cs typeface="Eurostile"/>
              </a:rPr>
              <a:t>(l’impact du comportement lors de situations tendues ou cas possibles de dégradation de la relation)</a:t>
            </a:r>
          </a:p>
        </p:txBody>
      </p:sp>
      <p:sp>
        <p:nvSpPr>
          <p:cNvPr id="21509" name="Text Box 11"/>
          <p:cNvSpPr txBox="1">
            <a:spLocks noChangeArrowheads="1"/>
          </p:cNvSpPr>
          <p:nvPr/>
        </p:nvSpPr>
        <p:spPr bwMode="auto">
          <a:xfrm>
            <a:off x="2479503" y="2565400"/>
            <a:ext cx="5386507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elvetica" pitchFamily="2" charset="0"/>
                <a:cs typeface="Eurostile"/>
              </a:rPr>
              <a:t>Le comportement nourrit le comportement</a:t>
            </a:r>
          </a:p>
        </p:txBody>
      </p:sp>
      <p:sp>
        <p:nvSpPr>
          <p:cNvPr id="21510" name="Oval 12"/>
          <p:cNvSpPr>
            <a:spLocks noChangeArrowheads="1"/>
          </p:cNvSpPr>
          <p:nvPr/>
        </p:nvSpPr>
        <p:spPr bwMode="auto">
          <a:xfrm>
            <a:off x="1539002" y="1843881"/>
            <a:ext cx="1966502" cy="641350"/>
          </a:xfrm>
          <a:prstGeom prst="ellipse">
            <a:avLst/>
          </a:prstGeom>
          <a:solidFill>
            <a:srgbClr val="31B5AE"/>
          </a:solidFill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1511" name="Oval 13"/>
          <p:cNvSpPr>
            <a:spLocks noChangeArrowheads="1"/>
          </p:cNvSpPr>
          <p:nvPr/>
        </p:nvSpPr>
        <p:spPr bwMode="auto">
          <a:xfrm>
            <a:off x="4189506" y="1843881"/>
            <a:ext cx="1966502" cy="641350"/>
          </a:xfrm>
          <a:prstGeom prst="ellipse">
            <a:avLst/>
          </a:prstGeom>
          <a:solidFill>
            <a:srgbClr val="31B5AE"/>
          </a:solidFill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1512" name="Oval 14"/>
          <p:cNvSpPr>
            <a:spLocks noChangeArrowheads="1"/>
          </p:cNvSpPr>
          <p:nvPr/>
        </p:nvSpPr>
        <p:spPr bwMode="auto">
          <a:xfrm>
            <a:off x="6840009" y="1843881"/>
            <a:ext cx="1966502" cy="641350"/>
          </a:xfrm>
          <a:prstGeom prst="ellipse">
            <a:avLst/>
          </a:prstGeom>
          <a:solidFill>
            <a:srgbClr val="31B5AE"/>
          </a:solidFill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1513" name="Text Box 15"/>
          <p:cNvSpPr txBox="1">
            <a:spLocks noChangeArrowheads="1"/>
          </p:cNvSpPr>
          <p:nvPr/>
        </p:nvSpPr>
        <p:spPr bwMode="auto">
          <a:xfrm>
            <a:off x="1539002" y="2004219"/>
            <a:ext cx="1966502" cy="36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700" dirty="0">
                <a:latin typeface="Helvetica" pitchFamily="2" charset="0"/>
                <a:cs typeface="Eurostile"/>
              </a:rPr>
              <a:t>mon stress</a:t>
            </a:r>
          </a:p>
        </p:txBody>
      </p:sp>
      <p:sp>
        <p:nvSpPr>
          <p:cNvPr id="21514" name="Text Box 16"/>
          <p:cNvSpPr txBox="1">
            <a:spLocks noChangeArrowheads="1"/>
          </p:cNvSpPr>
          <p:nvPr/>
        </p:nvSpPr>
        <p:spPr bwMode="auto">
          <a:xfrm>
            <a:off x="4189506" y="2004219"/>
            <a:ext cx="1966502" cy="36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700" dirty="0">
                <a:latin typeface="Helvetica" pitchFamily="2" charset="0"/>
                <a:cs typeface="Eurostile"/>
              </a:rPr>
              <a:t>son stress</a:t>
            </a:r>
          </a:p>
        </p:txBody>
      </p:sp>
      <p:sp>
        <p:nvSpPr>
          <p:cNvPr id="21515" name="Text Box 17"/>
          <p:cNvSpPr txBox="1">
            <a:spLocks noChangeArrowheads="1"/>
          </p:cNvSpPr>
          <p:nvPr/>
        </p:nvSpPr>
        <p:spPr bwMode="auto">
          <a:xfrm>
            <a:off x="6840009" y="2004219"/>
            <a:ext cx="1966502" cy="36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700" dirty="0">
                <a:latin typeface="Helvetica" pitchFamily="2" charset="0"/>
                <a:cs typeface="Eurostile"/>
              </a:rPr>
              <a:t>l’environnement</a:t>
            </a:r>
          </a:p>
        </p:txBody>
      </p:sp>
      <p:sp>
        <p:nvSpPr>
          <p:cNvPr id="21516" name="Line 18"/>
          <p:cNvSpPr>
            <a:spLocks noChangeShapeType="1"/>
          </p:cNvSpPr>
          <p:nvPr/>
        </p:nvSpPr>
        <p:spPr bwMode="auto">
          <a:xfrm>
            <a:off x="3249004" y="2405063"/>
            <a:ext cx="1539002" cy="64135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1517" name="Line 19"/>
          <p:cNvSpPr>
            <a:spLocks noChangeShapeType="1"/>
          </p:cNvSpPr>
          <p:nvPr/>
        </p:nvSpPr>
        <p:spPr bwMode="auto">
          <a:xfrm flipH="1">
            <a:off x="5557507" y="2405063"/>
            <a:ext cx="1539002" cy="64135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1518" name="Line 20"/>
          <p:cNvSpPr>
            <a:spLocks noChangeShapeType="1"/>
          </p:cNvSpPr>
          <p:nvPr/>
        </p:nvSpPr>
        <p:spPr bwMode="auto">
          <a:xfrm>
            <a:off x="5130007" y="2485232"/>
            <a:ext cx="0" cy="561181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598501" y="3046413"/>
            <a:ext cx="9747012" cy="3241826"/>
            <a:chOff x="192" y="2208"/>
            <a:chExt cx="5472" cy="1941"/>
          </a:xfrm>
        </p:grpSpPr>
        <p:sp>
          <p:nvSpPr>
            <p:cNvPr id="21532" name="Text Box 7"/>
            <p:cNvSpPr txBox="1">
              <a:spLocks noChangeArrowheads="1"/>
            </p:cNvSpPr>
            <p:nvPr/>
          </p:nvSpPr>
          <p:spPr bwMode="auto">
            <a:xfrm>
              <a:off x="2112" y="2208"/>
              <a:ext cx="1296" cy="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u="sng" dirty="0">
                  <a:solidFill>
                    <a:schemeClr val="tx2"/>
                  </a:solidFill>
                  <a:latin typeface="Helvetica" pitchFamily="2" charset="0"/>
                  <a:cs typeface="Eurostile"/>
                </a:rPr>
                <a:t>CHOIX</a:t>
              </a:r>
              <a:endParaRPr lang="fr-FR" sz="1600" dirty="0">
                <a:solidFill>
                  <a:schemeClr val="tx2"/>
                </a:solidFill>
                <a:latin typeface="Helvetica" pitchFamily="2" charset="0"/>
                <a:cs typeface="Eurostile"/>
              </a:endParaRPr>
            </a:p>
            <a:p>
              <a:pPr algn="ctr"/>
              <a:r>
                <a:rPr lang="fr-FR" sz="1600" dirty="0">
                  <a:solidFill>
                    <a:schemeClr val="tx2"/>
                  </a:solidFill>
                  <a:latin typeface="Helvetica" pitchFamily="2" charset="0"/>
                  <a:cs typeface="Eurostile"/>
                </a:rPr>
                <a:t>Quel est mon objectif ?</a:t>
              </a:r>
            </a:p>
            <a:p>
              <a:pPr algn="ctr"/>
              <a:r>
                <a:rPr lang="fr-FR" sz="1300" dirty="0">
                  <a:solidFill>
                    <a:schemeClr val="tx2"/>
                  </a:solidFill>
                  <a:latin typeface="Helvetica" pitchFamily="2" charset="0"/>
                  <a:cs typeface="Eurostile"/>
                </a:rPr>
                <a:t>Professionnel : ma mission</a:t>
              </a:r>
            </a:p>
            <a:p>
              <a:pPr algn="ctr"/>
              <a:r>
                <a:rPr lang="fr-FR" sz="1300" dirty="0">
                  <a:solidFill>
                    <a:schemeClr val="tx2"/>
                  </a:solidFill>
                  <a:latin typeface="Helvetica" pitchFamily="2" charset="0"/>
                  <a:cs typeface="Eurostile"/>
                </a:rPr>
                <a:t>Personnel : bonne journée</a:t>
              </a:r>
            </a:p>
            <a:p>
              <a:pPr algn="ctr"/>
              <a:r>
                <a:rPr lang="fr-FR" sz="1300" dirty="0">
                  <a:solidFill>
                    <a:schemeClr val="tx2"/>
                  </a:solidFill>
                  <a:latin typeface="Helvetica" pitchFamily="2" charset="0"/>
                  <a:cs typeface="Eurostile"/>
                </a:rPr>
                <a:t>ETRE EFFICACE</a:t>
              </a:r>
              <a:endParaRPr lang="fr-FR" dirty="0">
                <a:solidFill>
                  <a:schemeClr val="tx2"/>
                </a:solidFill>
                <a:latin typeface="Helvetica" pitchFamily="2" charset="0"/>
                <a:cs typeface="Eurostile"/>
              </a:endParaRPr>
            </a:p>
          </p:txBody>
        </p:sp>
        <p:sp>
          <p:nvSpPr>
            <p:cNvPr id="21533" name="Line 8"/>
            <p:cNvSpPr>
              <a:spLocks noChangeShapeType="1"/>
            </p:cNvSpPr>
            <p:nvPr/>
          </p:nvSpPr>
          <p:spPr bwMode="auto">
            <a:xfrm>
              <a:off x="1824" y="2304"/>
              <a:ext cx="6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" pitchFamily="2" charset="0"/>
              </a:endParaRPr>
            </a:p>
          </p:txBody>
        </p:sp>
        <p:sp>
          <p:nvSpPr>
            <p:cNvPr id="21534" name="Line 9"/>
            <p:cNvSpPr>
              <a:spLocks noChangeShapeType="1"/>
            </p:cNvSpPr>
            <p:nvPr/>
          </p:nvSpPr>
          <p:spPr bwMode="auto">
            <a:xfrm flipH="1">
              <a:off x="2976" y="2304"/>
              <a:ext cx="7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" pitchFamily="2" charset="0"/>
              </a:endParaRPr>
            </a:p>
          </p:txBody>
        </p:sp>
        <p:sp>
          <p:nvSpPr>
            <p:cNvPr id="21535" name="Text Box 21"/>
            <p:cNvSpPr txBox="1">
              <a:spLocks noChangeArrowheads="1"/>
            </p:cNvSpPr>
            <p:nvPr/>
          </p:nvSpPr>
          <p:spPr bwMode="auto">
            <a:xfrm>
              <a:off x="192" y="2208"/>
              <a:ext cx="1584" cy="20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u="sng" dirty="0">
                  <a:latin typeface="Helvetica" pitchFamily="2" charset="0"/>
                  <a:cs typeface="Eurostile"/>
                </a:rPr>
                <a:t>IGNORER L’AGRESSIVITÉ</a:t>
              </a:r>
            </a:p>
          </p:txBody>
        </p:sp>
        <p:sp>
          <p:nvSpPr>
            <p:cNvPr id="21536" name="Text Box 22"/>
            <p:cNvSpPr txBox="1">
              <a:spLocks noChangeArrowheads="1"/>
            </p:cNvSpPr>
            <p:nvPr/>
          </p:nvSpPr>
          <p:spPr bwMode="auto">
            <a:xfrm>
              <a:off x="3792" y="2208"/>
              <a:ext cx="1872" cy="20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u="sng" dirty="0">
                  <a:latin typeface="Helvetica" pitchFamily="2" charset="0"/>
                  <a:cs typeface="Eurostile"/>
                </a:rPr>
                <a:t>RÉPONDRE À L’AGRESSIVITÉ</a:t>
              </a:r>
            </a:p>
          </p:txBody>
        </p:sp>
        <p:sp>
          <p:nvSpPr>
            <p:cNvPr id="21537" name="Text Box 23"/>
            <p:cNvSpPr txBox="1">
              <a:spLocks noChangeArrowheads="1"/>
            </p:cNvSpPr>
            <p:nvPr/>
          </p:nvSpPr>
          <p:spPr bwMode="auto">
            <a:xfrm>
              <a:off x="240" y="2458"/>
              <a:ext cx="2544" cy="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fr-FR" sz="1300" dirty="0">
                  <a:latin typeface="Helvetica" pitchFamily="2" charset="0"/>
                  <a:cs typeface="Eurostile"/>
                </a:rPr>
                <a:t>Faciliter la relation</a:t>
              </a:r>
            </a:p>
            <a:p>
              <a:pPr>
                <a:buFontTx/>
                <a:buChar char="-"/>
              </a:pPr>
              <a:r>
                <a:rPr lang="fr-FR" sz="1300" dirty="0">
                  <a:latin typeface="Helvetica" pitchFamily="2" charset="0"/>
                  <a:cs typeface="Eurostile"/>
                </a:rPr>
                <a:t> Calme</a:t>
              </a:r>
            </a:p>
            <a:p>
              <a:pPr>
                <a:buFontTx/>
                <a:buChar char="-"/>
              </a:pPr>
              <a:r>
                <a:rPr lang="fr-FR" sz="1300" dirty="0">
                  <a:latin typeface="Helvetica" pitchFamily="2" charset="0"/>
                  <a:cs typeface="Eurostile"/>
                </a:rPr>
                <a:t> Écoute = accueillir</a:t>
              </a:r>
            </a:p>
            <a:p>
              <a:pPr>
                <a:buFontTx/>
                <a:buChar char="-"/>
              </a:pPr>
              <a:r>
                <a:rPr lang="fr-FR" sz="1300" dirty="0">
                  <a:latin typeface="Helvetica" pitchFamily="2" charset="0"/>
                  <a:cs typeface="Eurostile"/>
                </a:rPr>
                <a:t> Se mettre en phase</a:t>
              </a:r>
            </a:p>
            <a:p>
              <a:pPr>
                <a:buFontTx/>
                <a:buChar char="-"/>
              </a:pPr>
              <a:r>
                <a:rPr lang="fr-FR" sz="1300" dirty="0">
                  <a:latin typeface="Helvetica" pitchFamily="2" charset="0"/>
                  <a:cs typeface="Eurostile"/>
                </a:rPr>
                <a:t> Négocier « gagnant - gagnant »</a:t>
              </a:r>
            </a:p>
            <a:p>
              <a:pPr>
                <a:buFontTx/>
                <a:buChar char="-"/>
              </a:pPr>
              <a:r>
                <a:rPr lang="fr-FR" sz="1300" dirty="0">
                  <a:latin typeface="Helvetica" pitchFamily="2" charset="0"/>
                  <a:cs typeface="Eurostile"/>
                </a:rPr>
                <a:t> Gestuelle (gestes, postures, attitudes, distance,…)</a:t>
              </a:r>
            </a:p>
            <a:p>
              <a:pPr>
                <a:buFontTx/>
                <a:buChar char="-"/>
              </a:pPr>
              <a:r>
                <a:rPr lang="fr-FR" sz="1300" dirty="0">
                  <a:latin typeface="Helvetica" pitchFamily="2" charset="0"/>
                  <a:cs typeface="Eurostile"/>
                </a:rPr>
                <a:t> Se dégager de la logique mimétique</a:t>
              </a:r>
            </a:p>
          </p:txBody>
        </p:sp>
        <p:sp>
          <p:nvSpPr>
            <p:cNvPr id="21538" name="Text Box 24"/>
            <p:cNvSpPr txBox="1">
              <a:spLocks noChangeArrowheads="1"/>
            </p:cNvSpPr>
            <p:nvPr/>
          </p:nvSpPr>
          <p:spPr bwMode="auto">
            <a:xfrm>
              <a:off x="4032" y="2400"/>
              <a:ext cx="1440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fr-FR" sz="1500" dirty="0">
                  <a:latin typeface="Helvetica" pitchFamily="2" charset="0"/>
                  <a:cs typeface="Eurostile"/>
                </a:rPr>
                <a:t>Freiner la relation</a:t>
              </a:r>
            </a:p>
            <a:p>
              <a:pPr>
                <a:buFontTx/>
                <a:buChar char="-"/>
              </a:pPr>
              <a:r>
                <a:rPr lang="fr-FR" sz="1500" dirty="0">
                  <a:latin typeface="Helvetica" pitchFamily="2" charset="0"/>
                  <a:cs typeface="Eurostile"/>
                </a:rPr>
                <a:t> Mauvais contact</a:t>
              </a:r>
            </a:p>
            <a:p>
              <a:pPr>
                <a:buFontTx/>
                <a:buChar char="-"/>
              </a:pPr>
              <a:r>
                <a:rPr lang="fr-FR" sz="1500" dirty="0">
                  <a:latin typeface="Helvetica" pitchFamily="2" charset="0"/>
                  <a:cs typeface="Eurostile"/>
                </a:rPr>
                <a:t> Incompréhension</a:t>
              </a:r>
            </a:p>
            <a:p>
              <a:pPr>
                <a:buFontTx/>
                <a:buChar char="-"/>
              </a:pPr>
              <a:r>
                <a:rPr lang="fr-FR" sz="1500" dirty="0">
                  <a:latin typeface="Helvetica" pitchFamily="2" charset="0"/>
                  <a:cs typeface="Eurostile"/>
                </a:rPr>
                <a:t> Énervement</a:t>
              </a:r>
            </a:p>
            <a:p>
              <a:pPr>
                <a:buFontTx/>
                <a:buChar char="-"/>
              </a:pPr>
              <a:r>
                <a:rPr lang="fr-FR" sz="1500" dirty="0">
                  <a:latin typeface="Helvetica" pitchFamily="2" charset="0"/>
                  <a:cs typeface="Eurostile"/>
                </a:rPr>
                <a:t> Dérapage</a:t>
              </a:r>
            </a:p>
            <a:p>
              <a:pPr>
                <a:buFontTx/>
                <a:buChar char="-"/>
              </a:pPr>
              <a:r>
                <a:rPr lang="fr-FR" sz="1500" dirty="0">
                  <a:latin typeface="Helvetica" pitchFamily="2" charset="0"/>
                  <a:cs typeface="Eurostile"/>
                </a:rPr>
                <a:t> Rupture de la relation</a:t>
              </a:r>
            </a:p>
            <a:p>
              <a:pPr>
                <a:buFontTx/>
                <a:buChar char="-"/>
              </a:pPr>
              <a:r>
                <a:rPr lang="fr-FR" sz="1500" dirty="0">
                  <a:latin typeface="Helvetica" pitchFamily="2" charset="0"/>
                  <a:cs typeface="Eurostile"/>
                </a:rPr>
                <a:t> Chercher à avoir raison</a:t>
              </a:r>
            </a:p>
            <a:p>
              <a:pPr>
                <a:buFontTx/>
                <a:buChar char="-"/>
              </a:pPr>
              <a:r>
                <a:rPr lang="fr-FR" sz="1500" dirty="0">
                  <a:latin typeface="Helvetica" pitchFamily="2" charset="0"/>
                  <a:cs typeface="Eurostile"/>
                </a:rPr>
                <a:t> Etre dans le mimétisme</a:t>
              </a:r>
            </a:p>
          </p:txBody>
        </p:sp>
        <p:sp>
          <p:nvSpPr>
            <p:cNvPr id="21539" name="Line 25"/>
            <p:cNvSpPr>
              <a:spLocks noChangeShapeType="1"/>
            </p:cNvSpPr>
            <p:nvPr/>
          </p:nvSpPr>
          <p:spPr bwMode="auto">
            <a:xfrm>
              <a:off x="3888" y="2400"/>
              <a:ext cx="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" pitchFamily="2" charset="0"/>
              </a:endParaRPr>
            </a:p>
          </p:txBody>
        </p:sp>
        <p:sp>
          <p:nvSpPr>
            <p:cNvPr id="21540" name="AutoShape 26"/>
            <p:cNvSpPr>
              <a:spLocks noChangeArrowheads="1"/>
            </p:cNvSpPr>
            <p:nvPr/>
          </p:nvSpPr>
          <p:spPr bwMode="auto">
            <a:xfrm>
              <a:off x="3792" y="2496"/>
              <a:ext cx="240" cy="192"/>
            </a:xfrm>
            <a:prstGeom prst="irregularSeal1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" pitchFamily="2" charset="0"/>
              </a:endParaRPr>
            </a:p>
          </p:txBody>
        </p:sp>
        <p:sp>
          <p:nvSpPr>
            <p:cNvPr id="21541" name="AutoShape 27"/>
            <p:cNvSpPr>
              <a:spLocks noChangeArrowheads="1"/>
            </p:cNvSpPr>
            <p:nvPr/>
          </p:nvSpPr>
          <p:spPr bwMode="auto">
            <a:xfrm>
              <a:off x="3792" y="2640"/>
              <a:ext cx="240" cy="192"/>
            </a:xfrm>
            <a:prstGeom prst="irregularSeal1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" pitchFamily="2" charset="0"/>
              </a:endParaRPr>
            </a:p>
          </p:txBody>
        </p:sp>
        <p:sp>
          <p:nvSpPr>
            <p:cNvPr id="21542" name="AutoShape 28"/>
            <p:cNvSpPr>
              <a:spLocks noChangeArrowheads="1"/>
            </p:cNvSpPr>
            <p:nvPr/>
          </p:nvSpPr>
          <p:spPr bwMode="auto">
            <a:xfrm>
              <a:off x="3792" y="2784"/>
              <a:ext cx="240" cy="192"/>
            </a:xfrm>
            <a:prstGeom prst="irregularSeal1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" pitchFamily="2" charset="0"/>
              </a:endParaRPr>
            </a:p>
          </p:txBody>
        </p:sp>
        <p:sp>
          <p:nvSpPr>
            <p:cNvPr id="21543" name="AutoShape 29"/>
            <p:cNvSpPr>
              <a:spLocks noChangeArrowheads="1"/>
            </p:cNvSpPr>
            <p:nvPr/>
          </p:nvSpPr>
          <p:spPr bwMode="auto">
            <a:xfrm>
              <a:off x="3792" y="2928"/>
              <a:ext cx="240" cy="192"/>
            </a:xfrm>
            <a:prstGeom prst="irregularSeal1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dirty="0">
                <a:latin typeface="Helvetica" pitchFamily="2" charset="0"/>
              </a:endParaRPr>
            </a:p>
          </p:txBody>
        </p:sp>
        <p:sp>
          <p:nvSpPr>
            <p:cNvPr id="21544" name="Text Box 30"/>
            <p:cNvSpPr txBox="1">
              <a:spLocks noChangeArrowheads="1"/>
            </p:cNvSpPr>
            <p:nvPr/>
          </p:nvSpPr>
          <p:spPr bwMode="auto">
            <a:xfrm>
              <a:off x="2784" y="3264"/>
              <a:ext cx="1152" cy="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sz="1500" u="sng" dirty="0">
                  <a:latin typeface="Helvetica" pitchFamily="2" charset="0"/>
                  <a:cs typeface="Eurostile"/>
                </a:rPr>
                <a:t>Les portes de sortie</a:t>
              </a:r>
              <a:r>
                <a:rPr lang="fr-FR" sz="1500" dirty="0">
                  <a:latin typeface="Helvetica" pitchFamily="2" charset="0"/>
                  <a:cs typeface="Eurostile"/>
                </a:rPr>
                <a:t> :</a:t>
              </a:r>
            </a:p>
            <a:p>
              <a:pPr algn="ctr"/>
              <a:r>
                <a:rPr lang="fr-FR" sz="1500" dirty="0">
                  <a:latin typeface="Helvetica" pitchFamily="2" charset="0"/>
                  <a:cs typeface="Eurostile"/>
                </a:rPr>
                <a:t>Savoir se taire</a:t>
              </a:r>
            </a:p>
            <a:p>
              <a:pPr algn="ctr"/>
              <a:r>
                <a:rPr lang="fr-FR" sz="1500" dirty="0">
                  <a:latin typeface="Helvetica" pitchFamily="2" charset="0"/>
                  <a:cs typeface="Eurostile"/>
                </a:rPr>
                <a:t>Faire une pause</a:t>
              </a:r>
            </a:p>
            <a:p>
              <a:pPr algn="ctr"/>
              <a:r>
                <a:rPr lang="fr-FR" sz="1500" dirty="0">
                  <a:latin typeface="Helvetica" pitchFamily="2" charset="0"/>
                  <a:cs typeface="Eurostile"/>
                </a:rPr>
                <a:t>Démasquer</a:t>
              </a:r>
            </a:p>
            <a:p>
              <a:pPr algn="ctr"/>
              <a:r>
                <a:rPr lang="fr-FR" sz="1500" dirty="0">
                  <a:latin typeface="Helvetica" pitchFamily="2" charset="0"/>
                  <a:cs typeface="Eurostile"/>
                </a:rPr>
                <a:t>Appeler un tiers</a:t>
              </a:r>
            </a:p>
            <a:p>
              <a:pPr algn="ctr"/>
              <a:r>
                <a:rPr lang="fr-FR" sz="1500" dirty="0">
                  <a:latin typeface="Helvetica" pitchFamily="2" charset="0"/>
                  <a:cs typeface="Eurostile"/>
                </a:rPr>
                <a:t>Décrocher </a:t>
              </a:r>
            </a:p>
          </p:txBody>
        </p:sp>
      </p:grpSp>
      <p:sp>
        <p:nvSpPr>
          <p:cNvPr id="21520" name="Line 32"/>
          <p:cNvSpPr>
            <a:spLocks noChangeShapeType="1"/>
          </p:cNvSpPr>
          <p:nvPr/>
        </p:nvSpPr>
        <p:spPr bwMode="auto">
          <a:xfrm flipH="1">
            <a:off x="6498008" y="3607594"/>
            <a:ext cx="427501" cy="5611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1521" name="Line 33"/>
          <p:cNvSpPr>
            <a:spLocks noChangeShapeType="1"/>
          </p:cNvSpPr>
          <p:nvPr/>
        </p:nvSpPr>
        <p:spPr bwMode="auto">
          <a:xfrm flipH="1">
            <a:off x="6498008" y="3928269"/>
            <a:ext cx="427501" cy="5611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1522" name="Line 34"/>
          <p:cNvSpPr>
            <a:spLocks noChangeShapeType="1"/>
          </p:cNvSpPr>
          <p:nvPr/>
        </p:nvSpPr>
        <p:spPr bwMode="auto">
          <a:xfrm flipH="1">
            <a:off x="6498008" y="4248944"/>
            <a:ext cx="427501" cy="5611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1523" name="Text Box 35"/>
          <p:cNvSpPr txBox="1">
            <a:spLocks noChangeArrowheads="1"/>
          </p:cNvSpPr>
          <p:nvPr/>
        </p:nvSpPr>
        <p:spPr bwMode="auto">
          <a:xfrm>
            <a:off x="684001" y="5039843"/>
            <a:ext cx="2736003" cy="1019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1500" b="1" u="sng" dirty="0">
                <a:latin typeface="Helvetica" pitchFamily="2" charset="0"/>
                <a:cs typeface="Eurostile"/>
              </a:rPr>
              <a:t>Les 3 "A"</a:t>
            </a:r>
          </a:p>
          <a:p>
            <a:r>
              <a:rPr lang="fr-FR" sz="1500" b="1" dirty="0">
                <a:latin typeface="Helvetica" pitchFamily="2" charset="0"/>
                <a:cs typeface="Eurostile"/>
              </a:rPr>
              <a:t>Accueil</a:t>
            </a:r>
          </a:p>
          <a:p>
            <a:r>
              <a:rPr lang="fr-FR" sz="1500" b="1" dirty="0">
                <a:latin typeface="Helvetica" pitchFamily="2" charset="0"/>
                <a:cs typeface="Eurostile"/>
              </a:rPr>
              <a:t>Assertivité</a:t>
            </a:r>
          </a:p>
          <a:p>
            <a:r>
              <a:rPr lang="fr-FR" sz="1500" b="1" dirty="0">
                <a:latin typeface="Helvetica" pitchFamily="2" charset="0"/>
                <a:cs typeface="Eurostile"/>
              </a:rPr>
              <a:t>Attitudes non verbales</a:t>
            </a:r>
          </a:p>
        </p:txBody>
      </p:sp>
      <p:sp>
        <p:nvSpPr>
          <p:cNvPr id="21524" name="Text Box 36"/>
          <p:cNvSpPr txBox="1">
            <a:spLocks noChangeArrowheads="1"/>
          </p:cNvSpPr>
          <p:nvPr/>
        </p:nvSpPr>
        <p:spPr bwMode="auto">
          <a:xfrm>
            <a:off x="513001" y="6380097"/>
            <a:ext cx="3505504" cy="327081"/>
          </a:xfrm>
          <a:prstGeom prst="rect">
            <a:avLst/>
          </a:prstGeom>
          <a:solidFill>
            <a:srgbClr val="6CA64D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500" b="1" dirty="0">
                <a:solidFill>
                  <a:srgbClr val="000000"/>
                </a:solidFill>
                <a:latin typeface="Helvetica" pitchFamily="2" charset="0"/>
              </a:rPr>
              <a:t>RELATION GAGNANT / GAGNANT</a:t>
            </a:r>
          </a:p>
        </p:txBody>
      </p:sp>
      <p:sp>
        <p:nvSpPr>
          <p:cNvPr id="21525" name="Line 38"/>
          <p:cNvSpPr>
            <a:spLocks noChangeShapeType="1"/>
          </p:cNvSpPr>
          <p:nvPr/>
        </p:nvSpPr>
        <p:spPr bwMode="auto">
          <a:xfrm>
            <a:off x="1881002" y="6059422"/>
            <a:ext cx="0" cy="320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1526" name="Rectangle 43"/>
          <p:cNvSpPr>
            <a:spLocks noChangeArrowheads="1"/>
          </p:cNvSpPr>
          <p:nvPr/>
        </p:nvSpPr>
        <p:spPr bwMode="auto">
          <a:xfrm>
            <a:off x="8208010" y="6734175"/>
            <a:ext cx="2052003" cy="4810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1527" name="Text Box 37"/>
          <p:cNvSpPr txBox="1">
            <a:spLocks noChangeArrowheads="1"/>
          </p:cNvSpPr>
          <p:nvPr/>
        </p:nvSpPr>
        <p:spPr bwMode="auto">
          <a:xfrm>
            <a:off x="6669009" y="6365064"/>
            <a:ext cx="3249004" cy="327081"/>
          </a:xfrm>
          <a:prstGeom prst="rect">
            <a:avLst/>
          </a:prstGeom>
          <a:solidFill>
            <a:srgbClr val="6CA64D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500" b="1" dirty="0">
                <a:solidFill>
                  <a:srgbClr val="000000"/>
                </a:solidFill>
                <a:latin typeface="Helvetica" pitchFamily="2" charset="0"/>
              </a:rPr>
              <a:t>RELATION GAGNANT / PERDANT</a:t>
            </a:r>
          </a:p>
        </p:txBody>
      </p:sp>
      <p:sp>
        <p:nvSpPr>
          <p:cNvPr id="21528" name="Line 39"/>
          <p:cNvSpPr>
            <a:spLocks noChangeShapeType="1"/>
          </p:cNvSpPr>
          <p:nvPr/>
        </p:nvSpPr>
        <p:spPr bwMode="auto">
          <a:xfrm>
            <a:off x="8293511" y="5277547"/>
            <a:ext cx="0" cy="108751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1529" name="Text Box 40"/>
          <p:cNvSpPr txBox="1">
            <a:spLocks noChangeArrowheads="1"/>
          </p:cNvSpPr>
          <p:nvPr/>
        </p:nvSpPr>
        <p:spPr bwMode="auto">
          <a:xfrm>
            <a:off x="6669009" y="6685741"/>
            <a:ext cx="3334504" cy="40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000" dirty="0">
                <a:latin typeface="Helvetica" pitchFamily="2" charset="0"/>
              </a:rPr>
              <a:t>Conséquences médicales, commerciales, psychologiques, juridiques, professionnelles.</a:t>
            </a:r>
          </a:p>
        </p:txBody>
      </p:sp>
      <p:pic>
        <p:nvPicPr>
          <p:cNvPr id="41" name="Image 40" descr="Macintosh HD:Users:didierbachelet:Library:Application Support:Microsoft:Office:Clipart:Personnel:j0439257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910" y="64134"/>
            <a:ext cx="1385102" cy="129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600" dirty="0">
                <a:latin typeface="Helvetica Neue" panose="02000503000000020004" pitchFamily="2" charset="0"/>
              </a:rPr>
              <a:t>Les émotions et leur rôle</a:t>
            </a:r>
          </a:p>
        </p:txBody>
      </p:sp>
      <p:graphicFrame>
        <p:nvGraphicFramePr>
          <p:cNvPr id="4164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535294"/>
              </p:ext>
            </p:extLst>
          </p:nvPr>
        </p:nvGraphicFramePr>
        <p:xfrm>
          <a:off x="769501" y="1362869"/>
          <a:ext cx="8977512" cy="5319398"/>
        </p:xfrm>
        <a:graphic>
          <a:graphicData uri="http://schemas.openxmlformats.org/drawingml/2006/table">
            <a:tbl>
              <a:tblPr/>
              <a:tblGrid>
                <a:gridCol w="2244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4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4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3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65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  <a:cs typeface="Eurostile"/>
                        </a:rPr>
                        <a:t>Colère</a:t>
                      </a:r>
                    </a:p>
                  </a:txBody>
                  <a:tcPr marL="102600" marR="102600" marT="48101" marB="4810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51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  <a:cs typeface="Eurostile"/>
                        </a:rPr>
                        <a:t>Joie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51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  <a:cs typeface="Eurostile"/>
                        </a:rPr>
                        <a:t>Peur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51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  <a:cs typeface="Eurostile"/>
                        </a:rPr>
                        <a:t>Tristesse 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51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102600" marR="102600" marT="48101" marB="48101" anchor="ctr" horzOverflow="overflow">
                    <a:lnL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  <a:cs typeface="Eurostile"/>
                        </a:rPr>
                        <a:t>Provoquer un changement</a:t>
                      </a:r>
                    </a:p>
                  </a:txBody>
                  <a:tcPr marL="102600" marR="102600" marT="48101" marB="48101" anchor="ctr" horzOverflow="overflow">
                    <a:lnL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  <a:cs typeface="Eurostile"/>
                        </a:rPr>
                        <a:t>Partager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  <a:cs typeface="Eurostile"/>
                        </a:rPr>
                        <a:t>Se protéger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  <a:cs typeface="Eurostile"/>
                        </a:rPr>
                        <a:t>Chercher du réconfort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C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  <a:cs typeface="Eurostile"/>
                        </a:rPr>
                        <a:t>« J’entends votre colère, je vous propose d’analyser votre situation et de vérifier s’il n’y a pas eu d’erreur… 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2" charset="0"/>
                        <a:cs typeface="Eurostile"/>
                      </a:endParaRPr>
                    </a:p>
                  </a:txBody>
                  <a:tcPr marL="102600" marR="102600" marT="48101" marB="48101" anchor="ctr" horzOverflow="overflow">
                    <a:lnL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E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2" charset="0"/>
                        <a:cs typeface="Eurostile"/>
                      </a:endParaRP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E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  <a:cs typeface="Eurostile"/>
                        </a:rPr>
                        <a:t>«  Madame, mon rôle consiste à analyser votre situation et d’identifier ensemble une solution possible pour vous et pour GRDF »</a:t>
                      </a: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E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2" charset="0"/>
                        <a:cs typeface="Eurostile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r>
                        <a:rPr kumimoji="0" lang="fr-FR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  <a:cs typeface="Eurostile"/>
                        </a:rPr>
                        <a:t>« Oui, je comprends mieux votre situation…"  Passer au traitement de la situation : « On va analyser pour le mieux… 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Monotype Sorts" pitchFamily="-111" charset="2"/>
                        <a:buNone/>
                        <a:tabLst/>
                      </a:pPr>
                      <a:endParaRPr kumimoji="0" lang="fr-FR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2" charset="0"/>
                        <a:cs typeface="Eurostile"/>
                      </a:endParaRPr>
                    </a:p>
                  </a:txBody>
                  <a:tcPr marL="102600" marR="102600" marT="48101" marB="481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4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E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628" name="Line 48"/>
          <p:cNvSpPr>
            <a:spLocks noChangeShapeType="1"/>
          </p:cNvSpPr>
          <p:nvPr/>
        </p:nvSpPr>
        <p:spPr bwMode="auto">
          <a:xfrm>
            <a:off x="1881002" y="2164556"/>
            <a:ext cx="0" cy="641350"/>
          </a:xfrm>
          <a:prstGeom prst="line">
            <a:avLst/>
          </a:prstGeom>
          <a:noFill/>
          <a:ln w="88900">
            <a:solidFill>
              <a:srgbClr val="F7AF00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5629" name="Line 49"/>
          <p:cNvSpPr>
            <a:spLocks noChangeShapeType="1"/>
          </p:cNvSpPr>
          <p:nvPr/>
        </p:nvSpPr>
        <p:spPr bwMode="auto">
          <a:xfrm>
            <a:off x="4104005" y="2164556"/>
            <a:ext cx="0" cy="641350"/>
          </a:xfrm>
          <a:prstGeom prst="line">
            <a:avLst/>
          </a:prstGeom>
          <a:noFill/>
          <a:ln w="88900">
            <a:solidFill>
              <a:srgbClr val="F7AF00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5630" name="Line 50"/>
          <p:cNvSpPr>
            <a:spLocks noChangeShapeType="1"/>
          </p:cNvSpPr>
          <p:nvPr/>
        </p:nvSpPr>
        <p:spPr bwMode="auto">
          <a:xfrm>
            <a:off x="6327008" y="2164556"/>
            <a:ext cx="0" cy="641350"/>
          </a:xfrm>
          <a:prstGeom prst="line">
            <a:avLst/>
          </a:prstGeom>
          <a:noFill/>
          <a:ln w="88900">
            <a:solidFill>
              <a:srgbClr val="F7AF00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sp>
        <p:nvSpPr>
          <p:cNvPr id="25631" name="Line 51"/>
          <p:cNvSpPr>
            <a:spLocks noChangeShapeType="1"/>
          </p:cNvSpPr>
          <p:nvPr/>
        </p:nvSpPr>
        <p:spPr bwMode="auto">
          <a:xfrm>
            <a:off x="8635511" y="2164556"/>
            <a:ext cx="0" cy="641350"/>
          </a:xfrm>
          <a:prstGeom prst="line">
            <a:avLst/>
          </a:prstGeom>
          <a:noFill/>
          <a:ln w="88900">
            <a:solidFill>
              <a:srgbClr val="F7AF00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>
              <a:latin typeface="Helvetica" pitchFamily="2" charset="0"/>
            </a:endParaRPr>
          </a:p>
        </p:txBody>
      </p:sp>
      <p:pic>
        <p:nvPicPr>
          <p:cNvPr id="9" name="Image 8" descr="Macintosh HD:Users:didierbachelet:Library:Application Support:Microsoft:Office:Clipart:Personnel:j0439257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18411" y="0"/>
            <a:ext cx="1385102" cy="129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600" dirty="0">
                <a:latin typeface="Helvetica Neue" panose="02000503000000020004" pitchFamily="2" charset="0"/>
              </a:rPr>
              <a:t>La gestion de l’instant de crise</a:t>
            </a: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345043"/>
              </p:ext>
            </p:extLst>
          </p:nvPr>
        </p:nvGraphicFramePr>
        <p:xfrm>
          <a:off x="593502" y="1663378"/>
          <a:ext cx="8752441" cy="4320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972300" imgH="2857500" progId="Word.Document.8">
                  <p:embed/>
                </p:oleObj>
              </mc:Choice>
              <mc:Fallback>
                <p:oleObj name="Document" r:id="rId3" imgW="6972300" imgH="2857500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502" y="1663378"/>
                        <a:ext cx="8752441" cy="43204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600" dirty="0">
                <a:latin typeface="Helvetica Neue" panose="02000503000000020004" pitchFamily="2" charset="0"/>
              </a:rPr>
              <a:t>L’instant de crise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684001" y="1523206"/>
            <a:ext cx="9063011" cy="4569619"/>
          </a:xfrm>
        </p:spPr>
        <p:txBody>
          <a:bodyPr>
            <a:normAutofit fontScale="77500" lnSpcReduction="20000"/>
          </a:bodyPr>
          <a:lstStyle/>
          <a:p>
            <a:pPr marL="0" lvl="2" indent="0" algn="just" eaLnBrk="1" hangingPunct="1">
              <a:buNone/>
            </a:pPr>
            <a:r>
              <a:rPr lang="fr-FR" sz="1500" b="1" dirty="0"/>
              <a:t>1 - APPRIVOISER MON ÉMOTION</a:t>
            </a:r>
          </a:p>
          <a:p>
            <a:pPr marL="0" lvl="2" indent="0" algn="just" eaLnBrk="1" hangingPunct="1">
              <a:buNone/>
            </a:pPr>
            <a:r>
              <a:rPr lang="fr-FR" sz="1500" dirty="0"/>
              <a:t>Il s'agit ici de reconnaître mes émotions et de me rappeler leur rôle.</a:t>
            </a:r>
          </a:p>
          <a:p>
            <a:pPr marL="656427" lvl="3" indent="-285750" algn="just" eaLnBrk="1" hangingPunct="1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500" dirty="0"/>
              <a:t>Surseoir à mes impulsions, attendre un moment plus favorable pour "vider la corbeille à linge sale".</a:t>
            </a:r>
          </a:p>
          <a:p>
            <a:pPr marL="656427" lvl="3" indent="-285750" eaLnBrk="1" hangingPunct="1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500" dirty="0"/>
              <a:t>Agir sur mon corps : respiration, posture, position, voix, gestes, regard…</a:t>
            </a:r>
          </a:p>
          <a:p>
            <a:pPr marL="656427" lvl="3" indent="-285750" eaLnBrk="1" hangingPunct="1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500" dirty="0"/>
              <a:t>Agir sur mon mental : mes convictions, mon objectif, ma mission, mon image de l'autre.</a:t>
            </a:r>
          </a:p>
          <a:p>
            <a:pPr marL="656427" lvl="3" indent="-285750" eaLnBrk="1" hangingPunct="1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500" dirty="0"/>
              <a:t>Diagnostiquer le danger et l'urgence… en identifiant les ressources du cadre et de chacun.</a:t>
            </a:r>
          </a:p>
          <a:p>
            <a:pPr marL="656427" lvl="3" indent="-285750" eaLnBrk="1" hangingPunct="1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500" dirty="0"/>
              <a:t>Passer à l'action, mais ne faire dans l'urgence que des gestes d'urgence !</a:t>
            </a:r>
          </a:p>
          <a:p>
            <a:pPr marL="0" lvl="2" indent="0" algn="just" eaLnBrk="1" hangingPunct="1">
              <a:buNone/>
            </a:pPr>
            <a:endParaRPr lang="fr-FR" sz="1500" b="1" dirty="0"/>
          </a:p>
          <a:p>
            <a:pPr marL="0" lvl="2" indent="0" algn="just" eaLnBrk="1" hangingPunct="1">
              <a:buNone/>
            </a:pPr>
            <a:r>
              <a:rPr lang="fr-FR" sz="1500" b="1" dirty="0"/>
              <a:t>2 - ACCUEILLIR SON ÉMOTION</a:t>
            </a:r>
          </a:p>
          <a:p>
            <a:pPr marL="0" lvl="2" indent="0" algn="just" eaLnBrk="1" hangingPunct="1">
              <a:buNone/>
            </a:pPr>
            <a:r>
              <a:rPr lang="fr-FR" sz="1500" dirty="0"/>
              <a:t>Il s’agit de prendre le temps pour montrer à l’autre verbalement et physiquement que l’on a vu son émotion.</a:t>
            </a:r>
          </a:p>
          <a:p>
            <a:pPr marL="656427" lvl="3" indent="-285750" algn="just" eaLnBrk="1" hangingPunct="1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500" dirty="0"/>
              <a:t>Le laisser l’exprimer complètement.</a:t>
            </a:r>
          </a:p>
          <a:p>
            <a:pPr marL="656427" lvl="3" indent="-285750" eaLnBrk="1" hangingPunct="1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500" dirty="0"/>
              <a:t>Donner à l'autre un signe de reconnaissance, lui offrir un espace d'expression, signifier le respect par le ton, le geste et le regard.</a:t>
            </a:r>
          </a:p>
          <a:p>
            <a:pPr marL="656427" lvl="3" indent="-285750" eaLnBrk="1" hangingPunct="1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500" dirty="0"/>
              <a:t>Décoder son agressivité : être à l'écoute de sa personne, tout en le contenant dans un cadre.</a:t>
            </a:r>
          </a:p>
          <a:p>
            <a:pPr marL="656427" lvl="3" indent="-285750" eaLnBrk="1" hangingPunct="1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500" dirty="0"/>
              <a:t>Evoquer un point commun, une valeur commune… au-delà du différend.</a:t>
            </a:r>
          </a:p>
          <a:p>
            <a:pPr marL="656427" lvl="3" indent="-285750" eaLnBrk="1" hangingPunct="1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500" dirty="0"/>
              <a:t>Sinon, on n’est pas en phase.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600" dirty="0">
                <a:latin typeface="Helvetica Neue" panose="02000503000000020004" pitchFamily="2" charset="0"/>
              </a:rPr>
              <a:t>L’instant de crise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idx="1"/>
          </p:nvPr>
        </p:nvSpPr>
        <p:spPr>
          <a:xfrm>
            <a:off x="427501" y="1202531"/>
            <a:ext cx="9405012" cy="5371307"/>
          </a:xfrm>
        </p:spPr>
        <p:txBody>
          <a:bodyPr>
            <a:normAutofit fontScale="77500" lnSpcReduction="20000"/>
          </a:bodyPr>
          <a:lstStyle/>
          <a:p>
            <a:pPr marL="0" indent="0" algn="just" eaLnBrk="1" hangingPunct="1">
              <a:lnSpc>
                <a:spcPct val="90000"/>
              </a:lnSpc>
              <a:buNone/>
            </a:pPr>
            <a:endParaRPr lang="fr-FR" sz="400" dirty="0"/>
          </a:p>
          <a:p>
            <a:pPr marL="635447" lvl="2" algn="just" eaLnBrk="1" hangingPunct="1">
              <a:lnSpc>
                <a:spcPct val="90000"/>
              </a:lnSpc>
              <a:buNone/>
            </a:pPr>
            <a:r>
              <a:rPr lang="fr-FR" sz="1500" b="1" dirty="0">
                <a:ea typeface="ＭＳ Ｐゴシック" pitchFamily="-108" charset="-128"/>
              </a:rPr>
              <a:t>3 - 	L’ÉLÉMENT TIERS</a:t>
            </a:r>
          </a:p>
          <a:p>
            <a:pPr marL="635447" lvl="2" algn="just" eaLnBrk="1" hangingPunct="1">
              <a:lnSpc>
                <a:spcPct val="90000"/>
              </a:lnSpc>
              <a:buNone/>
            </a:pPr>
            <a:r>
              <a:rPr lang="fr-FR" sz="1300" dirty="0">
                <a:ea typeface="ＭＳ Ｐゴシック" pitchFamily="-108" charset="-128"/>
              </a:rPr>
              <a:t>	Il s’agit de trouver, d’inventer un élément tiers, c’est-à-dire de faire diversion pour casser la tension qui règne (pause, café, …).</a:t>
            </a:r>
          </a:p>
          <a:p>
            <a:pPr marL="1119774" lvl="3" indent="-285750" algn="just" eaLnBrk="1" hangingPunct="1">
              <a:lnSpc>
                <a:spcPct val="90000"/>
              </a:lnSpc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300" dirty="0">
                <a:ea typeface="ＭＳ Ｐゴシック" pitchFamily="-108" charset="-128"/>
              </a:rPr>
              <a:t>L'espace (éloignement, isolement,…) et le temps (différer tout ce qui peut l'être).</a:t>
            </a:r>
          </a:p>
          <a:p>
            <a:pPr marL="1119774" lvl="3" indent="-285750" eaLnBrk="1" hangingPunct="1">
              <a:lnSpc>
                <a:spcPct val="90000"/>
              </a:lnSpc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300" dirty="0">
                <a:ea typeface="ＭＳ Ｐゴシック" pitchFamily="-108" charset="-128"/>
              </a:rPr>
              <a:t>Une tierce personne (témoin, intervenant, médiateur) ou le groupe.</a:t>
            </a:r>
          </a:p>
          <a:p>
            <a:pPr marL="1119774" lvl="3" indent="-285750" eaLnBrk="1" hangingPunct="1">
              <a:lnSpc>
                <a:spcPct val="90000"/>
              </a:lnSpc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300" dirty="0">
                <a:ea typeface="ＭＳ Ｐゴシック" pitchFamily="-108" charset="-128"/>
              </a:rPr>
              <a:t>Une rupture, un changement de registre, de ton, humour (rester dans le respect…).</a:t>
            </a:r>
          </a:p>
          <a:p>
            <a:pPr marL="1119774" lvl="3" indent="-285750" eaLnBrk="1" hangingPunct="1">
              <a:lnSpc>
                <a:spcPct val="90000"/>
              </a:lnSpc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300" dirty="0">
                <a:ea typeface="ＭＳ Ｐゴシック" pitchFamily="-108" charset="-128"/>
              </a:rPr>
              <a:t>Un évènement qui fait diversion : dans les cas de rencontres "à risques", une stratégie peut être préparée en équipe avec des codes : sonnerie de téléphone, arrivée d'un collègue avec un café…</a:t>
            </a:r>
          </a:p>
          <a:p>
            <a:pPr marL="0" indent="0" algn="just" eaLnBrk="1" hangingPunct="1">
              <a:lnSpc>
                <a:spcPct val="90000"/>
              </a:lnSpc>
            </a:pPr>
            <a:endParaRPr lang="fr-FR" sz="1300" dirty="0"/>
          </a:p>
          <a:p>
            <a:pPr marL="635447" lvl="2" algn="just" eaLnBrk="1" hangingPunct="1">
              <a:lnSpc>
                <a:spcPct val="90000"/>
              </a:lnSpc>
              <a:buNone/>
            </a:pPr>
            <a:r>
              <a:rPr lang="fr-FR" sz="1500" b="1" dirty="0">
                <a:ea typeface="ＭＳ Ｐゴシック" pitchFamily="-108" charset="-128"/>
              </a:rPr>
              <a:t>4 - 	LA SORTIE HONORABLE</a:t>
            </a:r>
          </a:p>
          <a:p>
            <a:pPr marL="635447" lvl="2" algn="just" eaLnBrk="1" hangingPunct="1">
              <a:lnSpc>
                <a:spcPct val="90000"/>
              </a:lnSpc>
              <a:buNone/>
            </a:pPr>
            <a:r>
              <a:rPr lang="fr-FR" sz="1300" dirty="0">
                <a:ea typeface="ＭＳ Ｐゴシック" pitchFamily="-108" charset="-128"/>
              </a:rPr>
              <a:t>	Il s’agit d’offrir une sortie honorable pour vous deux : proposer quelque chose qui va dans son sens et non pas contre lui.</a:t>
            </a:r>
          </a:p>
          <a:p>
            <a:pPr marL="635447" lvl="2" algn="just" eaLnBrk="1" hangingPunct="1">
              <a:lnSpc>
                <a:spcPct val="90000"/>
              </a:lnSpc>
              <a:buNone/>
            </a:pPr>
            <a:r>
              <a:rPr lang="fr-FR" sz="1300" dirty="0">
                <a:ea typeface="ＭＳ Ｐゴシック" pitchFamily="-108" charset="-128"/>
              </a:rPr>
              <a:t>	Cela passe, notamment, par lui offrir des pistes de solutions potentielles réalistes (attention, ne pas lui faire des propositions irréalistes).</a:t>
            </a:r>
          </a:p>
          <a:p>
            <a:pPr marL="635447" lvl="2" eaLnBrk="1" hangingPunct="1">
              <a:lnSpc>
                <a:spcPct val="90000"/>
              </a:lnSpc>
              <a:buNone/>
            </a:pPr>
            <a:endParaRPr lang="fr-FR" sz="1700" b="1" dirty="0">
              <a:ea typeface="ＭＳ Ｐゴシック" pitchFamily="-108" charset="-128"/>
            </a:endParaRPr>
          </a:p>
          <a:p>
            <a:pPr marL="635447" lvl="2" algn="just" eaLnBrk="1" hangingPunct="1">
              <a:lnSpc>
                <a:spcPct val="90000"/>
              </a:lnSpc>
              <a:buNone/>
            </a:pPr>
            <a:r>
              <a:rPr lang="fr-FR" sz="1500" b="1" dirty="0">
                <a:ea typeface="ＭＳ Ｐゴシック" pitchFamily="-108" charset="-128"/>
              </a:rPr>
              <a:t>5 - 	POSER LE CADRE DE LA SITUATION</a:t>
            </a:r>
          </a:p>
          <a:p>
            <a:pPr marL="635447" lvl="2" eaLnBrk="1" hangingPunct="1">
              <a:lnSpc>
                <a:spcPct val="90000"/>
              </a:lnSpc>
              <a:buNone/>
            </a:pPr>
            <a:r>
              <a:rPr lang="fr-FR" sz="1300" dirty="0">
                <a:ea typeface="ＭＳ Ｐゴシック" pitchFamily="-108" charset="-128"/>
              </a:rPr>
              <a:t>	Il s’agit ici de préparer l’après instant de crise.</a:t>
            </a:r>
          </a:p>
          <a:p>
            <a:pPr marL="1119774" lvl="3" indent="-285750" eaLnBrk="1" hangingPunct="1">
              <a:lnSpc>
                <a:spcPct val="90000"/>
              </a:lnSpc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300" dirty="0">
                <a:ea typeface="ＭＳ Ｐゴシック" pitchFamily="-108" charset="-128"/>
              </a:rPr>
              <a:t>Dire les règles du jeu, c’est les faire exister.</a:t>
            </a:r>
          </a:p>
          <a:p>
            <a:pPr marL="1119774" lvl="3" indent="-285750" eaLnBrk="1" hangingPunct="1">
              <a:lnSpc>
                <a:spcPct val="90000"/>
              </a:lnSpc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300" dirty="0">
                <a:ea typeface="ＭＳ Ｐゴシック" pitchFamily="-108" charset="-128"/>
              </a:rPr>
              <a:t>Elle est régie par quelle loi, quelles règles, quel contrat ?</a:t>
            </a:r>
          </a:p>
          <a:p>
            <a:pPr marL="1560513" lvl="3" indent="-273050" eaLnBrk="1" hangingPunct="1">
              <a:lnSpc>
                <a:spcPct val="9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300" dirty="0">
                <a:ea typeface="ＭＳ Ｐゴシック" pitchFamily="-108" charset="-128"/>
              </a:rPr>
              <a:t>Quelles sont les sanctions encourues ?</a:t>
            </a:r>
          </a:p>
          <a:p>
            <a:pPr marL="1560513" lvl="3" indent="-273050" eaLnBrk="1" hangingPunct="1">
              <a:lnSpc>
                <a:spcPct val="9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300" dirty="0">
                <a:ea typeface="ＭＳ Ｐゴシック" pitchFamily="-108" charset="-128"/>
              </a:rPr>
              <a:t>Quel est mon statut et où suis-je par rapport au conflit ?</a:t>
            </a:r>
          </a:p>
          <a:p>
            <a:pPr marL="1955800" lvl="4" indent="-131763" eaLnBrk="1" hangingPunct="1">
              <a:lnSpc>
                <a:spcPct val="9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300" dirty="0">
                <a:ea typeface="ＭＳ Ｐゴシック" pitchFamily="-108" charset="-128"/>
              </a:rPr>
              <a:t>partie prenante (dans une relation éducative, hiérarchique, partenariale)</a:t>
            </a:r>
          </a:p>
          <a:p>
            <a:pPr marL="1955800" lvl="4" indent="-131763" eaLnBrk="1" hangingPunct="1">
              <a:lnSpc>
                <a:spcPct val="9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300" dirty="0">
                <a:ea typeface="ＭＳ Ｐゴシック" pitchFamily="-108" charset="-128"/>
              </a:rPr>
              <a:t>tiers (éducateur, garant de la loi, arbitre, renfort d'une partie, intervenant neutre)</a:t>
            </a:r>
          </a:p>
          <a:p>
            <a:pPr marL="1119774" lvl="3" indent="-285750" eaLnBrk="1" hangingPunct="1">
              <a:lnSpc>
                <a:spcPct val="90000"/>
              </a:lnSpc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fr-FR" sz="1300" dirty="0">
                <a:ea typeface="ＭＳ Ｐゴシック" pitchFamily="-108" charset="-128"/>
              </a:rPr>
              <a:t>Distance sociale : rappeler le contexte, les conventions (lieu de travail, événement stressant…)</a:t>
            </a:r>
          </a:p>
          <a:p>
            <a:pPr marL="0" indent="0" algn="just" eaLnBrk="1" hangingPunct="1">
              <a:lnSpc>
                <a:spcPct val="90000"/>
              </a:lnSpc>
              <a:spcBef>
                <a:spcPct val="70000"/>
              </a:spcBef>
              <a:buNone/>
            </a:pPr>
            <a:endParaRPr lang="fr-FR" sz="9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180012-36EC-17D4-A58E-BB3AD8C47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Nos coordonnées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85ECEB-1F7F-B662-E0B3-120E7BDDF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Patricia ROUSSOT – 06 80 92 09 23- </a:t>
            </a:r>
            <a:r>
              <a:rPr lang="fr-FR" dirty="0">
                <a:hlinkClick r:id="rId2"/>
              </a:rPr>
              <a:t>patricia.roussot@managerformation.fr</a:t>
            </a:r>
            <a:endParaRPr lang="fr-FR" dirty="0"/>
          </a:p>
          <a:p>
            <a:r>
              <a:rPr lang="fr-FR" dirty="0"/>
              <a:t>Fabrice HUET – 06 09 68 48 34</a:t>
            </a:r>
          </a:p>
          <a:p>
            <a:pPr marL="0" indent="0">
              <a:buNone/>
            </a:pPr>
            <a:r>
              <a:rPr lang="fr-FR" dirty="0"/>
              <a:t>      </a:t>
            </a:r>
            <a:r>
              <a:rPr lang="fr-FR" dirty="0">
                <a:hlinkClick r:id="rId3"/>
              </a:rPr>
              <a:t>Fabrice.huet@managerformation.fr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01870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Personnalisé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59BA6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{F8582A06-CAAB-3B4F-A518-9733FD048C17}tf10001060</Template>
  <TotalTime>3541</TotalTime>
  <Words>2188</Words>
  <Application>Microsoft Macintosh PowerPoint</Application>
  <PresentationFormat>Personnalisé</PresentationFormat>
  <Paragraphs>304</Paragraphs>
  <Slides>20</Slides>
  <Notes>16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30" baseType="lpstr">
      <vt:lpstr>Arial</vt:lpstr>
      <vt:lpstr>Courier New</vt:lpstr>
      <vt:lpstr>Helvetica</vt:lpstr>
      <vt:lpstr>Helvetica Neue</vt:lpstr>
      <vt:lpstr>Monotype Sorts</vt:lpstr>
      <vt:lpstr>Trebuchet MS</vt:lpstr>
      <vt:lpstr>Wingdings</vt:lpstr>
      <vt:lpstr>Wingdings 3</vt:lpstr>
      <vt:lpstr>Facette</vt:lpstr>
      <vt:lpstr>Document</vt:lpstr>
      <vt:lpstr>    Le risque incivilité violence agression :  Réduisons les risques, en apprenant à se connaitre pour mieux gérer l’instant de crise en ayant l’initiative</vt:lpstr>
      <vt:lpstr> La triple prévention chez GRDF</vt:lpstr>
      <vt:lpstr>1- Les situations  chargés d’affaires et chargés d’études </vt:lpstr>
      <vt:lpstr>Cas1: chargés d’affaires</vt:lpstr>
      <vt:lpstr>Cas 2 : chargés d’affaires </vt:lpstr>
      <vt:lpstr>Cas chargés d’études</vt:lpstr>
      <vt:lpstr>2 - Mon attitude spontanée </vt:lpstr>
      <vt:lpstr> Ma réaction face aux messages négatifs</vt:lpstr>
      <vt:lpstr>Mon style spontané</vt:lpstr>
      <vt:lpstr>Repérer ma tendance : réflexif, actif ou équilibré ? </vt:lpstr>
      <vt:lpstr>3 - Des outils d’aide </vt:lpstr>
      <vt:lpstr>Bien identifier mes cercles d’implication et d’influence</vt:lpstr>
      <vt:lpstr>La maitrise de soi : les trois R</vt:lpstr>
      <vt:lpstr>Etre dans la résolution</vt:lpstr>
      <vt:lpstr>Le comportement … nourrit le comportement</vt:lpstr>
      <vt:lpstr>Les émotions et leur rôle</vt:lpstr>
      <vt:lpstr>La gestion de l’instant de crise</vt:lpstr>
      <vt:lpstr>L’instant de crise</vt:lpstr>
      <vt:lpstr>L’instant de crise</vt:lpstr>
      <vt:lpstr>Nos coordonnées</vt:lpstr>
    </vt:vector>
  </TitlesOfParts>
  <Company>Manager Formation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Parcours Jeunes Managers</dc:title>
  <dc:creator>florence Bellemin</dc:creator>
  <cp:lastModifiedBy>Patricia Roussot</cp:lastModifiedBy>
  <cp:revision>180</cp:revision>
  <cp:lastPrinted>2014-11-20T10:48:34Z</cp:lastPrinted>
  <dcterms:created xsi:type="dcterms:W3CDTF">2015-04-27T09:43:34Z</dcterms:created>
  <dcterms:modified xsi:type="dcterms:W3CDTF">2024-08-08T11:14:39Z</dcterms:modified>
</cp:coreProperties>
</file>