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28.jpg" ContentType="image/jpg"/>
  <Override PartName="/ppt/media/image29.jpg" ContentType="image/jpg"/>
  <Override PartName="/ppt/media/image30.jpg" ContentType="image/jpg"/>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1" r:id="rId1"/>
    <p:sldMasterId id="2147483798" r:id="rId2"/>
  </p:sldMasterIdLst>
  <p:notesMasterIdLst>
    <p:notesMasterId r:id="rId44"/>
  </p:notesMasterIdLst>
  <p:handoutMasterIdLst>
    <p:handoutMasterId r:id="rId45"/>
  </p:handoutMasterIdLst>
  <p:sldIdLst>
    <p:sldId id="326" r:id="rId3"/>
    <p:sldId id="611" r:id="rId4"/>
    <p:sldId id="509" r:id="rId5"/>
    <p:sldId id="612" r:id="rId6"/>
    <p:sldId id="448" r:id="rId7"/>
    <p:sldId id="629" r:id="rId8"/>
    <p:sldId id="613" r:id="rId9"/>
    <p:sldId id="614" r:id="rId10"/>
    <p:sldId id="489" r:id="rId11"/>
    <p:sldId id="615" r:id="rId12"/>
    <p:sldId id="257" r:id="rId13"/>
    <p:sldId id="617" r:id="rId14"/>
    <p:sldId id="616" r:id="rId15"/>
    <p:sldId id="453" r:id="rId16"/>
    <p:sldId id="639" r:id="rId17"/>
    <p:sldId id="624" r:id="rId18"/>
    <p:sldId id="630" r:id="rId19"/>
    <p:sldId id="631" r:id="rId20"/>
    <p:sldId id="632" r:id="rId21"/>
    <p:sldId id="498" r:id="rId22"/>
    <p:sldId id="482" r:id="rId23"/>
    <p:sldId id="618" r:id="rId24"/>
    <p:sldId id="643" r:id="rId25"/>
    <p:sldId id="619" r:id="rId26"/>
    <p:sldId id="620" r:id="rId27"/>
    <p:sldId id="640" r:id="rId28"/>
    <p:sldId id="641" r:id="rId29"/>
    <p:sldId id="642" r:id="rId30"/>
    <p:sldId id="627" r:id="rId31"/>
    <p:sldId id="686" r:id="rId32"/>
    <p:sldId id="628" r:id="rId33"/>
    <p:sldId id="625" r:id="rId34"/>
    <p:sldId id="688" r:id="rId35"/>
    <p:sldId id="687" r:id="rId36"/>
    <p:sldId id="636" r:id="rId37"/>
    <p:sldId id="637" r:id="rId38"/>
    <p:sldId id="626" r:id="rId39"/>
    <p:sldId id="633" r:id="rId40"/>
    <p:sldId id="635" r:id="rId41"/>
    <p:sldId id="638" r:id="rId42"/>
    <p:sldId id="689" r:id="rId43"/>
  </p:sldIdLst>
  <p:sldSz cx="10260013" cy="7215188"/>
  <p:notesSz cx="6858000" cy="9144000"/>
  <p:defaultTextStyle>
    <a:defPPr>
      <a:defRPr lang="fr-FR"/>
    </a:defPPr>
    <a:lvl1pPr algn="l" defTabSz="476585" rtl="0" fontAlgn="base">
      <a:spcBef>
        <a:spcPct val="0"/>
      </a:spcBef>
      <a:spcAft>
        <a:spcPct val="0"/>
      </a:spcAft>
      <a:defRPr kern="1200">
        <a:solidFill>
          <a:schemeClr val="tx1"/>
        </a:solidFill>
        <a:latin typeface="Arial" pitchFamily="-112" charset="0"/>
        <a:ea typeface="ＭＳ Ｐゴシック" pitchFamily="-112" charset="-128"/>
        <a:cs typeface="ＭＳ Ｐゴシック" pitchFamily="-112" charset="-128"/>
      </a:defRPr>
    </a:lvl1pPr>
    <a:lvl2pPr marL="476585" algn="l" defTabSz="476585" rtl="0" fontAlgn="base">
      <a:spcBef>
        <a:spcPct val="0"/>
      </a:spcBef>
      <a:spcAft>
        <a:spcPct val="0"/>
      </a:spcAft>
      <a:defRPr kern="1200">
        <a:solidFill>
          <a:schemeClr val="tx1"/>
        </a:solidFill>
        <a:latin typeface="Arial" pitchFamily="-112" charset="0"/>
        <a:ea typeface="ＭＳ Ｐゴシック" pitchFamily="-112" charset="-128"/>
        <a:cs typeface="ＭＳ Ｐゴシック" pitchFamily="-112" charset="-128"/>
      </a:defRPr>
    </a:lvl2pPr>
    <a:lvl3pPr marL="953171" algn="l" defTabSz="476585" rtl="0" fontAlgn="base">
      <a:spcBef>
        <a:spcPct val="0"/>
      </a:spcBef>
      <a:spcAft>
        <a:spcPct val="0"/>
      </a:spcAft>
      <a:defRPr kern="1200">
        <a:solidFill>
          <a:schemeClr val="tx1"/>
        </a:solidFill>
        <a:latin typeface="Arial" pitchFamily="-112" charset="0"/>
        <a:ea typeface="ＭＳ Ｐゴシック" pitchFamily="-112" charset="-128"/>
        <a:cs typeface="ＭＳ Ｐゴシック" pitchFamily="-112" charset="-128"/>
      </a:defRPr>
    </a:lvl3pPr>
    <a:lvl4pPr marL="1429756" algn="l" defTabSz="476585" rtl="0" fontAlgn="base">
      <a:spcBef>
        <a:spcPct val="0"/>
      </a:spcBef>
      <a:spcAft>
        <a:spcPct val="0"/>
      </a:spcAft>
      <a:defRPr kern="1200">
        <a:solidFill>
          <a:schemeClr val="tx1"/>
        </a:solidFill>
        <a:latin typeface="Arial" pitchFamily="-112" charset="0"/>
        <a:ea typeface="ＭＳ Ｐゴシック" pitchFamily="-112" charset="-128"/>
        <a:cs typeface="ＭＳ Ｐゴシック" pitchFamily="-112" charset="-128"/>
      </a:defRPr>
    </a:lvl4pPr>
    <a:lvl5pPr marL="1906341" algn="l" defTabSz="476585" rtl="0" fontAlgn="base">
      <a:spcBef>
        <a:spcPct val="0"/>
      </a:spcBef>
      <a:spcAft>
        <a:spcPct val="0"/>
      </a:spcAft>
      <a:defRPr kern="1200">
        <a:solidFill>
          <a:schemeClr val="tx1"/>
        </a:solidFill>
        <a:latin typeface="Arial" pitchFamily="-112" charset="0"/>
        <a:ea typeface="ＭＳ Ｐゴシック" pitchFamily="-112" charset="-128"/>
        <a:cs typeface="ＭＳ Ｐゴシック" pitchFamily="-112" charset="-128"/>
      </a:defRPr>
    </a:lvl5pPr>
    <a:lvl6pPr marL="2382926" algn="l" defTabSz="476585" rtl="0" eaLnBrk="1" latinLnBrk="0" hangingPunct="1">
      <a:defRPr kern="1200">
        <a:solidFill>
          <a:schemeClr val="tx1"/>
        </a:solidFill>
        <a:latin typeface="Arial" pitchFamily="-112" charset="0"/>
        <a:ea typeface="ＭＳ Ｐゴシック" pitchFamily="-112" charset="-128"/>
        <a:cs typeface="ＭＳ Ｐゴシック" pitchFamily="-112" charset="-128"/>
      </a:defRPr>
    </a:lvl6pPr>
    <a:lvl7pPr marL="2859512" algn="l" defTabSz="476585" rtl="0" eaLnBrk="1" latinLnBrk="0" hangingPunct="1">
      <a:defRPr kern="1200">
        <a:solidFill>
          <a:schemeClr val="tx1"/>
        </a:solidFill>
        <a:latin typeface="Arial" pitchFamily="-112" charset="0"/>
        <a:ea typeface="ＭＳ Ｐゴシック" pitchFamily="-112" charset="-128"/>
        <a:cs typeface="ＭＳ Ｐゴシック" pitchFamily="-112" charset="-128"/>
      </a:defRPr>
    </a:lvl7pPr>
    <a:lvl8pPr marL="3336097" algn="l" defTabSz="476585" rtl="0" eaLnBrk="1" latinLnBrk="0" hangingPunct="1">
      <a:defRPr kern="1200">
        <a:solidFill>
          <a:schemeClr val="tx1"/>
        </a:solidFill>
        <a:latin typeface="Arial" pitchFamily="-112" charset="0"/>
        <a:ea typeface="ＭＳ Ｐゴシック" pitchFamily="-112" charset="-128"/>
        <a:cs typeface="ＭＳ Ｐゴシック" pitchFamily="-112" charset="-128"/>
      </a:defRPr>
    </a:lvl8pPr>
    <a:lvl9pPr marL="3812682" algn="l" defTabSz="476585" rtl="0" eaLnBrk="1" latinLnBrk="0" hangingPunct="1">
      <a:defRPr kern="1200">
        <a:solidFill>
          <a:schemeClr val="tx1"/>
        </a:solidFill>
        <a:latin typeface="Arial" pitchFamily="-112" charset="0"/>
        <a:ea typeface="ＭＳ Ｐゴシック" pitchFamily="-112" charset="-128"/>
        <a:cs typeface="ＭＳ Ｐゴシック" pitchFamily="-112" charset="-128"/>
      </a:defRPr>
    </a:lvl9pPr>
  </p:defaultTextStyle>
  <p:extLst>
    <p:ext uri="{EFAFB233-063F-42B5-8137-9DF3F51BA10A}">
      <p15:sldGuideLst xmlns:p15="http://schemas.microsoft.com/office/powerpoint/2012/main">
        <p15:guide id="1" orient="horz" pos="2272">
          <p15:clr>
            <a:srgbClr val="A4A3A4"/>
          </p15:clr>
        </p15:guide>
        <p15:guide id="2" pos="323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CD31"/>
    <a:srgbClr val="1B2A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2" autoAdjust="0"/>
    <p:restoredTop sz="76439" autoAdjust="0"/>
  </p:normalViewPr>
  <p:slideViewPr>
    <p:cSldViewPr snapToObjects="1">
      <p:cViewPr varScale="1">
        <p:scale>
          <a:sx n="46" d="100"/>
          <a:sy n="46" d="100"/>
        </p:scale>
        <p:origin x="576" y="36"/>
      </p:cViewPr>
      <p:guideLst>
        <p:guide orient="horz" pos="2272"/>
        <p:guide pos="3231"/>
      </p:guideLst>
    </p:cSldViewPr>
  </p:slideViewPr>
  <p:outlineViewPr>
    <p:cViewPr>
      <p:scale>
        <a:sx n="33" d="100"/>
        <a:sy n="33" d="100"/>
      </p:scale>
      <p:origin x="0" y="0"/>
    </p:cViewPr>
  </p:outlineViewPr>
  <p:notesTextViewPr>
    <p:cViewPr>
      <p:scale>
        <a:sx n="150" d="100"/>
        <a:sy n="150" d="100"/>
      </p:scale>
      <p:origin x="0" y="0"/>
    </p:cViewPr>
  </p:notesTextViewPr>
  <p:sorterViewPr>
    <p:cViewPr varScale="1">
      <p:scale>
        <a:sx n="1" d="1"/>
        <a:sy n="1" d="1"/>
      </p:scale>
      <p:origin x="0" y="-5848"/>
    </p:cViewPr>
  </p:sorterViewPr>
  <p:notesViewPr>
    <p:cSldViewPr snapToObjects="1">
      <p:cViewPr varScale="1">
        <p:scale>
          <a:sx n="96" d="100"/>
          <a:sy n="96" d="100"/>
        </p:scale>
        <p:origin x="4328"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A2B43A1B-BFDD-6246-83C5-A15B4DE53996}" type="datetime1">
              <a:rPr lang="fr-FR" smtClean="0"/>
              <a:pPr>
                <a:defRPr/>
              </a:pPr>
              <a:t>16/06/2025</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fr-FR"/>
              <a:t>@Manager Formation</a:t>
            </a: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635100E4-915C-E34F-9876-2E0276BDD0AF}" type="slidenum">
              <a:rPr lang="fr-FR"/>
              <a:pPr>
                <a:defRPr/>
              </a:pPr>
              <a:t>‹N°›</a:t>
            </a:fld>
            <a:endParaRPr 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366D4600-2676-194F-8E59-5E891B1A30BA}" type="datetime1">
              <a:rPr lang="fr-FR" smtClean="0"/>
              <a:pPr>
                <a:defRPr/>
              </a:pPr>
              <a:t>16/06/2025</a:t>
            </a:fld>
            <a:endParaRPr lang="fr-FR"/>
          </a:p>
        </p:txBody>
      </p:sp>
      <p:sp>
        <p:nvSpPr>
          <p:cNvPr id="4" name="Espace réservé de l'image des diapositives 3"/>
          <p:cNvSpPr>
            <a:spLocks noGrp="1" noRot="1" noChangeAspect="1"/>
          </p:cNvSpPr>
          <p:nvPr>
            <p:ph type="sldImg" idx="2"/>
          </p:nvPr>
        </p:nvSpPr>
        <p:spPr>
          <a:xfrm>
            <a:off x="990600" y="685800"/>
            <a:ext cx="48768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fr-FR"/>
              <a:t>@Manager Formation</a:t>
            </a: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23C060BE-CC60-F044-B6BA-6A9082FFB81C}" type="slidenum">
              <a:rPr lang="fr-FR"/>
              <a:pPr>
                <a:defRPr/>
              </a:pPr>
              <a:t>‹N°›</a:t>
            </a:fld>
            <a:endParaRPr lang="fr-FR"/>
          </a:p>
        </p:txBody>
      </p:sp>
    </p:spTree>
  </p:cSld>
  <p:clrMap bg1="lt1" tx1="dk1" bg2="lt2" tx2="dk2" accent1="accent1" accent2="accent2" accent3="accent3" accent4="accent4" accent5="accent5" accent6="accent6" hlink="hlink" folHlink="folHlink"/>
  <p:hf sldNum="0" hdr="0" dt="0"/>
  <p:notesStyle>
    <a:lvl1pPr algn="l" defTabSz="476585" rtl="0" eaLnBrk="0" fontAlgn="base" hangingPunct="0">
      <a:spcBef>
        <a:spcPct val="30000"/>
      </a:spcBef>
      <a:spcAft>
        <a:spcPct val="0"/>
      </a:spcAft>
      <a:defRPr sz="1300" kern="1200">
        <a:solidFill>
          <a:schemeClr val="tx1"/>
        </a:solidFill>
        <a:latin typeface="+mn-lt"/>
        <a:ea typeface="ＭＳ Ｐゴシック" pitchFamily="-112" charset="-128"/>
        <a:cs typeface="ＭＳ Ｐゴシック" pitchFamily="-112" charset="-128"/>
      </a:defRPr>
    </a:lvl1pPr>
    <a:lvl2pPr marL="476585" algn="l" defTabSz="476585" rtl="0" eaLnBrk="0" fontAlgn="base" hangingPunct="0">
      <a:spcBef>
        <a:spcPct val="30000"/>
      </a:spcBef>
      <a:spcAft>
        <a:spcPct val="0"/>
      </a:spcAft>
      <a:defRPr sz="1300" kern="1200">
        <a:solidFill>
          <a:schemeClr val="tx1"/>
        </a:solidFill>
        <a:latin typeface="+mn-lt"/>
        <a:ea typeface="ＭＳ Ｐゴシック" pitchFamily="-112" charset="-128"/>
        <a:cs typeface="+mn-cs"/>
      </a:defRPr>
    </a:lvl2pPr>
    <a:lvl3pPr marL="953171" algn="l" defTabSz="476585" rtl="0" eaLnBrk="0" fontAlgn="base" hangingPunct="0">
      <a:spcBef>
        <a:spcPct val="30000"/>
      </a:spcBef>
      <a:spcAft>
        <a:spcPct val="0"/>
      </a:spcAft>
      <a:defRPr sz="1300" kern="1200">
        <a:solidFill>
          <a:schemeClr val="tx1"/>
        </a:solidFill>
        <a:latin typeface="+mn-lt"/>
        <a:ea typeface="ＭＳ Ｐゴシック" pitchFamily="-112" charset="-128"/>
        <a:cs typeface="+mn-cs"/>
      </a:defRPr>
    </a:lvl3pPr>
    <a:lvl4pPr marL="1429756" algn="l" defTabSz="476585" rtl="0" eaLnBrk="0" fontAlgn="base" hangingPunct="0">
      <a:spcBef>
        <a:spcPct val="30000"/>
      </a:spcBef>
      <a:spcAft>
        <a:spcPct val="0"/>
      </a:spcAft>
      <a:defRPr sz="1300" kern="1200">
        <a:solidFill>
          <a:schemeClr val="tx1"/>
        </a:solidFill>
        <a:latin typeface="+mn-lt"/>
        <a:ea typeface="ＭＳ Ｐゴシック" pitchFamily="-112" charset="-128"/>
        <a:cs typeface="+mn-cs"/>
      </a:defRPr>
    </a:lvl4pPr>
    <a:lvl5pPr marL="1906341" algn="l" defTabSz="476585" rtl="0" eaLnBrk="0" fontAlgn="base" hangingPunct="0">
      <a:spcBef>
        <a:spcPct val="30000"/>
      </a:spcBef>
      <a:spcAft>
        <a:spcPct val="0"/>
      </a:spcAft>
      <a:defRPr sz="1300" kern="1200">
        <a:solidFill>
          <a:schemeClr val="tx1"/>
        </a:solidFill>
        <a:latin typeface="+mn-lt"/>
        <a:ea typeface="ＭＳ Ｐゴシック" pitchFamily="-112" charset="-128"/>
        <a:cs typeface="+mn-cs"/>
      </a:defRPr>
    </a:lvl5pPr>
    <a:lvl6pPr marL="2382926" algn="l" defTabSz="476585" rtl="0" eaLnBrk="1" latinLnBrk="0" hangingPunct="1">
      <a:defRPr sz="1300" kern="1200">
        <a:solidFill>
          <a:schemeClr val="tx1"/>
        </a:solidFill>
        <a:latin typeface="+mn-lt"/>
        <a:ea typeface="+mn-ea"/>
        <a:cs typeface="+mn-cs"/>
      </a:defRPr>
    </a:lvl6pPr>
    <a:lvl7pPr marL="2859512" algn="l" defTabSz="476585" rtl="0" eaLnBrk="1" latinLnBrk="0" hangingPunct="1">
      <a:defRPr sz="1300" kern="1200">
        <a:solidFill>
          <a:schemeClr val="tx1"/>
        </a:solidFill>
        <a:latin typeface="+mn-lt"/>
        <a:ea typeface="+mn-ea"/>
        <a:cs typeface="+mn-cs"/>
      </a:defRPr>
    </a:lvl7pPr>
    <a:lvl8pPr marL="3336097" algn="l" defTabSz="476585" rtl="0" eaLnBrk="1" latinLnBrk="0" hangingPunct="1">
      <a:defRPr sz="1300" kern="1200">
        <a:solidFill>
          <a:schemeClr val="tx1"/>
        </a:solidFill>
        <a:latin typeface="+mn-lt"/>
        <a:ea typeface="+mn-ea"/>
        <a:cs typeface="+mn-cs"/>
      </a:defRPr>
    </a:lvl8pPr>
    <a:lvl9pPr marL="3812682" algn="l" defTabSz="47658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tf1.fr/tf1/sept-a-huit/videos/gare-aux-arnaques-la-traque-aux-fraudeurs-des-compteurs-59149999.html"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www.tf1info.fr/societe/videos/video-compteurs-trafiques-les-fraudeurs-dans-la-ligne-de-mire-3741-2327569.html"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e l'image des diapositives 1"/>
          <p:cNvSpPr>
            <a:spLocks noGrp="1" noRot="1" noChangeAspect="1"/>
          </p:cNvSpPr>
          <p:nvPr>
            <p:ph type="sldImg"/>
          </p:nvPr>
        </p:nvSpPr>
        <p:spPr bwMode="auto">
          <a:xfrm>
            <a:off x="577850" y="685800"/>
            <a:ext cx="5702300" cy="4010025"/>
          </a:xfrm>
          <a:noFill/>
          <a:ln>
            <a:solidFill>
              <a:srgbClr val="000000"/>
            </a:solidFill>
            <a:miter lim="800000"/>
            <a:headEnd/>
            <a:tailEnd/>
          </a:ln>
        </p:spPr>
      </p:sp>
      <p:graphicFrame>
        <p:nvGraphicFramePr>
          <p:cNvPr id="4" name="Tableau 3"/>
          <p:cNvGraphicFramePr>
            <a:graphicFrameLocks noGrp="1"/>
          </p:cNvGraphicFramePr>
          <p:nvPr/>
        </p:nvGraphicFramePr>
        <p:xfrm>
          <a:off x="2057400" y="5181600"/>
          <a:ext cx="2667000" cy="2817815"/>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val="20000"/>
                    </a:ext>
                  </a:extLst>
                </a:gridCol>
              </a:tblGrid>
              <a:tr h="887090">
                <a:tc>
                  <a:txBody>
                    <a:bodyPr/>
                    <a:lstStyle/>
                    <a:p>
                      <a:pPr algn="ctr"/>
                      <a:r>
                        <a:rPr lang="fr-FR" sz="900" b="1" dirty="0">
                          <a:solidFill>
                            <a:schemeClr val="tx1"/>
                          </a:solidFill>
                          <a:latin typeface="Eurostile"/>
                          <a:cs typeface="Eurostile"/>
                        </a:rPr>
                        <a:t>Siège social</a:t>
                      </a:r>
                      <a:endParaRPr lang="fr-FR" sz="900" dirty="0">
                        <a:solidFill>
                          <a:schemeClr val="tx1"/>
                        </a:solidFill>
                        <a:latin typeface="Eurostile"/>
                        <a:cs typeface="Eurostile"/>
                      </a:endParaRPr>
                    </a:p>
                    <a:p>
                      <a:pPr algn="ctr"/>
                      <a:r>
                        <a:rPr lang="fr-FR" sz="900" b="0" dirty="0">
                          <a:solidFill>
                            <a:schemeClr val="tx1"/>
                          </a:solidFill>
                          <a:latin typeface="Eurostile"/>
                          <a:cs typeface="Eurostile"/>
                        </a:rPr>
                        <a:t>23, rue Jean Giraudoux – 75116 Paris</a:t>
                      </a:r>
                    </a:p>
                    <a:p>
                      <a:pPr algn="ctr"/>
                      <a:r>
                        <a:rPr lang="fr-FR" sz="900" b="0" dirty="0">
                          <a:solidFill>
                            <a:schemeClr val="tx1"/>
                          </a:solidFill>
                          <a:latin typeface="Eurostile"/>
                          <a:cs typeface="Eurostile"/>
                        </a:rPr>
                        <a:t>Tél. 01 45 77 27 78 – Fax : 01 40 58 18 09</a:t>
                      </a:r>
                    </a:p>
                    <a:p>
                      <a:pPr algn="ctr"/>
                      <a:r>
                        <a:rPr lang="fr-FR" sz="900" b="0" dirty="0" err="1">
                          <a:solidFill>
                            <a:schemeClr val="tx1"/>
                          </a:solidFill>
                          <a:latin typeface="Eurostile"/>
                          <a:cs typeface="Eurostile"/>
                        </a:rPr>
                        <a:t>contact@managerformation.fr</a:t>
                      </a:r>
                      <a:endParaRPr lang="fr-FR" sz="900" b="0" dirty="0">
                        <a:solidFill>
                          <a:schemeClr val="tx1"/>
                        </a:solidFill>
                        <a:latin typeface="Eurostile"/>
                        <a:cs typeface="Eurostile"/>
                      </a:endParaRPr>
                    </a:p>
                    <a:p>
                      <a:pPr algn="ctr"/>
                      <a:endParaRPr lang="fr-FR" sz="900" b="0" dirty="0">
                        <a:solidFill>
                          <a:schemeClr val="tx1"/>
                        </a:solidFill>
                        <a:latin typeface="Eurostile"/>
                        <a:cs typeface="Eurostile"/>
                      </a:endParaRPr>
                    </a:p>
                  </a:txBody>
                  <a:tcPr>
                    <a:noFill/>
                  </a:tcPr>
                </a:tc>
                <a:extLst>
                  <a:ext uri="{0D108BD9-81ED-4DB2-BD59-A6C34878D82A}">
                    <a16:rowId xmlns:a16="http://schemas.microsoft.com/office/drawing/2014/main" val="10000"/>
                  </a:ext>
                </a:extLst>
              </a:tr>
              <a:tr h="887090">
                <a:tc>
                  <a:txBody>
                    <a:bodyPr/>
                    <a:lstStyle/>
                    <a:p>
                      <a:pPr algn="ctr"/>
                      <a:r>
                        <a:rPr lang="fr-FR" sz="900" b="1" dirty="0">
                          <a:solidFill>
                            <a:schemeClr val="tx1"/>
                          </a:solidFill>
                          <a:latin typeface="Eurostile"/>
                          <a:cs typeface="Eurostile"/>
                        </a:rPr>
                        <a:t>Direction régionale Grand Ouest</a:t>
                      </a:r>
                    </a:p>
                    <a:p>
                      <a:pPr algn="ctr"/>
                      <a:r>
                        <a:rPr lang="fr-FR" sz="900" b="0" dirty="0">
                          <a:solidFill>
                            <a:schemeClr val="tx1"/>
                          </a:solidFill>
                          <a:latin typeface="Eurostile"/>
                          <a:cs typeface="Eurostile"/>
                        </a:rPr>
                        <a:t>5, bd Vincent Gâche – 44262 Nantes </a:t>
                      </a:r>
                      <a:r>
                        <a:rPr lang="fr-FR" sz="900" b="0" dirty="0" err="1">
                          <a:solidFill>
                            <a:schemeClr val="tx1"/>
                          </a:solidFill>
                          <a:latin typeface="Eurostile"/>
                          <a:cs typeface="Eurostile"/>
                        </a:rPr>
                        <a:t>Cdx</a:t>
                      </a:r>
                      <a:r>
                        <a:rPr lang="fr-FR" sz="900" b="0" dirty="0">
                          <a:solidFill>
                            <a:schemeClr val="tx1"/>
                          </a:solidFill>
                          <a:latin typeface="Eurostile"/>
                          <a:cs typeface="Eurostile"/>
                        </a:rPr>
                        <a:t> 2</a:t>
                      </a:r>
                    </a:p>
                    <a:p>
                      <a:pPr algn="ctr"/>
                      <a:r>
                        <a:rPr lang="fr-FR" sz="900" b="0" dirty="0">
                          <a:solidFill>
                            <a:schemeClr val="tx1"/>
                          </a:solidFill>
                          <a:latin typeface="Eurostile"/>
                          <a:cs typeface="Eurostile"/>
                        </a:rPr>
                        <a:t>Tél. 02 40 41 73 83 – Fax : 02 40 04 48 98</a:t>
                      </a:r>
                    </a:p>
                    <a:p>
                      <a:pPr algn="ctr"/>
                      <a:r>
                        <a:rPr lang="fr-FR" sz="900" b="0" dirty="0" err="1">
                          <a:solidFill>
                            <a:schemeClr val="tx1"/>
                          </a:solidFill>
                          <a:latin typeface="Eurostile"/>
                          <a:cs typeface="Eurostile"/>
                        </a:rPr>
                        <a:t>contactdr.ouest@managerformation.fr</a:t>
                      </a:r>
                      <a:endParaRPr lang="fr-FR" sz="900" b="0" dirty="0">
                        <a:solidFill>
                          <a:schemeClr val="tx1"/>
                        </a:solidFill>
                        <a:latin typeface="Eurostile"/>
                        <a:cs typeface="Eurostile"/>
                      </a:endParaRPr>
                    </a:p>
                    <a:p>
                      <a:pPr algn="ctr"/>
                      <a:endParaRPr lang="fr-FR" sz="900" b="0" dirty="0">
                        <a:solidFill>
                          <a:schemeClr val="tx1"/>
                        </a:solidFill>
                        <a:latin typeface="Eurostile"/>
                        <a:cs typeface="Eurostile"/>
                      </a:endParaRPr>
                    </a:p>
                  </a:txBody>
                  <a:tcPr>
                    <a:noFill/>
                  </a:tcPr>
                </a:tc>
                <a:extLst>
                  <a:ext uri="{0D108BD9-81ED-4DB2-BD59-A6C34878D82A}">
                    <a16:rowId xmlns:a16="http://schemas.microsoft.com/office/drawing/2014/main" val="10001"/>
                  </a:ext>
                </a:extLst>
              </a:tr>
              <a:tr h="1043635">
                <a:tc>
                  <a:txBody>
                    <a:bodyPr/>
                    <a:lstStyle/>
                    <a:p>
                      <a:pPr algn="ctr"/>
                      <a:r>
                        <a:rPr lang="fr-FR" sz="900" b="1" dirty="0">
                          <a:solidFill>
                            <a:schemeClr val="tx1"/>
                          </a:solidFill>
                          <a:latin typeface="Eurostile"/>
                          <a:cs typeface="Eurostile"/>
                        </a:rPr>
                        <a:t>Direction régionale Grand Sud</a:t>
                      </a:r>
                      <a:endParaRPr lang="fr-FR" sz="900" dirty="0">
                        <a:solidFill>
                          <a:schemeClr val="tx1"/>
                        </a:solidFill>
                        <a:latin typeface="Eurostile"/>
                        <a:cs typeface="Eurostile"/>
                      </a:endParaRPr>
                    </a:p>
                    <a:p>
                      <a:pPr algn="ctr"/>
                      <a:r>
                        <a:rPr lang="fr-FR" sz="900" b="0" dirty="0">
                          <a:solidFill>
                            <a:schemeClr val="tx1"/>
                          </a:solidFill>
                          <a:latin typeface="Eurostile"/>
                          <a:cs typeface="Eurostile"/>
                        </a:rPr>
                        <a:t>Building Bourse – 2, rue Beausset</a:t>
                      </a:r>
                    </a:p>
                    <a:p>
                      <a:pPr algn="ctr"/>
                      <a:r>
                        <a:rPr lang="fr-FR" sz="900" b="0" dirty="0">
                          <a:solidFill>
                            <a:schemeClr val="tx1"/>
                          </a:solidFill>
                          <a:latin typeface="Eurostile"/>
                          <a:cs typeface="Eurostile"/>
                        </a:rPr>
                        <a:t> 13001 Marseille</a:t>
                      </a:r>
                    </a:p>
                    <a:p>
                      <a:pPr algn="ctr"/>
                      <a:r>
                        <a:rPr lang="fr-FR" sz="900" b="0" dirty="0">
                          <a:solidFill>
                            <a:schemeClr val="tx1"/>
                          </a:solidFill>
                          <a:latin typeface="Eurostile"/>
                          <a:cs typeface="Eurostile"/>
                        </a:rPr>
                        <a:t>Tél. 04 91 37 39 26 – Fax : 04 91 71 54 22 </a:t>
                      </a:r>
                    </a:p>
                    <a:p>
                      <a:pPr algn="ctr"/>
                      <a:r>
                        <a:rPr lang="fr-FR" sz="900" b="0" dirty="0" err="1">
                          <a:solidFill>
                            <a:schemeClr val="tx1"/>
                          </a:solidFill>
                          <a:latin typeface="Eurostile"/>
                          <a:cs typeface="Eurostile"/>
                        </a:rPr>
                        <a:t>contactdr.sud@managerformation.fr</a:t>
                      </a:r>
                      <a:endParaRPr lang="fr-FR" sz="900" b="0" dirty="0">
                        <a:solidFill>
                          <a:schemeClr val="tx1"/>
                        </a:solidFill>
                        <a:latin typeface="Eurostile"/>
                        <a:cs typeface="Eurostile"/>
                      </a:endParaRPr>
                    </a:p>
                    <a:p>
                      <a:pPr algn="ctr"/>
                      <a:endParaRPr lang="fr-FR" sz="900" b="0" dirty="0">
                        <a:solidFill>
                          <a:schemeClr val="tx1"/>
                        </a:solidFill>
                        <a:latin typeface="Eurostile"/>
                        <a:cs typeface="Eurostile"/>
                      </a:endParaRPr>
                    </a:p>
                  </a:txBody>
                  <a:tcPr>
                    <a:noFill/>
                  </a:tcPr>
                </a:tc>
                <a:extLst>
                  <a:ext uri="{0D108BD9-81ED-4DB2-BD59-A6C34878D82A}">
                    <a16:rowId xmlns:a16="http://schemas.microsoft.com/office/drawing/2014/main" val="10002"/>
                  </a:ext>
                </a:extLst>
              </a:tr>
            </a:tbl>
          </a:graphicData>
        </a:graphic>
      </p:graphicFrame>
      <p:sp>
        <p:nvSpPr>
          <p:cNvPr id="6" name="Espace réservé du pied de page 5"/>
          <p:cNvSpPr>
            <a:spLocks noGrp="1"/>
          </p:cNvSpPr>
          <p:nvPr>
            <p:ph type="ftr" sz="quarter" idx="10"/>
          </p:nvPr>
        </p:nvSpPr>
        <p:spPr/>
        <p:txBody>
          <a:bodyPr/>
          <a:lstStyle/>
          <a:p>
            <a:pPr>
              <a:defRPr/>
            </a:pPr>
            <a:r>
              <a:rPr lang="fr-FR"/>
              <a:t>@Manager Formation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0600" y="685800"/>
            <a:ext cx="4876800" cy="3429000"/>
          </a:xfrm>
        </p:spPr>
      </p:sp>
      <p:sp>
        <p:nvSpPr>
          <p:cNvPr id="3" name="Espace réservé des commentaires 2"/>
          <p:cNvSpPr>
            <a:spLocks noGrp="1"/>
          </p:cNvSpPr>
          <p:nvPr>
            <p:ph type="body" idx="1"/>
          </p:nvPr>
        </p:nvSpPr>
        <p:spPr/>
        <p:txBody>
          <a:bodyPr>
            <a:normAutofit/>
          </a:bodyPr>
          <a:lstStyle/>
          <a:p>
            <a:r>
              <a:rPr lang="fr-FR" dirty="0">
                <a:solidFill>
                  <a:srgbClr val="000000"/>
                </a:solidFill>
                <a:latin typeface="Lucida Grande"/>
                <a:ea typeface="Lucida Grande"/>
                <a:cs typeface="Lucida Grande"/>
              </a:rPr>
              <a:t>Mes notes :</a:t>
            </a:r>
            <a:endParaRPr lang="fr-FR" dirty="0"/>
          </a:p>
        </p:txBody>
      </p:sp>
      <p:sp>
        <p:nvSpPr>
          <p:cNvPr id="5" name="Espace réservé du pied de page 4"/>
          <p:cNvSpPr>
            <a:spLocks noGrp="1"/>
          </p:cNvSpPr>
          <p:nvPr>
            <p:ph type="ftr" sz="quarter" idx="10"/>
          </p:nvPr>
        </p:nvSpPr>
        <p:spPr/>
        <p:txBody>
          <a:bodyPr/>
          <a:lstStyle/>
          <a:p>
            <a:pPr>
              <a:defRPr/>
            </a:pPr>
            <a:r>
              <a:rPr lang="fr-FR"/>
              <a:t>@Manager Formation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a:solidFill>
                  <a:srgbClr val="FF0000"/>
                </a:solidFill>
                <a:effectLst/>
                <a:latin typeface="Calibri" panose="020F0502020204030204" pitchFamily="34" charset="0"/>
                <a:ea typeface="Times New Roman" panose="02020603050405020304" pitchFamily="18" charset="0"/>
              </a:rPr>
              <a:t>Présenter le processus mis en place par Enedis pour les campagnes </a:t>
            </a:r>
            <a:r>
              <a:rPr lang="fr-FR" sz="1800" dirty="0" err="1">
                <a:solidFill>
                  <a:srgbClr val="FF0000"/>
                </a:solidFill>
                <a:effectLst/>
                <a:latin typeface="Calibri" panose="020F0502020204030204" pitchFamily="34" charset="0"/>
                <a:ea typeface="Times New Roman" panose="02020603050405020304" pitchFamily="18" charset="0"/>
              </a:rPr>
              <a:t>PNT</a:t>
            </a:r>
            <a:r>
              <a:rPr lang="fr-FR" sz="1800" dirty="0">
                <a:solidFill>
                  <a:srgbClr val="FF0000"/>
                </a:solidFill>
                <a:effectLst/>
                <a:latin typeface="Calibri" panose="020F0502020204030204" pitchFamily="34" charset="0"/>
                <a:ea typeface="Times New Roman" panose="02020603050405020304" pitchFamily="18" charset="0"/>
              </a:rPr>
              <a:t>. Répondre aux questions des participants</a:t>
            </a:r>
            <a:endParaRPr lang="fr-FR" dirty="0"/>
          </a:p>
        </p:txBody>
      </p:sp>
      <p:sp>
        <p:nvSpPr>
          <p:cNvPr id="4" name="Espace réservé du pied de page 3"/>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698646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CF61C-E190-EFCA-CC92-EB811E72F25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A37DF9F-09D0-AFBF-0BC2-DA0A99BB97FB}"/>
              </a:ext>
            </a:extLst>
          </p:cNvPr>
          <p:cNvSpPr>
            <a:spLocks noGrp="1" noRot="1" noChangeAspect="1"/>
          </p:cNvSpPr>
          <p:nvPr>
            <p:ph type="sldImg"/>
          </p:nvPr>
        </p:nvSpPr>
        <p:spPr>
          <a:xfrm>
            <a:off x="990600" y="685800"/>
            <a:ext cx="4876800" cy="3429000"/>
          </a:xfrm>
        </p:spPr>
      </p:sp>
      <p:sp>
        <p:nvSpPr>
          <p:cNvPr id="3" name="Espace réservé des commentaires 2">
            <a:extLst>
              <a:ext uri="{FF2B5EF4-FFF2-40B4-BE49-F238E27FC236}">
                <a16:creationId xmlns:a16="http://schemas.microsoft.com/office/drawing/2014/main" id="{CA39F59A-1E26-97D4-88B2-1D7E285A54C9}"/>
              </a:ext>
            </a:extLst>
          </p:cNvPr>
          <p:cNvSpPr>
            <a:spLocks noGrp="1"/>
          </p:cNvSpPr>
          <p:nvPr>
            <p:ph type="body" idx="1"/>
          </p:nvPr>
        </p:nvSpPr>
        <p:spPr/>
        <p:txBody>
          <a:bodyPr>
            <a:normAutofit/>
          </a:bodyPr>
          <a:lstStyle/>
          <a:p>
            <a:r>
              <a:rPr lang="fr-FR" dirty="0">
                <a:solidFill>
                  <a:srgbClr val="000000"/>
                </a:solidFill>
                <a:latin typeface="Lucida Grande"/>
                <a:ea typeface="Lucida Grande"/>
                <a:cs typeface="Lucida Grande"/>
              </a:rPr>
              <a:t>Mes notes :</a:t>
            </a:r>
            <a:endParaRPr lang="fr-FR" dirty="0"/>
          </a:p>
        </p:txBody>
      </p:sp>
      <p:sp>
        <p:nvSpPr>
          <p:cNvPr id="5" name="Espace réservé du pied de page 4">
            <a:extLst>
              <a:ext uri="{FF2B5EF4-FFF2-40B4-BE49-F238E27FC236}">
                <a16:creationId xmlns:a16="http://schemas.microsoft.com/office/drawing/2014/main" id="{6621238A-C88E-04FE-9142-3736D7A1CD89}"/>
              </a:ext>
            </a:extLst>
          </p:cNvPr>
          <p:cNvSpPr>
            <a:spLocks noGrp="1"/>
          </p:cNvSpPr>
          <p:nvPr>
            <p:ph type="ftr" sz="quarter" idx="10"/>
          </p:nvPr>
        </p:nvSpPr>
        <p:spPr/>
        <p:txBody>
          <a:bodyPr/>
          <a:lstStyle/>
          <a:p>
            <a:pPr>
              <a:defRPr/>
            </a:pPr>
            <a:r>
              <a:rPr lang="fr-FR"/>
              <a:t>@Manager Formation</a:t>
            </a:r>
          </a:p>
        </p:txBody>
      </p:sp>
    </p:spTree>
    <p:extLst>
      <p:ext uri="{BB962C8B-B14F-4D97-AF65-F5344CB8AC3E}">
        <p14:creationId xmlns:p14="http://schemas.microsoft.com/office/powerpoint/2010/main" val="2005343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fontAlgn="base">
              <a:buSzPts val="1200"/>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Constituer des sous-groupes inter-métier (Back-office, Technicien terrain. Anciens et nouveaux ), afin de créer des complémentarités et partager les expériences)</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SzPts val="1200"/>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Désigner un rapporteur par groupe</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SzPts val="1200"/>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Restitution en grand groupe : Chaque rapporteur restitue le travail du groupe</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SzPts val="1200"/>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Le formateur écrit au paperboard les restitutions : LIVRABLE 1</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endParaRPr lang="fr-FR" dirty="0"/>
          </a:p>
        </p:txBody>
      </p:sp>
      <p:sp>
        <p:nvSpPr>
          <p:cNvPr id="4" name="Espace réservé du pied de page 3"/>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1957652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0600" y="685800"/>
            <a:ext cx="4876800" cy="3429000"/>
          </a:xfrm>
        </p:spPr>
      </p:sp>
      <p:sp>
        <p:nvSpPr>
          <p:cNvPr id="3" name="Espace réservé des commentaires 2"/>
          <p:cNvSpPr>
            <a:spLocks noGrp="1"/>
          </p:cNvSpPr>
          <p:nvPr>
            <p:ph type="body" idx="1"/>
          </p:nvPr>
        </p:nvSpPr>
        <p:spPr/>
        <p:txBody>
          <a:bodyPr>
            <a:normAutofit/>
          </a:bodyPr>
          <a:lstStyle/>
          <a:p>
            <a:r>
              <a:rPr lang="fr-FR" dirty="0">
                <a:solidFill>
                  <a:srgbClr val="000000"/>
                </a:solidFill>
                <a:latin typeface="Lucida Grande"/>
                <a:ea typeface="Lucida Grande"/>
                <a:cs typeface="Lucida Grande"/>
              </a:rPr>
              <a:t>Mes notes :</a:t>
            </a:r>
            <a:endParaRPr lang="fr-FR" dirty="0"/>
          </a:p>
          <a:p>
            <a:endParaRPr lang="fr-FR" dirty="0"/>
          </a:p>
        </p:txBody>
      </p:sp>
      <p:sp>
        <p:nvSpPr>
          <p:cNvPr id="5" name="Espace réservé du pied de page 4"/>
          <p:cNvSpPr>
            <a:spLocks noGrp="1"/>
          </p:cNvSpPr>
          <p:nvPr>
            <p:ph type="ftr" sz="quarter" idx="10"/>
          </p:nvPr>
        </p:nvSpPr>
        <p:spPr/>
        <p:txBody>
          <a:bodyPr/>
          <a:lstStyle/>
          <a:p>
            <a:pPr>
              <a:defRPr/>
            </a:pPr>
            <a:r>
              <a:rPr lang="fr-FR"/>
              <a:t>@Manager Formation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fontAlgn="base">
              <a:buSzPts val="1200"/>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Distribuer des post-it (5 couleurs différentes si possible)</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SzPts val="1200"/>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Chaque participants (ou sous-groupe si cela vous parait plus confortable) inscrit ses idées pour chaque thème de l’étoile de mer</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SzPts val="1200"/>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Les post-it sont positionnés sur le paperboard en respectant les thèmes</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SzPts val="1200"/>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Une synthèse collective est faite en groupe avec le Formateur : LIVRABLE 2</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endParaRPr lang="fr-FR" dirty="0"/>
          </a:p>
        </p:txBody>
      </p:sp>
      <p:sp>
        <p:nvSpPr>
          <p:cNvPr id="4" name="Espace réservé du pied de page 3"/>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3357833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982DB-CC6C-D948-9B3A-CBEBA73CF44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196931-6FE1-82CC-2E3F-650508D23E8F}"/>
              </a:ext>
            </a:extLst>
          </p:cNvPr>
          <p:cNvSpPr>
            <a:spLocks noGrp="1" noRot="1" noChangeAspect="1"/>
          </p:cNvSpPr>
          <p:nvPr>
            <p:ph type="sldImg"/>
          </p:nvPr>
        </p:nvSpPr>
        <p:spPr>
          <a:xfrm>
            <a:off x="990600" y="685800"/>
            <a:ext cx="4876800" cy="3429000"/>
          </a:xfrm>
        </p:spPr>
      </p:sp>
      <p:sp>
        <p:nvSpPr>
          <p:cNvPr id="3" name="Espace réservé des commentaires 2">
            <a:extLst>
              <a:ext uri="{FF2B5EF4-FFF2-40B4-BE49-F238E27FC236}">
                <a16:creationId xmlns:a16="http://schemas.microsoft.com/office/drawing/2014/main" id="{D5741459-D989-0AA8-7B42-2E36CAA9D312}"/>
              </a:ext>
            </a:extLst>
          </p:cNvPr>
          <p:cNvSpPr>
            <a:spLocks noGrp="1"/>
          </p:cNvSpPr>
          <p:nvPr>
            <p:ph type="body" idx="1"/>
          </p:nvPr>
        </p:nvSpPr>
        <p:spPr/>
        <p:txBody>
          <a:bodyPr>
            <a:normAutofit/>
          </a:bodyPr>
          <a:lstStyle/>
          <a:p>
            <a:r>
              <a:rPr lang="fr-FR" dirty="0">
                <a:solidFill>
                  <a:srgbClr val="000000"/>
                </a:solidFill>
                <a:latin typeface="Lucida Grande"/>
                <a:ea typeface="Lucida Grande"/>
                <a:cs typeface="Lucida Grande"/>
              </a:rPr>
              <a:t>Mes notes :</a:t>
            </a:r>
            <a:endParaRPr lang="fr-FR" dirty="0"/>
          </a:p>
        </p:txBody>
      </p:sp>
      <p:sp>
        <p:nvSpPr>
          <p:cNvPr id="5" name="Espace réservé du pied de page 4">
            <a:extLst>
              <a:ext uri="{FF2B5EF4-FFF2-40B4-BE49-F238E27FC236}">
                <a16:creationId xmlns:a16="http://schemas.microsoft.com/office/drawing/2014/main" id="{0A390908-1849-C27D-45B1-EFBB3024C638}"/>
              </a:ext>
            </a:extLst>
          </p:cNvPr>
          <p:cNvSpPr>
            <a:spLocks noGrp="1"/>
          </p:cNvSpPr>
          <p:nvPr>
            <p:ph type="ftr" sz="quarter" idx="10"/>
          </p:nvPr>
        </p:nvSpPr>
        <p:spPr/>
        <p:txBody>
          <a:bodyPr/>
          <a:lstStyle/>
          <a:p>
            <a:pPr>
              <a:defRPr/>
            </a:pPr>
            <a:r>
              <a:rPr lang="fr-FR"/>
              <a:t>@Manager Formation</a:t>
            </a:r>
          </a:p>
        </p:txBody>
      </p:sp>
    </p:spTree>
    <p:extLst>
      <p:ext uri="{BB962C8B-B14F-4D97-AF65-F5344CB8AC3E}">
        <p14:creationId xmlns:p14="http://schemas.microsoft.com/office/powerpoint/2010/main" val="623559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76585" rtl="0" eaLnBrk="0" fontAlgn="base" latinLnBrk="0" hangingPunct="0">
              <a:lnSpc>
                <a:spcPct val="100000"/>
              </a:lnSpc>
              <a:spcBef>
                <a:spcPct val="30000"/>
              </a:spcBef>
              <a:spcAft>
                <a:spcPct val="0"/>
              </a:spcAft>
              <a:buClrTx/>
              <a:buSzTx/>
              <a:buFontTx/>
              <a:buNone/>
              <a:tabLst/>
              <a:defRPr/>
            </a:pPr>
            <a:r>
              <a:rPr lang="fr-FR" sz="1800" dirty="0">
                <a:solidFill>
                  <a:srgbClr val="FF0000"/>
                </a:solidFill>
                <a:effectLst/>
                <a:latin typeface="Calibri" panose="020F0502020204030204" pitchFamily="34" charset="0"/>
                <a:ea typeface="MS Mincho" panose="02020609040205080304" pitchFamily="49" charset="-128"/>
                <a:cs typeface="Calibri" panose="020F0502020204030204" pitchFamily="34" charset="0"/>
              </a:rPr>
              <a:t>En utilisant les livrables 1 et 2 : Construire collectivement </a:t>
            </a:r>
            <a:r>
              <a:rPr lang="fr-FR" sz="1800" dirty="0">
                <a:solidFill>
                  <a:srgbClr val="FF0000"/>
                </a:solidFill>
                <a:effectLst/>
                <a:highlight>
                  <a:srgbClr val="00FF00"/>
                </a:highlight>
                <a:latin typeface="Calibri" panose="020F0502020204030204" pitchFamily="34" charset="0"/>
                <a:ea typeface="MS Mincho" panose="02020609040205080304" pitchFamily="49" charset="-128"/>
                <a:cs typeface="Calibri" panose="020F0502020204030204" pitchFamily="34" charset="0"/>
              </a:rPr>
              <a:t>un Padlet</a:t>
            </a:r>
            <a:r>
              <a:rPr lang="fr-FR" sz="1800" dirty="0">
                <a:solidFill>
                  <a:srgbClr val="FF0000"/>
                </a:solidFill>
                <a:effectLst/>
                <a:latin typeface="Calibri" panose="020F0502020204030204" pitchFamily="34" charset="0"/>
                <a:ea typeface="MS Mincho" panose="02020609040205080304" pitchFamily="49" charset="-128"/>
                <a:cs typeface="Calibri" panose="020F0502020204030204" pitchFamily="34" charset="0"/>
              </a:rPr>
              <a:t> ou autre outil collaboratif Enedis, ou un poster, ou des fiches outils ? </a:t>
            </a:r>
            <a:r>
              <a:rPr lang="fr-FR" sz="1800" b="1" dirty="0">
                <a:solidFill>
                  <a:srgbClr val="FF0000"/>
                </a:solidFill>
                <a:effectLst/>
                <a:latin typeface="Calibri" panose="020F0502020204030204" pitchFamily="34" charset="0"/>
                <a:ea typeface="MS Mincho" panose="02020609040205080304" pitchFamily="49" charset="-128"/>
                <a:cs typeface="Calibri" panose="020F0502020204030204" pitchFamily="34" charset="0"/>
              </a:rPr>
              <a:t>Votre feuille de route</a:t>
            </a:r>
            <a:r>
              <a:rPr lang="fr-FR" sz="1800" dirty="0">
                <a:solidFill>
                  <a:srgbClr val="FF0000"/>
                </a:solidFill>
                <a:effectLst/>
                <a:latin typeface="Calibri" panose="020F0502020204030204" pitchFamily="34" charset="0"/>
                <a:ea typeface="MS Mincho" panose="02020609040205080304" pitchFamily="49" charset="-128"/>
                <a:cs typeface="Calibri" panose="020F0502020204030204" pitchFamily="34" charset="0"/>
              </a:rPr>
              <a:t> qui sera utilisée par chaque DR dans le cadre du service </a:t>
            </a:r>
            <a:r>
              <a:rPr lang="fr-FR" sz="1800" dirty="0" err="1">
                <a:solidFill>
                  <a:srgbClr val="FF0000"/>
                </a:solidFill>
                <a:effectLst/>
                <a:latin typeface="Calibri" panose="020F0502020204030204" pitchFamily="34" charset="0"/>
                <a:ea typeface="MS Mincho" panose="02020609040205080304" pitchFamily="49" charset="-128"/>
                <a:cs typeface="Calibri" panose="020F0502020204030204" pitchFamily="34" charset="0"/>
              </a:rPr>
              <a:t>PNT</a:t>
            </a:r>
            <a:r>
              <a:rPr lang="fr-FR" sz="1800" dirty="0">
                <a:solidFill>
                  <a:srgbClr val="FF0000"/>
                </a:solidFill>
                <a:effectLst/>
                <a:latin typeface="Calibri" panose="020F0502020204030204" pitchFamily="34" charset="0"/>
                <a:ea typeface="MS Mincho" panose="02020609040205080304" pitchFamily="49" charset="-128"/>
                <a:cs typeface="Calibri" panose="020F0502020204030204" pitchFamily="34" charset="0"/>
              </a:rPr>
              <a:t> et synthétisera votre schéma de collaboration efficace : LIVRABLE 3</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endParaRPr lang="fr-FR" dirty="0"/>
          </a:p>
        </p:txBody>
      </p:sp>
      <p:sp>
        <p:nvSpPr>
          <p:cNvPr id="4" name="Espace réservé du pied de page 3"/>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2488569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0600" y="685800"/>
            <a:ext cx="4876800" cy="3429000"/>
          </a:xfrm>
        </p:spPr>
      </p:sp>
      <p:sp>
        <p:nvSpPr>
          <p:cNvPr id="3" name="Espace réservé des commentaires 2"/>
          <p:cNvSpPr>
            <a:spLocks noGrp="1"/>
          </p:cNvSpPr>
          <p:nvPr>
            <p:ph type="body" idx="1"/>
          </p:nvPr>
        </p:nvSpPr>
        <p:spPr/>
        <p:txBody>
          <a:bodyPr>
            <a:normAutofit/>
          </a:bodyPr>
          <a:lstStyle/>
          <a:p>
            <a:r>
              <a:rPr lang="fr-FR" dirty="0">
                <a:solidFill>
                  <a:srgbClr val="000000"/>
                </a:solidFill>
                <a:latin typeface="Lucida Grande"/>
                <a:ea typeface="Lucida Grande"/>
                <a:cs typeface="Lucida Grande"/>
              </a:rPr>
              <a:t>Mes notes :</a:t>
            </a:r>
            <a:endParaRPr lang="fr-FR" dirty="0"/>
          </a:p>
          <a:p>
            <a:endParaRPr lang="fr-FR" dirty="0"/>
          </a:p>
        </p:txBody>
      </p:sp>
      <p:sp>
        <p:nvSpPr>
          <p:cNvPr id="5" name="Espace réservé du pied de page 4"/>
          <p:cNvSpPr>
            <a:spLocks noGrp="1"/>
          </p:cNvSpPr>
          <p:nvPr>
            <p:ph type="ftr" sz="quarter" idx="10"/>
          </p:nvPr>
        </p:nvSpPr>
        <p:spPr/>
        <p:txBody>
          <a:bodyPr/>
          <a:lstStyle/>
          <a:p>
            <a:pPr>
              <a:defRPr/>
            </a:pPr>
            <a:r>
              <a:rPr lang="fr-FR"/>
              <a:t>@Manager Formation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Présenter la slide 15 et inviter les participants à répondre</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Présenter la slide 16, la commenter si nécessaire. Inviter les participants à ajouter des idées sur les pratiques protectrices</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Slide 16 : Poser la question au groupe et noter au paperboard les éléments de réponse.</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Distribuer les Autodiagnostics.</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Ouvrir la réflexion et la discussion avec l’ensemble du groupe sur les résultats obtenus (neutralité et posture professionnelle).</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endParaRPr lang="fr-FR" dirty="0"/>
          </a:p>
        </p:txBody>
      </p:sp>
      <p:sp>
        <p:nvSpPr>
          <p:cNvPr id="4" name="Espace réservé du pied de page 3"/>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2685806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76585" rtl="0" eaLnBrk="0" fontAlgn="base" latinLnBrk="0" hangingPunct="0">
              <a:lnSpc>
                <a:spcPct val="100000"/>
              </a:lnSpc>
              <a:spcBef>
                <a:spcPct val="30000"/>
              </a:spcBef>
              <a:spcAft>
                <a:spcPct val="0"/>
              </a:spcAft>
              <a:buClrTx/>
              <a:buSzTx/>
              <a:buFontTx/>
              <a:buNone/>
              <a:tabLst/>
              <a:defRPr/>
            </a:pPr>
            <a:r>
              <a:rPr lang="fr-FR" sz="14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Présenter la slide 16, la commenter si nécessaire. Inviter les participants à ajouter des idées sur les pratiques protectrices</a:t>
            </a:r>
          </a:p>
          <a:p>
            <a:pPr marL="0" marR="0" lvl="0" indent="0" algn="l" defTabSz="476585" rtl="0" eaLnBrk="0" fontAlgn="base" latinLnBrk="0" hangingPunct="0">
              <a:lnSpc>
                <a:spcPct val="100000"/>
              </a:lnSpc>
              <a:spcBef>
                <a:spcPct val="30000"/>
              </a:spcBef>
              <a:spcAft>
                <a:spcPct val="0"/>
              </a:spcAft>
              <a:buClrTx/>
              <a:buSzTx/>
              <a:buFontTx/>
              <a:buNone/>
              <a:tabLst/>
              <a:defRPr/>
            </a:pPr>
            <a:r>
              <a:rPr lang="fr-FR" sz="14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Vous pouvez également ajouter des pratiques protectrices utiles:</a:t>
            </a:r>
            <a:endParaRPr lang="fr-FR" sz="1400" dirty="0">
              <a:effectLst/>
              <a:latin typeface="Calibri" panose="020F0502020204030204" pitchFamily="34" charset="0"/>
              <a:ea typeface="MS Mincho" panose="02020609040205080304" pitchFamily="49" charset="-128"/>
              <a:cs typeface="Arial" panose="020B0604020202020204" pitchFamily="34" charset="0"/>
            </a:endParaRPr>
          </a:p>
          <a:p>
            <a:r>
              <a:rPr lang="fr-FR" dirty="0"/>
              <a:t>Passer le RELAIS!!!!!</a:t>
            </a:r>
          </a:p>
          <a:p>
            <a:endParaRPr lang="fr-FR" dirty="0"/>
          </a:p>
        </p:txBody>
      </p:sp>
      <p:sp>
        <p:nvSpPr>
          <p:cNvPr id="4" name="Espace réservé du pied de page 3"/>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436994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Possibilité de réaliser deux questionnaires  pour amorcer une discussion</a:t>
            </a:r>
          </a:p>
        </p:txBody>
      </p:sp>
      <p:sp>
        <p:nvSpPr>
          <p:cNvPr id="4" name="Espace réservé du pied de page 3"/>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1506713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0600" y="685800"/>
            <a:ext cx="4876800" cy="3429000"/>
          </a:xfrm>
        </p:spPr>
      </p:sp>
      <p:sp>
        <p:nvSpPr>
          <p:cNvPr id="3" name="Espace réservé des commentaires 2"/>
          <p:cNvSpPr>
            <a:spLocks noGrp="1"/>
          </p:cNvSpPr>
          <p:nvPr>
            <p:ph type="body" idx="1"/>
          </p:nvPr>
        </p:nvSpPr>
        <p:spPr/>
        <p:txBody>
          <a:bodyPr>
            <a:normAutofit/>
          </a:bodyPr>
          <a:lstStyle/>
          <a:p>
            <a:r>
              <a:rPr lang="fr-FR" dirty="0">
                <a:solidFill>
                  <a:srgbClr val="000000"/>
                </a:solidFill>
                <a:latin typeface="Lucida Grande"/>
                <a:ea typeface="Lucida Grande"/>
                <a:cs typeface="Lucida Grande"/>
              </a:rPr>
              <a:t>Mes notes :</a:t>
            </a:r>
            <a:endParaRPr lang="fr-FR" dirty="0"/>
          </a:p>
          <a:p>
            <a:endParaRPr lang="fr-FR" dirty="0"/>
          </a:p>
        </p:txBody>
      </p:sp>
      <p:sp>
        <p:nvSpPr>
          <p:cNvPr id="5" name="Espace réservé du pied de page 4"/>
          <p:cNvSpPr>
            <a:spLocks noGrp="1"/>
          </p:cNvSpPr>
          <p:nvPr>
            <p:ph type="ftr" sz="quarter" idx="10"/>
          </p:nvPr>
        </p:nvSpPr>
        <p:spPr/>
        <p:txBody>
          <a:bodyPr/>
          <a:lstStyle/>
          <a:p>
            <a:pPr>
              <a:defRPr/>
            </a:pPr>
            <a:r>
              <a:rPr lang="fr-FR" dirty="0"/>
              <a:t>@Manager Formation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0600" y="685800"/>
            <a:ext cx="4876800" cy="3429000"/>
          </a:xfrm>
        </p:spPr>
      </p:sp>
      <p:sp>
        <p:nvSpPr>
          <p:cNvPr id="3" name="Espace réservé des commentaires 2"/>
          <p:cNvSpPr>
            <a:spLocks noGrp="1"/>
          </p:cNvSpPr>
          <p:nvPr>
            <p:ph type="body" idx="1"/>
          </p:nvPr>
        </p:nvSpPr>
        <p:spPr/>
        <p:txBody>
          <a:bodyPr>
            <a:normAutofit/>
          </a:bodyPr>
          <a:lstStyle/>
          <a:p>
            <a:r>
              <a:rPr lang="fr-FR" dirty="0">
                <a:solidFill>
                  <a:srgbClr val="000000"/>
                </a:solidFill>
                <a:latin typeface="Lucida Grande"/>
                <a:ea typeface="Lucida Grande"/>
                <a:cs typeface="Lucida Grande"/>
              </a:rPr>
              <a:t>Mes notes :</a:t>
            </a:r>
            <a:endParaRPr lang="fr-FR" dirty="0"/>
          </a:p>
          <a:p>
            <a:endParaRPr lang="fr-FR" dirty="0"/>
          </a:p>
        </p:txBody>
      </p:sp>
      <p:sp>
        <p:nvSpPr>
          <p:cNvPr id="5" name="Espace réservé du pied de page 4"/>
          <p:cNvSpPr>
            <a:spLocks noGrp="1"/>
          </p:cNvSpPr>
          <p:nvPr>
            <p:ph type="ftr" sz="quarter" idx="10"/>
          </p:nvPr>
        </p:nvSpPr>
        <p:spPr/>
        <p:txBody>
          <a:bodyPr/>
          <a:lstStyle/>
          <a:p>
            <a:pPr>
              <a:defRPr/>
            </a:pPr>
            <a:r>
              <a:rPr lang="fr-FR" dirty="0"/>
              <a:t>@Manager Formation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FEFA9-3BF9-C17F-8314-34568C72AB6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83B2637-C303-CDDC-4629-41FC9DF4AD87}"/>
              </a:ext>
            </a:extLst>
          </p:cNvPr>
          <p:cNvSpPr>
            <a:spLocks noGrp="1" noRot="1" noChangeAspect="1"/>
          </p:cNvSpPr>
          <p:nvPr>
            <p:ph type="sldImg"/>
          </p:nvPr>
        </p:nvSpPr>
        <p:spPr>
          <a:xfrm>
            <a:off x="990600" y="685800"/>
            <a:ext cx="4876800" cy="3429000"/>
          </a:xfrm>
        </p:spPr>
      </p:sp>
      <p:sp>
        <p:nvSpPr>
          <p:cNvPr id="3" name="Espace réservé des commentaires 2">
            <a:extLst>
              <a:ext uri="{FF2B5EF4-FFF2-40B4-BE49-F238E27FC236}">
                <a16:creationId xmlns:a16="http://schemas.microsoft.com/office/drawing/2014/main" id="{2C037603-56F2-74F6-147B-1368BBC0DA1F}"/>
              </a:ext>
            </a:extLst>
          </p:cNvPr>
          <p:cNvSpPr>
            <a:spLocks noGrp="1"/>
          </p:cNvSpPr>
          <p:nvPr>
            <p:ph type="body" idx="1"/>
          </p:nvPr>
        </p:nvSpPr>
        <p:spPr/>
        <p:txBody>
          <a:bodyPr>
            <a:normAutofit/>
          </a:bodyPr>
          <a:lstStyle/>
          <a:p>
            <a:r>
              <a:rPr lang="fr-FR" dirty="0">
                <a:solidFill>
                  <a:srgbClr val="000000"/>
                </a:solidFill>
                <a:latin typeface="Lucida Grande"/>
                <a:ea typeface="Lucida Grande"/>
                <a:cs typeface="Lucida Grande"/>
              </a:rPr>
              <a:t>Mes notes :</a:t>
            </a:r>
            <a:endParaRPr lang="fr-FR" dirty="0"/>
          </a:p>
        </p:txBody>
      </p:sp>
      <p:sp>
        <p:nvSpPr>
          <p:cNvPr id="5" name="Espace réservé du pied de page 4">
            <a:extLst>
              <a:ext uri="{FF2B5EF4-FFF2-40B4-BE49-F238E27FC236}">
                <a16:creationId xmlns:a16="http://schemas.microsoft.com/office/drawing/2014/main" id="{CDCA5727-9764-2762-4D9A-1239F1733052}"/>
              </a:ext>
            </a:extLst>
          </p:cNvPr>
          <p:cNvSpPr>
            <a:spLocks noGrp="1"/>
          </p:cNvSpPr>
          <p:nvPr>
            <p:ph type="ftr" sz="quarter" idx="10"/>
          </p:nvPr>
        </p:nvSpPr>
        <p:spPr/>
        <p:txBody>
          <a:bodyPr/>
          <a:lstStyle/>
          <a:p>
            <a:pPr>
              <a:defRPr/>
            </a:pPr>
            <a:r>
              <a:rPr lang="fr-FR" dirty="0"/>
              <a:t>@Manager Formation</a:t>
            </a:r>
          </a:p>
        </p:txBody>
      </p:sp>
    </p:spTree>
    <p:extLst>
      <p:ext uri="{BB962C8B-B14F-4D97-AF65-F5344CB8AC3E}">
        <p14:creationId xmlns:p14="http://schemas.microsoft.com/office/powerpoint/2010/main" val="2117306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74230-CC32-09EF-6C8B-BBFCBF114B7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6477B96-6039-5BE9-3EC2-AE1C3ECFFE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D6CCF3-11EE-C1D2-7E7D-47383D81B064}"/>
              </a:ext>
            </a:extLst>
          </p:cNvPr>
          <p:cNvSpPr>
            <a:spLocks noGrp="1"/>
          </p:cNvSpPr>
          <p:nvPr>
            <p:ph type="body" idx="1"/>
          </p:nvPr>
        </p:nvSpPr>
        <p:spPr/>
        <p:txBody>
          <a:bodyPr/>
          <a:lstStyle/>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Distribuer le Doc 5 et 5 bis à chaque sous-groupe métier.</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En sous-groupe les participants complètent le document.</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Les documents complétés seront utilisés lors de la construction du dialogue client affiné</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a:buNone/>
            </a:pPr>
            <a:r>
              <a:rPr lang="fr-FR" sz="1800" kern="1200" dirty="0">
                <a:solidFill>
                  <a:srgbClr val="FF0000"/>
                </a:solidFill>
                <a:effectLst/>
                <a:latin typeface="Calibri" panose="020F0502020204030204" pitchFamily="34" charset="0"/>
                <a:ea typeface="MS PGothic" panose="020B0600070205080204" pitchFamily="34" charset="-128"/>
              </a:rPr>
              <a:t>Synthétiser avec la slide 23 : LIVRABLE 4</a:t>
            </a:r>
            <a:endParaRPr lang="fr-FR" dirty="0"/>
          </a:p>
        </p:txBody>
      </p:sp>
      <p:sp>
        <p:nvSpPr>
          <p:cNvPr id="4" name="Espace réservé du pied de page 3">
            <a:extLst>
              <a:ext uri="{FF2B5EF4-FFF2-40B4-BE49-F238E27FC236}">
                <a16:creationId xmlns:a16="http://schemas.microsoft.com/office/drawing/2014/main" id="{0A138354-2814-9238-64EF-7C743404582D}"/>
              </a:ext>
            </a:extLst>
          </p:cNvPr>
          <p:cNvSpPr>
            <a:spLocks noGrp="1"/>
          </p:cNvSpPr>
          <p:nvPr>
            <p:ph type="ftr" sz="quarter" idx="4"/>
          </p:nvPr>
        </p:nvSpPr>
        <p:spPr/>
        <p:txBody>
          <a:bodyPr/>
          <a:lstStyle/>
          <a:p>
            <a:pPr>
              <a:defRPr/>
            </a:pPr>
            <a:r>
              <a:rPr lang="fr-FR" dirty="0"/>
              <a:t>@Manager Formation</a:t>
            </a:r>
          </a:p>
        </p:txBody>
      </p:sp>
    </p:spTree>
    <p:extLst>
      <p:ext uri="{BB962C8B-B14F-4D97-AF65-F5344CB8AC3E}">
        <p14:creationId xmlns:p14="http://schemas.microsoft.com/office/powerpoint/2010/main" val="3840768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Distribuer le Doc 5 et 5 bis à chaque sous-groupe métier.</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En sous-groupe les participants complètent le document.</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Les documents complétés seront utilisés lors de la construction du dialogue client affiné</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a:buNone/>
            </a:pPr>
            <a:r>
              <a:rPr lang="fr-FR" sz="1800" kern="1200" dirty="0">
                <a:solidFill>
                  <a:srgbClr val="FF0000"/>
                </a:solidFill>
                <a:effectLst/>
                <a:latin typeface="Calibri" panose="020F0502020204030204" pitchFamily="34" charset="0"/>
                <a:ea typeface="MS PGothic" panose="020B0600070205080204" pitchFamily="34" charset="-128"/>
              </a:rPr>
              <a:t>Synthétiser avec la slide 23 : LIVRABLE 4</a:t>
            </a:r>
            <a:endParaRPr lang="fr-FR" dirty="0"/>
          </a:p>
        </p:txBody>
      </p:sp>
      <p:sp>
        <p:nvSpPr>
          <p:cNvPr id="4" name="Espace réservé du pied de page 3"/>
          <p:cNvSpPr>
            <a:spLocks noGrp="1"/>
          </p:cNvSpPr>
          <p:nvPr>
            <p:ph type="ftr" sz="quarter" idx="4"/>
          </p:nvPr>
        </p:nvSpPr>
        <p:spPr/>
        <p:txBody>
          <a:bodyPr/>
          <a:lstStyle/>
          <a:p>
            <a:pPr>
              <a:defRPr/>
            </a:pPr>
            <a:r>
              <a:rPr lang="fr-FR" dirty="0"/>
              <a:t>@Manager Formation</a:t>
            </a:r>
          </a:p>
        </p:txBody>
      </p:sp>
    </p:spTree>
    <p:extLst>
      <p:ext uri="{BB962C8B-B14F-4D97-AF65-F5344CB8AC3E}">
        <p14:creationId xmlns:p14="http://schemas.microsoft.com/office/powerpoint/2010/main" val="794160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normAutofit fontScale="62500" lnSpcReduction="20000"/>
          </a:bodyPr>
          <a:lstStyle/>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Visionner les extraits de dialogue client avec l’ensemble du groupe.</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Pour chaque extrait vidéo, en grand groupe, ou sous-groupe, compléter les fiches et les conserver pour la construction du dialogue client affiné</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Autre possibilité, Synthétiser chaque vidéo collectivement au paperboard : LIVRABLE 5</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endParaRPr lang="fr-FR" dirty="0"/>
          </a:p>
          <a:p>
            <a:pPr>
              <a:lnSpc>
                <a:spcPct val="107000"/>
              </a:lnSpc>
              <a:spcAft>
                <a:spcPts val="760"/>
              </a:spcAft>
              <a:buNone/>
            </a:pPr>
            <a:endParaRPr lang="fr-FR" sz="1711"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60"/>
              </a:spcAft>
            </a:pPr>
            <a:r>
              <a:rPr lang="fr-FR" sz="1901" b="1" kern="100" dirty="0">
                <a:latin typeface="Calibri" panose="020F0502020204030204" pitchFamily="34" charset="0"/>
                <a:ea typeface="Calibri" panose="020F0502020204030204" pitchFamily="34" charset="0"/>
                <a:cs typeface="Times New Roman" panose="02020603050405020304" pitchFamily="18" charset="0"/>
              </a:rPr>
              <a:t>Reportage sur 7 à 8 du 17 novembre 2024</a:t>
            </a:r>
          </a:p>
          <a:p>
            <a:pPr>
              <a:lnSpc>
                <a:spcPct val="107000"/>
              </a:lnSpc>
              <a:spcAft>
                <a:spcPts val="760"/>
              </a:spcAft>
              <a:buNone/>
            </a:pPr>
            <a:r>
              <a:rPr lang="fr-FR" sz="1711" u="sng" kern="100" dirty="0">
                <a:solidFill>
                  <a:schemeClr val="accent1"/>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https://www.tf1.fr/tf1/sept-a-huit/videos/gare-aux-arnaques-la-traque-aux-fraudeurs-des-compteurs-59149999.html</a:t>
            </a:r>
            <a:r>
              <a:rPr lang="fr-FR" sz="1711" u="sng" kern="1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(attendre la </a:t>
            </a:r>
            <a:r>
              <a:rPr lang="fr-FR" sz="1711" u="sng" kern="100" dirty="0" err="1">
                <a:solidFill>
                  <a:schemeClr val="accent1"/>
                </a:solidFill>
                <a:latin typeface="Calibri" panose="020F0502020204030204" pitchFamily="34" charset="0"/>
                <a:ea typeface="Calibri" panose="020F0502020204030204" pitchFamily="34" charset="0"/>
                <a:cs typeface="Times New Roman" panose="02020603050405020304" pitchFamily="18" charset="0"/>
              </a:rPr>
              <a:t>findes</a:t>
            </a:r>
            <a:r>
              <a:rPr lang="fr-FR" sz="1711" u="sng" kern="1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publicités)</a:t>
            </a:r>
            <a:endParaRPr lang="fr-FR" sz="1711" kern="1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60"/>
              </a:spcAft>
              <a:buNone/>
            </a:pPr>
            <a:r>
              <a:rPr lang="fr-FR" sz="1711" kern="100" dirty="0">
                <a:latin typeface="Calibri" panose="020F0502020204030204" pitchFamily="34" charset="0"/>
                <a:ea typeface="Calibri" panose="020F0502020204030204" pitchFamily="34" charset="0"/>
                <a:cs typeface="Times New Roman" panose="02020603050405020304" pitchFamily="18" charset="0"/>
              </a:rPr>
              <a:t>3 situations avec dialogue client :</a:t>
            </a:r>
          </a:p>
          <a:p>
            <a:pPr lvl="1">
              <a:lnSpc>
                <a:spcPct val="107000"/>
              </a:lnSpc>
              <a:spcAft>
                <a:spcPts val="760"/>
              </a:spcAft>
            </a:pPr>
            <a:r>
              <a:rPr lang="fr-FR" sz="1426" kern="100" dirty="0">
                <a:latin typeface="Calibri" panose="020F0502020204030204" pitchFamily="34" charset="0"/>
                <a:ea typeface="Calibri" panose="020F0502020204030204" pitchFamily="34" charset="0"/>
                <a:cs typeface="Times New Roman" panose="02020603050405020304" pitchFamily="18" charset="0"/>
              </a:rPr>
              <a:t>Time code : 00 :36 seconde jusqu’a  3 :00</a:t>
            </a:r>
          </a:p>
          <a:p>
            <a:pPr lvl="1">
              <a:lnSpc>
                <a:spcPct val="107000"/>
              </a:lnSpc>
              <a:spcAft>
                <a:spcPts val="760"/>
              </a:spcAft>
            </a:pPr>
            <a:r>
              <a:rPr lang="fr-FR" sz="1426" kern="100" dirty="0">
                <a:latin typeface="Calibri" panose="020F0502020204030204" pitchFamily="34" charset="0"/>
                <a:ea typeface="Calibri" panose="020F0502020204030204" pitchFamily="34" charset="0"/>
                <a:cs typeface="Times New Roman" panose="02020603050405020304" pitchFamily="18" charset="0"/>
              </a:rPr>
              <a:t>Time code : 11 :40 à 13 :50</a:t>
            </a:r>
          </a:p>
          <a:p>
            <a:pPr lvl="1">
              <a:lnSpc>
                <a:spcPct val="107000"/>
              </a:lnSpc>
              <a:spcAft>
                <a:spcPts val="760"/>
              </a:spcAft>
            </a:pPr>
            <a:r>
              <a:rPr lang="fr-FR" sz="1426" kern="100" dirty="0">
                <a:latin typeface="Calibri" panose="020F0502020204030204" pitchFamily="34" charset="0"/>
                <a:ea typeface="Calibri" panose="020F0502020204030204" pitchFamily="34" charset="0"/>
                <a:cs typeface="Times New Roman" panose="02020603050405020304" pitchFamily="18" charset="0"/>
              </a:rPr>
              <a:t>Time code : 14 :45 à :15 :30</a:t>
            </a:r>
          </a:p>
          <a:p>
            <a:pPr>
              <a:lnSpc>
                <a:spcPct val="107000"/>
              </a:lnSpc>
              <a:spcAft>
                <a:spcPts val="760"/>
              </a:spcAft>
            </a:pPr>
            <a:r>
              <a:rPr lang="de-DE" sz="1711" kern="100" dirty="0">
                <a:latin typeface="Calibri" panose="020F0502020204030204" pitchFamily="34" charset="0"/>
                <a:ea typeface="Calibri" panose="020F0502020204030204" pitchFamily="34" charset="0"/>
                <a:cs typeface="Times New Roman" panose="02020603050405020304" pitchFamily="18" charset="0"/>
              </a:rPr>
              <a:t> </a:t>
            </a:r>
            <a:r>
              <a:rPr lang="de-DE" sz="1901" kern="100" dirty="0">
                <a:latin typeface="Calibri" panose="020F0502020204030204" pitchFamily="34" charset="0"/>
                <a:cs typeface="Times New Roman" panose="02020603050405020304" pitchFamily="18" charset="0"/>
              </a:rPr>
              <a:t>20H TF1 le 8/10/24</a:t>
            </a:r>
            <a:endParaRPr lang="fr-FR" sz="1901" kern="100" dirty="0">
              <a:latin typeface="Calibri" panose="020F0502020204030204" pitchFamily="34" charset="0"/>
              <a:cs typeface="Times New Roman" panose="02020603050405020304" pitchFamily="18" charset="0"/>
            </a:endParaRPr>
          </a:p>
          <a:p>
            <a:pPr>
              <a:lnSpc>
                <a:spcPct val="107000"/>
              </a:lnSpc>
              <a:spcAft>
                <a:spcPts val="760"/>
              </a:spcAft>
              <a:buNone/>
            </a:pPr>
            <a:r>
              <a:rPr lang="de-DE" sz="1711" u="sng" kern="100" dirty="0">
                <a:solidFill>
                  <a:schemeClr val="accent1"/>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https://www.tf1info.fr/societe/videos/video-compteurs-trafiques-les-fraudeurs-dans-la-ligne-de-mire-3741-2327569.html</a:t>
            </a:r>
            <a:endParaRPr lang="fr-FR" sz="1711" kern="1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60"/>
              </a:spcAft>
            </a:pPr>
            <a:r>
              <a:rPr lang="de-DE" sz="1711" kern="100" dirty="0">
                <a:latin typeface="Calibri" panose="020F0502020204030204" pitchFamily="34" charset="0"/>
                <a:ea typeface="Calibri" panose="020F0502020204030204" pitchFamily="34" charset="0"/>
                <a:cs typeface="Times New Roman" panose="02020603050405020304" pitchFamily="18" charset="0"/>
              </a:rPr>
              <a:t>Time code: </a:t>
            </a:r>
            <a:r>
              <a:rPr lang="de-DE" sz="1711" kern="100" dirty="0" err="1">
                <a:latin typeface="Calibri" panose="020F0502020204030204" pitchFamily="34" charset="0"/>
                <a:ea typeface="Calibri" panose="020F0502020204030204" pitchFamily="34" charset="0"/>
                <a:cs typeface="Times New Roman" panose="02020603050405020304" pitchFamily="18" charset="0"/>
              </a:rPr>
              <a:t>Jusqu’à</a:t>
            </a:r>
            <a:r>
              <a:rPr lang="de-DE" sz="1711" kern="100" dirty="0">
                <a:latin typeface="Calibri" panose="020F0502020204030204" pitchFamily="34" charset="0"/>
                <a:ea typeface="Calibri" panose="020F0502020204030204" pitchFamily="34" charset="0"/>
                <a:cs typeface="Times New Roman" panose="02020603050405020304" pitchFamily="18" charset="0"/>
              </a:rPr>
              <a:t> 01:05</a:t>
            </a:r>
            <a:endParaRPr lang="fr-FR" sz="1711" kern="100" dirty="0">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pied de page 3"/>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62394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76585" rtl="0" eaLnBrk="0" fontAlgn="base" latinLnBrk="0" hangingPunct="0">
              <a:lnSpc>
                <a:spcPct val="100000"/>
              </a:lnSpc>
              <a:spcBef>
                <a:spcPct val="30000"/>
              </a:spcBef>
              <a:spcAft>
                <a:spcPct val="0"/>
              </a:spcAft>
              <a:buClrTx/>
              <a:buSzTx/>
              <a:buFontTx/>
              <a:buNone/>
              <a:tabLst/>
              <a:defRP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Présenter les slides et inviter les participants à compléter, donner des idées afin de compléter les propositions déjà inscrites/ LIVRABLE 6</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endParaRPr lang="fr-FR" dirty="0"/>
          </a:p>
        </p:txBody>
      </p:sp>
      <p:sp>
        <p:nvSpPr>
          <p:cNvPr id="4" name="Espace réservé du pied de page 3"/>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555221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Présenter les éléments de dialogue proposés pour chaque métier</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a:buNone/>
            </a:pPr>
            <a:r>
              <a:rPr lang="fr-FR" sz="1800" kern="1200" dirty="0">
                <a:solidFill>
                  <a:srgbClr val="FF0000"/>
                </a:solidFill>
                <a:effectLst/>
                <a:latin typeface="Calibri" panose="020F0502020204030204" pitchFamily="34" charset="0"/>
                <a:ea typeface="MS PGothic" panose="020B0600070205080204" pitchFamily="34" charset="-128"/>
              </a:rPr>
              <a:t>Inciter chaque sous-groupe métier à enrichir le dialogue</a:t>
            </a:r>
            <a:endParaRPr lang="fr-FR" dirty="0"/>
          </a:p>
        </p:txBody>
      </p:sp>
      <p:sp>
        <p:nvSpPr>
          <p:cNvPr id="4" name="Espace réservé du pied de page 3"/>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958042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5D8CD-A172-AABB-0927-AA7061D7932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1FEFC10-D32A-BEF9-70AF-AAF5C29F293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19E287E-2897-09A7-2A28-F3860F73BCD7}"/>
              </a:ext>
            </a:extLst>
          </p:cNvPr>
          <p:cNvSpPr>
            <a:spLocks noGrp="1"/>
          </p:cNvSpPr>
          <p:nvPr>
            <p:ph type="body" idx="1"/>
          </p:nvPr>
        </p:nvSpPr>
        <p:spPr/>
        <p:txBody>
          <a:bodyPr/>
          <a:lstStyle/>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Présenter les éléments de dialogue proposés pour chaque métier</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a:buNone/>
            </a:pPr>
            <a:r>
              <a:rPr lang="fr-FR" sz="1800" kern="1200" dirty="0">
                <a:solidFill>
                  <a:srgbClr val="FF0000"/>
                </a:solidFill>
                <a:effectLst/>
                <a:latin typeface="Calibri" panose="020F0502020204030204" pitchFamily="34" charset="0"/>
                <a:ea typeface="MS PGothic" panose="020B0600070205080204" pitchFamily="34" charset="-128"/>
              </a:rPr>
              <a:t>Inciter chaque sous-groupe métier à enrichir le dialogue</a:t>
            </a:r>
            <a:endParaRPr lang="fr-FR" dirty="0"/>
          </a:p>
        </p:txBody>
      </p:sp>
      <p:sp>
        <p:nvSpPr>
          <p:cNvPr id="4" name="Espace réservé du pied de page 3">
            <a:extLst>
              <a:ext uri="{FF2B5EF4-FFF2-40B4-BE49-F238E27FC236}">
                <a16:creationId xmlns:a16="http://schemas.microsoft.com/office/drawing/2014/main" id="{2CF9DD3A-469E-0A05-CC67-A8A74FF065A4}"/>
              </a:ext>
            </a:extLst>
          </p:cNvPr>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622086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E7AE4-2B01-5077-3876-5F91EB03E11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843906A-70BC-740A-53E9-432C35389C9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51A0ED1-4AB0-F3EC-3A8D-3940E5234A71}"/>
              </a:ext>
            </a:extLst>
          </p:cNvPr>
          <p:cNvSpPr>
            <a:spLocks noGrp="1"/>
          </p:cNvSpPr>
          <p:nvPr>
            <p:ph type="body" idx="1"/>
          </p:nvPr>
        </p:nvSpPr>
        <p:spPr/>
        <p:txBody>
          <a:bodyPr/>
          <a:lstStyle/>
          <a:p>
            <a:pPr marL="342900" lvl="0" indent="-342900" fontAlgn="base">
              <a:buFont typeface="Symbol" panose="05050102010706020507" pitchFamily="18" charset="2"/>
              <a:buChar char=""/>
            </a:pPr>
            <a:r>
              <a:rPr lang="fr-FR" sz="1800" kern="1200" dirty="0">
                <a:solidFill>
                  <a:srgbClr val="FF0000"/>
                </a:solidFill>
                <a:effectLst/>
                <a:latin typeface="Calibri" panose="020F0502020204030204" pitchFamily="34" charset="0"/>
                <a:ea typeface="MS PGothic" panose="020B0600070205080204" pitchFamily="34" charset="-128"/>
                <a:cs typeface="Calibri" panose="020F0502020204030204" pitchFamily="34" charset="0"/>
              </a:rPr>
              <a:t>Présenter les éléments de dialogue proposés pour chaque métier</a:t>
            </a:r>
            <a:endParaRPr lang="fr-FR" sz="1800" dirty="0">
              <a:effectLst/>
              <a:latin typeface="Calibri" panose="020F0502020204030204" pitchFamily="34" charset="0"/>
              <a:ea typeface="MS Mincho" panose="02020609040205080304" pitchFamily="49" charset="-128"/>
              <a:cs typeface="Arial" panose="020B0604020202020204" pitchFamily="34" charset="0"/>
            </a:endParaRPr>
          </a:p>
          <a:p>
            <a:pPr>
              <a:buNone/>
            </a:pPr>
            <a:r>
              <a:rPr lang="fr-FR" sz="1800" kern="1200" dirty="0">
                <a:solidFill>
                  <a:srgbClr val="FF0000"/>
                </a:solidFill>
                <a:effectLst/>
                <a:latin typeface="Calibri" panose="020F0502020204030204" pitchFamily="34" charset="0"/>
                <a:ea typeface="MS PGothic" panose="020B0600070205080204" pitchFamily="34" charset="-128"/>
              </a:rPr>
              <a:t>Inciter chaque sous-groupe métier à enrichir le dialogue</a:t>
            </a:r>
            <a:endParaRPr lang="fr-FR" dirty="0"/>
          </a:p>
        </p:txBody>
      </p:sp>
      <p:sp>
        <p:nvSpPr>
          <p:cNvPr id="4" name="Espace réservé du pied de page 3">
            <a:extLst>
              <a:ext uri="{FF2B5EF4-FFF2-40B4-BE49-F238E27FC236}">
                <a16:creationId xmlns:a16="http://schemas.microsoft.com/office/drawing/2014/main" id="{A916E5F0-59A0-9D66-91CF-8D3DCB2ED4BA}"/>
              </a:ext>
            </a:extLst>
          </p:cNvPr>
          <p:cNvSpPr>
            <a:spLocks noGrp="1"/>
          </p:cNvSpPr>
          <p:nvPr>
            <p:ph type="ftr" sz="quarter" idx="4"/>
          </p:nvPr>
        </p:nvSpPr>
        <p:spPr/>
        <p:txBody>
          <a:bodyPr/>
          <a:lstStyle/>
          <a:p>
            <a:pPr>
              <a:defRPr/>
            </a:pPr>
            <a:r>
              <a:rPr lang="fr-FR"/>
              <a:t>@Manager Formation</a:t>
            </a:r>
          </a:p>
        </p:txBody>
      </p:sp>
    </p:spTree>
    <p:extLst>
      <p:ext uri="{BB962C8B-B14F-4D97-AF65-F5344CB8AC3E}">
        <p14:creationId xmlns:p14="http://schemas.microsoft.com/office/powerpoint/2010/main" val="22340321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2A445-2FEC-E30C-E3F9-8F97803A5340}"/>
            </a:ext>
          </a:extLst>
        </p:cNvPr>
        <p:cNvGrpSpPr/>
        <p:nvPr/>
      </p:nvGrpSpPr>
      <p:grpSpPr>
        <a:xfrm>
          <a:off x="0" y="0"/>
          <a:ext cx="0" cy="0"/>
          <a:chOff x="0" y="0"/>
          <a:chExt cx="0" cy="0"/>
        </a:xfrm>
      </p:grpSpPr>
      <p:sp>
        <p:nvSpPr>
          <p:cNvPr id="16386" name="Espace réservé de l'image des diapositives 1">
            <a:extLst>
              <a:ext uri="{FF2B5EF4-FFF2-40B4-BE49-F238E27FC236}">
                <a16:creationId xmlns:a16="http://schemas.microsoft.com/office/drawing/2014/main" id="{31EE6724-1028-4A91-435D-C050F83EBE5B}"/>
              </a:ext>
            </a:extLst>
          </p:cNvPr>
          <p:cNvSpPr>
            <a:spLocks noGrp="1" noRot="1" noChangeAspect="1"/>
          </p:cNvSpPr>
          <p:nvPr>
            <p:ph type="sldImg"/>
          </p:nvPr>
        </p:nvSpPr>
        <p:spPr bwMode="auto">
          <a:xfrm>
            <a:off x="577850" y="685800"/>
            <a:ext cx="5702300" cy="4010025"/>
          </a:xfrm>
          <a:noFill/>
          <a:ln>
            <a:solidFill>
              <a:srgbClr val="000000"/>
            </a:solidFill>
            <a:miter lim="800000"/>
            <a:headEnd/>
            <a:tailEnd/>
          </a:ln>
        </p:spPr>
      </p:sp>
      <p:graphicFrame>
        <p:nvGraphicFramePr>
          <p:cNvPr id="4" name="Tableau 3">
            <a:extLst>
              <a:ext uri="{FF2B5EF4-FFF2-40B4-BE49-F238E27FC236}">
                <a16:creationId xmlns:a16="http://schemas.microsoft.com/office/drawing/2014/main" id="{E925AB96-83A4-D799-6563-B2F557578769}"/>
              </a:ext>
            </a:extLst>
          </p:cNvPr>
          <p:cNvGraphicFramePr>
            <a:graphicFrameLocks noGrp="1"/>
          </p:cNvGraphicFramePr>
          <p:nvPr/>
        </p:nvGraphicFramePr>
        <p:xfrm>
          <a:off x="2057400" y="5181600"/>
          <a:ext cx="2667000" cy="2817815"/>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val="20000"/>
                    </a:ext>
                  </a:extLst>
                </a:gridCol>
              </a:tblGrid>
              <a:tr h="887090">
                <a:tc>
                  <a:txBody>
                    <a:bodyPr/>
                    <a:lstStyle/>
                    <a:p>
                      <a:pPr algn="ctr"/>
                      <a:r>
                        <a:rPr lang="fr-FR" sz="900" b="1" dirty="0">
                          <a:solidFill>
                            <a:schemeClr val="tx1"/>
                          </a:solidFill>
                          <a:latin typeface="Eurostile"/>
                          <a:cs typeface="Eurostile"/>
                        </a:rPr>
                        <a:t>Siège social</a:t>
                      </a:r>
                      <a:endParaRPr lang="fr-FR" sz="900" dirty="0">
                        <a:solidFill>
                          <a:schemeClr val="tx1"/>
                        </a:solidFill>
                        <a:latin typeface="Eurostile"/>
                        <a:cs typeface="Eurostile"/>
                      </a:endParaRPr>
                    </a:p>
                    <a:p>
                      <a:pPr algn="ctr"/>
                      <a:r>
                        <a:rPr lang="fr-FR" sz="900" b="0" dirty="0">
                          <a:solidFill>
                            <a:schemeClr val="tx1"/>
                          </a:solidFill>
                          <a:latin typeface="Eurostile"/>
                          <a:cs typeface="Eurostile"/>
                        </a:rPr>
                        <a:t>23, rue Jean Giraudoux – 75116 Paris</a:t>
                      </a:r>
                    </a:p>
                    <a:p>
                      <a:pPr algn="ctr"/>
                      <a:r>
                        <a:rPr lang="fr-FR" sz="900" b="0" dirty="0">
                          <a:solidFill>
                            <a:schemeClr val="tx1"/>
                          </a:solidFill>
                          <a:latin typeface="Eurostile"/>
                          <a:cs typeface="Eurostile"/>
                        </a:rPr>
                        <a:t>Tél. 01 45 77 27 78 – Fax : 01 40 58 18 09</a:t>
                      </a:r>
                    </a:p>
                    <a:p>
                      <a:pPr algn="ctr"/>
                      <a:r>
                        <a:rPr lang="fr-FR" sz="900" b="0" dirty="0" err="1">
                          <a:solidFill>
                            <a:schemeClr val="tx1"/>
                          </a:solidFill>
                          <a:latin typeface="Eurostile"/>
                          <a:cs typeface="Eurostile"/>
                        </a:rPr>
                        <a:t>contact@managerformation.fr</a:t>
                      </a:r>
                      <a:endParaRPr lang="fr-FR" sz="900" b="0" dirty="0">
                        <a:solidFill>
                          <a:schemeClr val="tx1"/>
                        </a:solidFill>
                        <a:latin typeface="Eurostile"/>
                        <a:cs typeface="Eurostile"/>
                      </a:endParaRPr>
                    </a:p>
                    <a:p>
                      <a:pPr algn="ctr"/>
                      <a:endParaRPr lang="fr-FR" sz="900" b="0" dirty="0">
                        <a:solidFill>
                          <a:schemeClr val="tx1"/>
                        </a:solidFill>
                        <a:latin typeface="Eurostile"/>
                        <a:cs typeface="Eurostile"/>
                      </a:endParaRPr>
                    </a:p>
                  </a:txBody>
                  <a:tcPr>
                    <a:noFill/>
                  </a:tcPr>
                </a:tc>
                <a:extLst>
                  <a:ext uri="{0D108BD9-81ED-4DB2-BD59-A6C34878D82A}">
                    <a16:rowId xmlns:a16="http://schemas.microsoft.com/office/drawing/2014/main" val="10000"/>
                  </a:ext>
                </a:extLst>
              </a:tr>
              <a:tr h="887090">
                <a:tc>
                  <a:txBody>
                    <a:bodyPr/>
                    <a:lstStyle/>
                    <a:p>
                      <a:pPr algn="ctr"/>
                      <a:r>
                        <a:rPr lang="fr-FR" sz="900" b="1" dirty="0">
                          <a:solidFill>
                            <a:schemeClr val="tx1"/>
                          </a:solidFill>
                          <a:latin typeface="Eurostile"/>
                          <a:cs typeface="Eurostile"/>
                        </a:rPr>
                        <a:t>Direction régionale Grand Ouest</a:t>
                      </a:r>
                    </a:p>
                    <a:p>
                      <a:pPr algn="ctr"/>
                      <a:r>
                        <a:rPr lang="fr-FR" sz="900" b="0" dirty="0">
                          <a:solidFill>
                            <a:schemeClr val="tx1"/>
                          </a:solidFill>
                          <a:latin typeface="Eurostile"/>
                          <a:cs typeface="Eurostile"/>
                        </a:rPr>
                        <a:t>5, bd Vincent Gâche – 44262 Nantes </a:t>
                      </a:r>
                      <a:r>
                        <a:rPr lang="fr-FR" sz="900" b="0" dirty="0" err="1">
                          <a:solidFill>
                            <a:schemeClr val="tx1"/>
                          </a:solidFill>
                          <a:latin typeface="Eurostile"/>
                          <a:cs typeface="Eurostile"/>
                        </a:rPr>
                        <a:t>Cdx</a:t>
                      </a:r>
                      <a:r>
                        <a:rPr lang="fr-FR" sz="900" b="0" dirty="0">
                          <a:solidFill>
                            <a:schemeClr val="tx1"/>
                          </a:solidFill>
                          <a:latin typeface="Eurostile"/>
                          <a:cs typeface="Eurostile"/>
                        </a:rPr>
                        <a:t> 2</a:t>
                      </a:r>
                    </a:p>
                    <a:p>
                      <a:pPr algn="ctr"/>
                      <a:r>
                        <a:rPr lang="fr-FR" sz="900" b="0" dirty="0">
                          <a:solidFill>
                            <a:schemeClr val="tx1"/>
                          </a:solidFill>
                          <a:latin typeface="Eurostile"/>
                          <a:cs typeface="Eurostile"/>
                        </a:rPr>
                        <a:t>Tél. 02 40 41 73 83 – Fax : 02 40 04 48 98</a:t>
                      </a:r>
                    </a:p>
                    <a:p>
                      <a:pPr algn="ctr"/>
                      <a:r>
                        <a:rPr lang="fr-FR" sz="900" b="0" dirty="0" err="1">
                          <a:solidFill>
                            <a:schemeClr val="tx1"/>
                          </a:solidFill>
                          <a:latin typeface="Eurostile"/>
                          <a:cs typeface="Eurostile"/>
                        </a:rPr>
                        <a:t>contactdr.ouest@managerformation.fr</a:t>
                      </a:r>
                      <a:endParaRPr lang="fr-FR" sz="900" b="0" dirty="0">
                        <a:solidFill>
                          <a:schemeClr val="tx1"/>
                        </a:solidFill>
                        <a:latin typeface="Eurostile"/>
                        <a:cs typeface="Eurostile"/>
                      </a:endParaRPr>
                    </a:p>
                    <a:p>
                      <a:pPr algn="ctr"/>
                      <a:endParaRPr lang="fr-FR" sz="900" b="0" dirty="0">
                        <a:solidFill>
                          <a:schemeClr val="tx1"/>
                        </a:solidFill>
                        <a:latin typeface="Eurostile"/>
                        <a:cs typeface="Eurostile"/>
                      </a:endParaRPr>
                    </a:p>
                  </a:txBody>
                  <a:tcPr>
                    <a:noFill/>
                  </a:tcPr>
                </a:tc>
                <a:extLst>
                  <a:ext uri="{0D108BD9-81ED-4DB2-BD59-A6C34878D82A}">
                    <a16:rowId xmlns:a16="http://schemas.microsoft.com/office/drawing/2014/main" val="10001"/>
                  </a:ext>
                </a:extLst>
              </a:tr>
              <a:tr h="1043635">
                <a:tc>
                  <a:txBody>
                    <a:bodyPr/>
                    <a:lstStyle/>
                    <a:p>
                      <a:pPr algn="ctr"/>
                      <a:r>
                        <a:rPr lang="fr-FR" sz="900" b="1" dirty="0">
                          <a:solidFill>
                            <a:schemeClr val="tx1"/>
                          </a:solidFill>
                          <a:latin typeface="Eurostile"/>
                          <a:cs typeface="Eurostile"/>
                        </a:rPr>
                        <a:t>Direction régionale Grand Sud</a:t>
                      </a:r>
                      <a:endParaRPr lang="fr-FR" sz="900" dirty="0">
                        <a:solidFill>
                          <a:schemeClr val="tx1"/>
                        </a:solidFill>
                        <a:latin typeface="Eurostile"/>
                        <a:cs typeface="Eurostile"/>
                      </a:endParaRPr>
                    </a:p>
                    <a:p>
                      <a:pPr algn="ctr"/>
                      <a:r>
                        <a:rPr lang="fr-FR" sz="900" b="0" dirty="0">
                          <a:solidFill>
                            <a:schemeClr val="tx1"/>
                          </a:solidFill>
                          <a:latin typeface="Eurostile"/>
                          <a:cs typeface="Eurostile"/>
                        </a:rPr>
                        <a:t>Building Bourse – 2, rue Beausset</a:t>
                      </a:r>
                    </a:p>
                    <a:p>
                      <a:pPr algn="ctr"/>
                      <a:r>
                        <a:rPr lang="fr-FR" sz="900" b="0" dirty="0">
                          <a:solidFill>
                            <a:schemeClr val="tx1"/>
                          </a:solidFill>
                          <a:latin typeface="Eurostile"/>
                          <a:cs typeface="Eurostile"/>
                        </a:rPr>
                        <a:t> 13001 Marseille</a:t>
                      </a:r>
                    </a:p>
                    <a:p>
                      <a:pPr algn="ctr"/>
                      <a:r>
                        <a:rPr lang="fr-FR" sz="900" b="0" dirty="0">
                          <a:solidFill>
                            <a:schemeClr val="tx1"/>
                          </a:solidFill>
                          <a:latin typeface="Eurostile"/>
                          <a:cs typeface="Eurostile"/>
                        </a:rPr>
                        <a:t>Tél. 04 91 37 39 26 – Fax : 04 91 71 54 22 </a:t>
                      </a:r>
                    </a:p>
                    <a:p>
                      <a:pPr algn="ctr"/>
                      <a:r>
                        <a:rPr lang="fr-FR" sz="900" b="0" dirty="0" err="1">
                          <a:solidFill>
                            <a:schemeClr val="tx1"/>
                          </a:solidFill>
                          <a:latin typeface="Eurostile"/>
                          <a:cs typeface="Eurostile"/>
                        </a:rPr>
                        <a:t>contactdr.sud@managerformation.fr</a:t>
                      </a:r>
                      <a:endParaRPr lang="fr-FR" sz="900" b="0" dirty="0">
                        <a:solidFill>
                          <a:schemeClr val="tx1"/>
                        </a:solidFill>
                        <a:latin typeface="Eurostile"/>
                        <a:cs typeface="Eurostile"/>
                      </a:endParaRPr>
                    </a:p>
                    <a:p>
                      <a:pPr algn="ctr"/>
                      <a:endParaRPr lang="fr-FR" sz="900" b="0" dirty="0">
                        <a:solidFill>
                          <a:schemeClr val="tx1"/>
                        </a:solidFill>
                        <a:latin typeface="Eurostile"/>
                        <a:cs typeface="Eurostile"/>
                      </a:endParaRPr>
                    </a:p>
                  </a:txBody>
                  <a:tcPr>
                    <a:noFill/>
                  </a:tcPr>
                </a:tc>
                <a:extLst>
                  <a:ext uri="{0D108BD9-81ED-4DB2-BD59-A6C34878D82A}">
                    <a16:rowId xmlns:a16="http://schemas.microsoft.com/office/drawing/2014/main" val="10002"/>
                  </a:ext>
                </a:extLst>
              </a:tr>
            </a:tbl>
          </a:graphicData>
        </a:graphic>
      </p:graphicFrame>
      <p:sp>
        <p:nvSpPr>
          <p:cNvPr id="6" name="Espace réservé du pied de page 5">
            <a:extLst>
              <a:ext uri="{FF2B5EF4-FFF2-40B4-BE49-F238E27FC236}">
                <a16:creationId xmlns:a16="http://schemas.microsoft.com/office/drawing/2014/main" id="{38D5C742-43EF-ECA5-C622-1213B5F9C7A7}"/>
              </a:ext>
            </a:extLst>
          </p:cNvPr>
          <p:cNvSpPr>
            <a:spLocks noGrp="1"/>
          </p:cNvSpPr>
          <p:nvPr>
            <p:ph type="ftr" sz="quarter" idx="10"/>
          </p:nvPr>
        </p:nvSpPr>
        <p:spPr/>
        <p:txBody>
          <a:bodyPr/>
          <a:lstStyle/>
          <a:p>
            <a:pPr>
              <a:defRPr/>
            </a:pPr>
            <a:r>
              <a:rPr lang="fr-FR"/>
              <a:t>@Manager Formation</a:t>
            </a:r>
          </a:p>
        </p:txBody>
      </p:sp>
    </p:spTree>
    <p:extLst>
      <p:ext uri="{BB962C8B-B14F-4D97-AF65-F5344CB8AC3E}">
        <p14:creationId xmlns:p14="http://schemas.microsoft.com/office/powerpoint/2010/main" val="1769057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
    <p:bg>
      <p:bgPr>
        <a:solidFill>
          <a:schemeClr val="tx2"/>
        </a:solidFill>
        <a:effectLst/>
      </p:bgPr>
    </p:bg>
    <p:spTree>
      <p:nvGrpSpPr>
        <p:cNvPr id="1" name=""/>
        <p:cNvGrpSpPr/>
        <p:nvPr/>
      </p:nvGrpSpPr>
      <p:grpSpPr>
        <a:xfrm>
          <a:off x="0" y="0"/>
          <a:ext cx="0" cy="0"/>
          <a:chOff x="0" y="0"/>
          <a:chExt cx="0" cy="0"/>
        </a:xfrm>
      </p:grpSpPr>
      <p:pic>
        <p:nvPicPr>
          <p:cNvPr id="10" name="Graphique 9">
            <a:extLst>
              <a:ext uri="{FF2B5EF4-FFF2-40B4-BE49-F238E27FC236}">
                <a16:creationId xmlns:a16="http://schemas.microsoft.com/office/drawing/2014/main" id="{E7E00268-DFEE-40A0-8BA0-46BB9D234D68}"/>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3125"/>
          <a:stretch/>
        </p:blipFill>
        <p:spPr>
          <a:xfrm>
            <a:off x="-1" y="637147"/>
            <a:ext cx="10260014" cy="5946375"/>
          </a:xfrm>
          <a:prstGeom prst="rect">
            <a:avLst/>
          </a:prstGeom>
        </p:spPr>
      </p:pic>
      <p:sp>
        <p:nvSpPr>
          <p:cNvPr id="2" name="Title 1"/>
          <p:cNvSpPr>
            <a:spLocks noGrp="1"/>
          </p:cNvSpPr>
          <p:nvPr>
            <p:ph type="ctrTitle" hasCustomPrompt="1"/>
          </p:nvPr>
        </p:nvSpPr>
        <p:spPr>
          <a:xfrm>
            <a:off x="405829" y="963975"/>
            <a:ext cx="6160579" cy="1794979"/>
          </a:xfrm>
        </p:spPr>
        <p:txBody>
          <a:bodyPr anchor="b"/>
          <a:lstStyle>
            <a:lvl1pPr algn="l">
              <a:lnSpc>
                <a:spcPct val="76000"/>
              </a:lnSpc>
              <a:defRPr sz="5049">
                <a:solidFill>
                  <a:schemeClr val="bg1"/>
                </a:solidFill>
              </a:defRPr>
            </a:lvl1pPr>
          </a:lstStyle>
          <a:p>
            <a:r>
              <a:rPr lang="fr-FR" dirty="0"/>
              <a:t>Titre de la </a:t>
            </a:r>
            <a:br>
              <a:rPr lang="fr-FR" dirty="0"/>
            </a:br>
            <a:r>
              <a:rPr lang="fr-FR" dirty="0"/>
              <a:t>présentation </a:t>
            </a:r>
            <a:br>
              <a:rPr lang="fr-FR" dirty="0"/>
            </a:br>
            <a:r>
              <a:rPr lang="fr-FR" dirty="0"/>
              <a:t>sur trois lignes</a:t>
            </a:r>
            <a:endParaRPr lang="en-US" dirty="0"/>
          </a:p>
        </p:txBody>
      </p:sp>
      <p:sp>
        <p:nvSpPr>
          <p:cNvPr id="3" name="Subtitle 2"/>
          <p:cNvSpPr>
            <a:spLocks noGrp="1"/>
          </p:cNvSpPr>
          <p:nvPr>
            <p:ph type="subTitle" idx="1" hasCustomPrompt="1"/>
          </p:nvPr>
        </p:nvSpPr>
        <p:spPr>
          <a:xfrm>
            <a:off x="416517" y="3002799"/>
            <a:ext cx="5413522" cy="524567"/>
          </a:xfrm>
        </p:spPr>
        <p:txBody>
          <a:bodyPr/>
          <a:lstStyle>
            <a:lvl1pPr marL="0" indent="0" algn="l">
              <a:lnSpc>
                <a:spcPct val="80000"/>
              </a:lnSpc>
              <a:buNone/>
              <a:defRPr sz="2104">
                <a:solidFill>
                  <a:schemeClr val="bg1"/>
                </a:solidFill>
                <a:latin typeface="Enedis Light" pitchFamily="50" charset="0"/>
              </a:defRPr>
            </a:lvl1pPr>
            <a:lvl2pPr marL="384725" indent="0" algn="ctr">
              <a:buNone/>
              <a:defRPr sz="1683"/>
            </a:lvl2pPr>
            <a:lvl3pPr marL="769448" indent="0" algn="ctr">
              <a:buNone/>
              <a:defRPr sz="1515"/>
            </a:lvl3pPr>
            <a:lvl4pPr marL="1154173" indent="0" algn="ctr">
              <a:buNone/>
              <a:defRPr sz="1346"/>
            </a:lvl4pPr>
            <a:lvl5pPr marL="1538896" indent="0" algn="ctr">
              <a:buNone/>
              <a:defRPr sz="1346"/>
            </a:lvl5pPr>
            <a:lvl6pPr marL="1923621" indent="0" algn="ctr">
              <a:buNone/>
              <a:defRPr sz="1346"/>
            </a:lvl6pPr>
            <a:lvl7pPr marL="2308345" indent="0" algn="ctr">
              <a:buNone/>
              <a:defRPr sz="1346"/>
            </a:lvl7pPr>
            <a:lvl8pPr marL="2693069" indent="0" algn="ctr">
              <a:buNone/>
              <a:defRPr sz="1346"/>
            </a:lvl8pPr>
            <a:lvl9pPr marL="3077794" indent="0" algn="ctr">
              <a:buNone/>
              <a:defRPr sz="1346"/>
            </a:lvl9pPr>
          </a:lstStyle>
          <a:p>
            <a:r>
              <a:rPr lang="fr-FR" dirty="0"/>
              <a:t>Sous-titre de la présentation </a:t>
            </a:r>
            <a:br>
              <a:rPr lang="fr-FR" dirty="0"/>
            </a:br>
            <a:r>
              <a:rPr lang="fr-FR" dirty="0"/>
              <a:t>sur deux lignes</a:t>
            </a:r>
            <a:endParaRPr lang="en-US" dirty="0"/>
          </a:p>
        </p:txBody>
      </p:sp>
      <p:pic>
        <p:nvPicPr>
          <p:cNvPr id="11" name="Graphique 10">
            <a:extLst>
              <a:ext uri="{FF2B5EF4-FFF2-40B4-BE49-F238E27FC236}">
                <a16:creationId xmlns:a16="http://schemas.microsoft.com/office/drawing/2014/main" id="{DDD9CC10-5D4B-493F-9CC4-F817D28FB66C}"/>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93502" y="6395363"/>
            <a:ext cx="1445115" cy="365356"/>
          </a:xfrm>
          <a:prstGeom prst="rect">
            <a:avLst/>
          </a:prstGeom>
        </p:spPr>
      </p:pic>
      <p:sp>
        <p:nvSpPr>
          <p:cNvPr id="13" name="Espace réservé du texte 12">
            <a:extLst>
              <a:ext uri="{FF2B5EF4-FFF2-40B4-BE49-F238E27FC236}">
                <a16:creationId xmlns:a16="http://schemas.microsoft.com/office/drawing/2014/main" id="{F9B6F8A9-9A1E-478A-8B80-2A55B884E0AE}"/>
              </a:ext>
            </a:extLst>
          </p:cNvPr>
          <p:cNvSpPr>
            <a:spLocks noGrp="1"/>
          </p:cNvSpPr>
          <p:nvPr>
            <p:ph type="body" sz="quarter" idx="13" hasCustomPrompt="1"/>
          </p:nvPr>
        </p:nvSpPr>
        <p:spPr>
          <a:xfrm>
            <a:off x="7623299" y="6489982"/>
            <a:ext cx="2218995" cy="189924"/>
          </a:xfrm>
        </p:spPr>
        <p:txBody>
          <a:bodyPr/>
          <a:lstStyle>
            <a:lvl1pPr algn="r">
              <a:defRPr sz="1262">
                <a:solidFill>
                  <a:schemeClr val="bg1"/>
                </a:solidFill>
                <a:latin typeface="Enedis Light" pitchFamily="50" charset="0"/>
              </a:defRPr>
            </a:lvl1pPr>
          </a:lstStyle>
          <a:p>
            <a:pPr lvl="0"/>
            <a:r>
              <a:rPr lang="fr-FR"/>
              <a:t>00 / 00 / 2021</a:t>
            </a:r>
          </a:p>
        </p:txBody>
      </p:sp>
    </p:spTree>
    <p:extLst>
      <p:ext uri="{BB962C8B-B14F-4D97-AF65-F5344CB8AC3E}">
        <p14:creationId xmlns:p14="http://schemas.microsoft.com/office/powerpoint/2010/main" val="367477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itre 1 (fond bleu)">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5829" y="1561202"/>
            <a:ext cx="6160579" cy="1204432"/>
          </a:xfrm>
        </p:spPr>
        <p:txBody>
          <a:bodyPr anchor="b"/>
          <a:lstStyle>
            <a:lvl1pPr algn="l">
              <a:lnSpc>
                <a:spcPct val="76000"/>
              </a:lnSpc>
              <a:defRPr sz="5049">
                <a:solidFill>
                  <a:schemeClr val="bg1"/>
                </a:solidFill>
              </a:defRPr>
            </a:lvl1pPr>
          </a:lstStyle>
          <a:p>
            <a:r>
              <a:rPr lang="fr-FR"/>
              <a:t>Titre du chapitre</a:t>
            </a:r>
            <a:br>
              <a:rPr lang="fr-FR"/>
            </a:br>
            <a:r>
              <a:rPr lang="fr-FR"/>
              <a:t>sur deux lignes</a:t>
            </a:r>
            <a:endParaRPr lang="en-US"/>
          </a:p>
        </p:txBody>
      </p:sp>
      <p:sp>
        <p:nvSpPr>
          <p:cNvPr id="3" name="Subtitle 2"/>
          <p:cNvSpPr>
            <a:spLocks noGrp="1"/>
          </p:cNvSpPr>
          <p:nvPr>
            <p:ph type="subTitle" idx="1" hasCustomPrompt="1"/>
          </p:nvPr>
        </p:nvSpPr>
        <p:spPr>
          <a:xfrm>
            <a:off x="405829" y="3560640"/>
            <a:ext cx="5413522" cy="524567"/>
          </a:xfrm>
        </p:spPr>
        <p:txBody>
          <a:bodyPr/>
          <a:lstStyle>
            <a:lvl1pPr marL="0" indent="0" algn="l">
              <a:lnSpc>
                <a:spcPct val="80000"/>
              </a:lnSpc>
              <a:buNone/>
              <a:defRPr sz="2104">
                <a:solidFill>
                  <a:schemeClr val="bg1"/>
                </a:solidFill>
                <a:latin typeface="Enedis Light" pitchFamily="50" charset="0"/>
              </a:defRPr>
            </a:lvl1pPr>
            <a:lvl2pPr marL="384725" indent="0" algn="ctr">
              <a:buNone/>
              <a:defRPr sz="1683"/>
            </a:lvl2pPr>
            <a:lvl3pPr marL="769448" indent="0" algn="ctr">
              <a:buNone/>
              <a:defRPr sz="1515"/>
            </a:lvl3pPr>
            <a:lvl4pPr marL="1154173" indent="0" algn="ctr">
              <a:buNone/>
              <a:defRPr sz="1346"/>
            </a:lvl4pPr>
            <a:lvl5pPr marL="1538896" indent="0" algn="ctr">
              <a:buNone/>
              <a:defRPr sz="1346"/>
            </a:lvl5pPr>
            <a:lvl6pPr marL="1923621" indent="0" algn="ctr">
              <a:buNone/>
              <a:defRPr sz="1346"/>
            </a:lvl6pPr>
            <a:lvl7pPr marL="2308345" indent="0" algn="ctr">
              <a:buNone/>
              <a:defRPr sz="1346"/>
            </a:lvl7pPr>
            <a:lvl8pPr marL="2693069" indent="0" algn="ctr">
              <a:buNone/>
              <a:defRPr sz="1346"/>
            </a:lvl8pPr>
            <a:lvl9pPr marL="3077794" indent="0" algn="ctr">
              <a:buNone/>
              <a:defRPr sz="1346"/>
            </a:lvl9pPr>
          </a:lstStyle>
          <a:p>
            <a:r>
              <a:rPr lang="fr-FR"/>
              <a:t>Sous-titre du chapitre</a:t>
            </a:r>
            <a:br>
              <a:rPr lang="fr-FR"/>
            </a:br>
            <a:r>
              <a:rPr lang="fr-FR"/>
              <a:t>sur deux lignes</a:t>
            </a:r>
            <a:endParaRPr lang="en-US"/>
          </a:p>
        </p:txBody>
      </p:sp>
      <p:grpSp>
        <p:nvGrpSpPr>
          <p:cNvPr id="7" name="Groupe 6">
            <a:extLst>
              <a:ext uri="{FF2B5EF4-FFF2-40B4-BE49-F238E27FC236}">
                <a16:creationId xmlns:a16="http://schemas.microsoft.com/office/drawing/2014/main" id="{B7BC255B-DFCD-4EF7-9463-34D91D976B6D}"/>
              </a:ext>
            </a:extLst>
          </p:cNvPr>
          <p:cNvGrpSpPr>
            <a:grpSpLocks noChangeAspect="1"/>
          </p:cNvGrpSpPr>
          <p:nvPr userDrawn="1"/>
        </p:nvGrpSpPr>
        <p:grpSpPr>
          <a:xfrm>
            <a:off x="436175" y="6810170"/>
            <a:ext cx="645936" cy="163191"/>
            <a:chOff x="3231832" y="7185063"/>
            <a:chExt cx="5132298" cy="1037158"/>
          </a:xfrm>
        </p:grpSpPr>
        <p:sp>
          <p:nvSpPr>
            <p:cNvPr id="8" name="Forme libre : forme 7">
              <a:extLst>
                <a:ext uri="{FF2B5EF4-FFF2-40B4-BE49-F238E27FC236}">
                  <a16:creationId xmlns:a16="http://schemas.microsoft.com/office/drawing/2014/main" id="{DD506600-C9A7-4A00-A946-6E4283064B70}"/>
                </a:ext>
              </a:extLst>
            </p:cNvPr>
            <p:cNvSpPr/>
            <p:nvPr/>
          </p:nvSpPr>
          <p:spPr>
            <a:xfrm>
              <a:off x="5071966" y="7185101"/>
              <a:ext cx="1117644" cy="1037120"/>
            </a:xfrm>
            <a:custGeom>
              <a:avLst/>
              <a:gdLst>
                <a:gd name="connsiteX0" fmla="*/ 519115 w 1117644"/>
                <a:gd name="connsiteY0" fmla="*/ 848219 h 1037120"/>
                <a:gd name="connsiteX1" fmla="*/ 324919 w 1117644"/>
                <a:gd name="connsiteY1" fmla="*/ 668711 h 1037120"/>
                <a:gd name="connsiteX2" fmla="*/ 325338 w 1117644"/>
                <a:gd name="connsiteY2" fmla="*/ 636136 h 1037120"/>
                <a:gd name="connsiteX3" fmla="*/ 739428 w 1117644"/>
                <a:gd name="connsiteY3" fmla="*/ 636136 h 1037120"/>
                <a:gd name="connsiteX4" fmla="*/ 999289 w 1117644"/>
                <a:gd name="connsiteY4" fmla="*/ 394601 h 1037120"/>
                <a:gd name="connsiteX5" fmla="*/ 999289 w 1117644"/>
                <a:gd name="connsiteY5" fmla="*/ 241572 h 1037120"/>
                <a:gd name="connsiteX6" fmla="*/ 739428 w 1117644"/>
                <a:gd name="connsiteY6" fmla="*/ 37 h 1037120"/>
                <a:gd name="connsiteX7" fmla="*/ 378107 w 1117644"/>
                <a:gd name="connsiteY7" fmla="*/ 37 h 1037120"/>
                <a:gd name="connsiteX8" fmla="*/ 317775 w 1117644"/>
                <a:gd name="connsiteY8" fmla="*/ 4647 h 1037120"/>
                <a:gd name="connsiteX9" fmla="*/ 118684 w 1117644"/>
                <a:gd name="connsiteY9" fmla="*/ 241572 h 1037120"/>
                <a:gd name="connsiteX10" fmla="*/ 118684 w 1117644"/>
                <a:gd name="connsiteY10" fmla="*/ 330402 h 1037120"/>
                <a:gd name="connsiteX11" fmla="*/ 151850 w 1117644"/>
                <a:gd name="connsiteY11" fmla="*/ 367302 h 1037120"/>
                <a:gd name="connsiteX12" fmla="*/ 292096 w 1117644"/>
                <a:gd name="connsiteY12" fmla="*/ 367302 h 1037120"/>
                <a:gd name="connsiteX13" fmla="*/ 325300 w 1117644"/>
                <a:gd name="connsiteY13" fmla="*/ 330402 h 1037120"/>
                <a:gd name="connsiteX14" fmla="*/ 325300 w 1117644"/>
                <a:gd name="connsiteY14" fmla="*/ 273062 h 1037120"/>
                <a:gd name="connsiteX15" fmla="*/ 417369 w 1117644"/>
                <a:gd name="connsiteY15" fmla="*/ 188994 h 1037120"/>
                <a:gd name="connsiteX16" fmla="*/ 700680 w 1117644"/>
                <a:gd name="connsiteY16" fmla="*/ 188994 h 1037120"/>
                <a:gd name="connsiteX17" fmla="*/ 792768 w 1117644"/>
                <a:gd name="connsiteY17" fmla="*/ 273062 h 1037120"/>
                <a:gd name="connsiteX18" fmla="*/ 792768 w 1117644"/>
                <a:gd name="connsiteY18" fmla="*/ 363892 h 1037120"/>
                <a:gd name="connsiteX19" fmla="*/ 700680 w 1117644"/>
                <a:gd name="connsiteY19" fmla="*/ 447884 h 1037120"/>
                <a:gd name="connsiteX20" fmla="*/ 250 w 1117644"/>
                <a:gd name="connsiteY20" fmla="*/ 447884 h 1037120"/>
                <a:gd name="connsiteX21" fmla="*/ 250 w 1117644"/>
                <a:gd name="connsiteY21" fmla="*/ 636136 h 1037120"/>
                <a:gd name="connsiteX22" fmla="*/ 118188 w 1117644"/>
                <a:gd name="connsiteY22" fmla="*/ 636136 h 1037120"/>
                <a:gd name="connsiteX23" fmla="*/ 118188 w 1117644"/>
                <a:gd name="connsiteY23" fmla="*/ 668673 h 1037120"/>
                <a:gd name="connsiteX24" fmla="*/ 519800 w 1117644"/>
                <a:gd name="connsiteY24" fmla="*/ 1037157 h 1037120"/>
                <a:gd name="connsiteX25" fmla="*/ 1117894 w 1117644"/>
                <a:gd name="connsiteY25" fmla="*/ 1037157 h 1037120"/>
                <a:gd name="connsiteX26" fmla="*/ 1117894 w 1117644"/>
                <a:gd name="connsiteY26" fmla="*/ 848200 h 1037120"/>
                <a:gd name="connsiteX27" fmla="*/ 519115 w 1117644"/>
                <a:gd name="connsiteY27" fmla="*/ 848219 h 103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7644" h="1037120">
                  <a:moveTo>
                    <a:pt x="519115" y="848219"/>
                  </a:moveTo>
                  <a:cubicBezTo>
                    <a:pt x="412035" y="848219"/>
                    <a:pt x="324919" y="768248"/>
                    <a:pt x="324919" y="668711"/>
                  </a:cubicBezTo>
                  <a:lnTo>
                    <a:pt x="325338" y="636136"/>
                  </a:lnTo>
                  <a:lnTo>
                    <a:pt x="739428" y="636136"/>
                  </a:lnTo>
                  <a:cubicBezTo>
                    <a:pt x="882741" y="636136"/>
                    <a:pt x="999289" y="527798"/>
                    <a:pt x="999289" y="394601"/>
                  </a:cubicBezTo>
                  <a:lnTo>
                    <a:pt x="999289" y="241572"/>
                  </a:lnTo>
                  <a:cubicBezTo>
                    <a:pt x="999289" y="108375"/>
                    <a:pt x="882741" y="37"/>
                    <a:pt x="739428" y="37"/>
                  </a:cubicBezTo>
                  <a:lnTo>
                    <a:pt x="378107" y="37"/>
                  </a:lnTo>
                  <a:cubicBezTo>
                    <a:pt x="358028" y="37"/>
                    <a:pt x="337740" y="228"/>
                    <a:pt x="317775" y="4647"/>
                  </a:cubicBezTo>
                  <a:cubicBezTo>
                    <a:pt x="200294" y="30727"/>
                    <a:pt x="118684" y="129349"/>
                    <a:pt x="118684" y="241572"/>
                  </a:cubicBezTo>
                  <a:lnTo>
                    <a:pt x="118684" y="330402"/>
                  </a:lnTo>
                  <a:cubicBezTo>
                    <a:pt x="118684" y="350729"/>
                    <a:pt x="133543" y="367302"/>
                    <a:pt x="151850" y="367302"/>
                  </a:cubicBezTo>
                  <a:lnTo>
                    <a:pt x="292096" y="367302"/>
                  </a:lnTo>
                  <a:cubicBezTo>
                    <a:pt x="310422" y="367302"/>
                    <a:pt x="325300" y="350729"/>
                    <a:pt x="325300" y="330402"/>
                  </a:cubicBezTo>
                  <a:lnTo>
                    <a:pt x="325300" y="273062"/>
                  </a:lnTo>
                  <a:cubicBezTo>
                    <a:pt x="325300" y="226713"/>
                    <a:pt x="366600" y="188994"/>
                    <a:pt x="417369" y="188994"/>
                  </a:cubicBezTo>
                  <a:lnTo>
                    <a:pt x="700680" y="188994"/>
                  </a:lnTo>
                  <a:cubicBezTo>
                    <a:pt x="751467" y="188994"/>
                    <a:pt x="792768" y="226713"/>
                    <a:pt x="792768" y="273062"/>
                  </a:cubicBezTo>
                  <a:lnTo>
                    <a:pt x="792768" y="363892"/>
                  </a:lnTo>
                  <a:cubicBezTo>
                    <a:pt x="792768" y="410203"/>
                    <a:pt x="751467" y="447884"/>
                    <a:pt x="700680" y="447884"/>
                  </a:cubicBezTo>
                  <a:lnTo>
                    <a:pt x="250" y="447884"/>
                  </a:lnTo>
                  <a:lnTo>
                    <a:pt x="250" y="636136"/>
                  </a:lnTo>
                  <a:lnTo>
                    <a:pt x="118188" y="636136"/>
                  </a:lnTo>
                  <a:lnTo>
                    <a:pt x="118188" y="668673"/>
                  </a:lnTo>
                  <a:cubicBezTo>
                    <a:pt x="118188" y="872527"/>
                    <a:pt x="298859" y="1037157"/>
                    <a:pt x="519800" y="1037157"/>
                  </a:cubicBezTo>
                  <a:lnTo>
                    <a:pt x="1117894" y="1037157"/>
                  </a:lnTo>
                  <a:lnTo>
                    <a:pt x="1117894" y="848200"/>
                  </a:lnTo>
                  <a:lnTo>
                    <a:pt x="519115" y="848219"/>
                  </a:lnTo>
                  <a:close/>
                </a:path>
              </a:pathLst>
            </a:custGeom>
            <a:solidFill>
              <a:srgbClr val="96CD32"/>
            </a:solidFill>
            <a:ln w="19050" cap="flat">
              <a:noFill/>
              <a:prstDash val="solid"/>
              <a:round/>
            </a:ln>
          </p:spPr>
          <p:txBody>
            <a:bodyPr rtlCol="0" anchor="ctr"/>
            <a:lstStyle/>
            <a:p>
              <a:endParaRPr lang="fr-FR"/>
            </a:p>
          </p:txBody>
        </p:sp>
        <p:sp>
          <p:nvSpPr>
            <p:cNvPr id="9" name="Forme libre : forme 8">
              <a:extLst>
                <a:ext uri="{FF2B5EF4-FFF2-40B4-BE49-F238E27FC236}">
                  <a16:creationId xmlns:a16="http://schemas.microsoft.com/office/drawing/2014/main" id="{E28A74C4-9E5C-4375-A3C1-F3DDF3707BFD}"/>
                </a:ext>
              </a:extLst>
            </p:cNvPr>
            <p:cNvSpPr/>
            <p:nvPr/>
          </p:nvSpPr>
          <p:spPr>
            <a:xfrm>
              <a:off x="3231832" y="7185063"/>
              <a:ext cx="5132298" cy="1037139"/>
            </a:xfrm>
            <a:custGeom>
              <a:avLst/>
              <a:gdLst>
                <a:gd name="connsiteX0" fmla="*/ 4143956 w 5132298"/>
                <a:gd name="connsiteY0" fmla="*/ 78849 h 1037139"/>
                <a:gd name="connsiteX1" fmla="*/ 4143651 w 5132298"/>
                <a:gd name="connsiteY1" fmla="*/ 36939 h 1037139"/>
                <a:gd name="connsiteX2" fmla="*/ 4110447 w 5132298"/>
                <a:gd name="connsiteY2" fmla="*/ 78 h 1037139"/>
                <a:gd name="connsiteX3" fmla="*/ 3970639 w 5132298"/>
                <a:gd name="connsiteY3" fmla="*/ 78 h 1037139"/>
                <a:gd name="connsiteX4" fmla="*/ 3937435 w 5132298"/>
                <a:gd name="connsiteY4" fmla="*/ 36939 h 1037139"/>
                <a:gd name="connsiteX5" fmla="*/ 3937435 w 5132298"/>
                <a:gd name="connsiteY5" fmla="*/ 78849 h 1037139"/>
                <a:gd name="connsiteX6" fmla="*/ 3937454 w 5132298"/>
                <a:gd name="connsiteY6" fmla="*/ 78849 h 1037139"/>
                <a:gd name="connsiteX7" fmla="*/ 3937759 w 5132298"/>
                <a:gd name="connsiteY7" fmla="*/ 152249 h 1037139"/>
                <a:gd name="connsiteX8" fmla="*/ 3970963 w 5132298"/>
                <a:gd name="connsiteY8" fmla="*/ 189111 h 1037139"/>
                <a:gd name="connsiteX9" fmla="*/ 4110771 w 5132298"/>
                <a:gd name="connsiteY9" fmla="*/ 189111 h 1037139"/>
                <a:gd name="connsiteX10" fmla="*/ 4143975 w 5132298"/>
                <a:gd name="connsiteY10" fmla="*/ 152249 h 1037139"/>
                <a:gd name="connsiteX11" fmla="*/ 4143975 w 5132298"/>
                <a:gd name="connsiteY11" fmla="*/ 78849 h 1037139"/>
                <a:gd name="connsiteX12" fmla="*/ 4143956 w 5132298"/>
                <a:gd name="connsiteY12" fmla="*/ 78849 h 1037139"/>
                <a:gd name="connsiteX13" fmla="*/ 4143956 w 5132298"/>
                <a:gd name="connsiteY13" fmla="*/ 653397 h 1037139"/>
                <a:gd name="connsiteX14" fmla="*/ 4143651 w 5132298"/>
                <a:gd name="connsiteY14" fmla="*/ 306706 h 1037139"/>
                <a:gd name="connsiteX15" fmla="*/ 4110447 w 5132298"/>
                <a:gd name="connsiteY15" fmla="*/ 269845 h 1037139"/>
                <a:gd name="connsiteX16" fmla="*/ 3970639 w 5132298"/>
                <a:gd name="connsiteY16" fmla="*/ 269845 h 1037139"/>
                <a:gd name="connsiteX17" fmla="*/ 3937435 w 5132298"/>
                <a:gd name="connsiteY17" fmla="*/ 306706 h 1037139"/>
                <a:gd name="connsiteX18" fmla="*/ 3937435 w 5132298"/>
                <a:gd name="connsiteY18" fmla="*/ 653397 h 1037139"/>
                <a:gd name="connsiteX19" fmla="*/ 3937454 w 5132298"/>
                <a:gd name="connsiteY19" fmla="*/ 653397 h 1037139"/>
                <a:gd name="connsiteX20" fmla="*/ 3937759 w 5132298"/>
                <a:gd name="connsiteY20" fmla="*/ 1000069 h 1037139"/>
                <a:gd name="connsiteX21" fmla="*/ 3970963 w 5132298"/>
                <a:gd name="connsiteY21" fmla="*/ 1036931 h 1037139"/>
                <a:gd name="connsiteX22" fmla="*/ 4110771 w 5132298"/>
                <a:gd name="connsiteY22" fmla="*/ 1036931 h 1037139"/>
                <a:gd name="connsiteX23" fmla="*/ 4143975 w 5132298"/>
                <a:gd name="connsiteY23" fmla="*/ 1000069 h 1037139"/>
                <a:gd name="connsiteX24" fmla="*/ 4143975 w 5132298"/>
                <a:gd name="connsiteY24" fmla="*/ 653397 h 1037139"/>
                <a:gd name="connsiteX25" fmla="*/ 4143956 w 5132298"/>
                <a:gd name="connsiteY25" fmla="*/ 653397 h 1037139"/>
                <a:gd name="connsiteX26" fmla="*/ 3441430 w 5132298"/>
                <a:gd name="connsiteY26" fmla="*/ 78 h 1037139"/>
                <a:gd name="connsiteX27" fmla="*/ 2991355 w 5132298"/>
                <a:gd name="connsiteY27" fmla="*/ 78 h 1037139"/>
                <a:gd name="connsiteX28" fmla="*/ 2958131 w 5132298"/>
                <a:gd name="connsiteY28" fmla="*/ 37035 h 1037139"/>
                <a:gd name="connsiteX29" fmla="*/ 2958131 w 5132298"/>
                <a:gd name="connsiteY29" fmla="*/ 646958 h 1037139"/>
                <a:gd name="connsiteX30" fmla="*/ 2991297 w 5132298"/>
                <a:gd name="connsiteY30" fmla="*/ 683858 h 1037139"/>
                <a:gd name="connsiteX31" fmla="*/ 3131391 w 5132298"/>
                <a:gd name="connsiteY31" fmla="*/ 683858 h 1037139"/>
                <a:gd name="connsiteX32" fmla="*/ 3164595 w 5132298"/>
                <a:gd name="connsiteY32" fmla="*/ 646958 h 1037139"/>
                <a:gd name="connsiteX33" fmla="*/ 3164786 w 5132298"/>
                <a:gd name="connsiteY33" fmla="*/ 189015 h 1037139"/>
                <a:gd name="connsiteX34" fmla="*/ 3418284 w 5132298"/>
                <a:gd name="connsiteY34" fmla="*/ 189111 h 1037139"/>
                <a:gd name="connsiteX35" fmla="*/ 3612499 w 5132298"/>
                <a:gd name="connsiteY35" fmla="*/ 369762 h 1037139"/>
                <a:gd name="connsiteX36" fmla="*/ 3612499 w 5132298"/>
                <a:gd name="connsiteY36" fmla="*/ 702794 h 1037139"/>
                <a:gd name="connsiteX37" fmla="*/ 3418284 w 5132298"/>
                <a:gd name="connsiteY37" fmla="*/ 847822 h 1037139"/>
                <a:gd name="connsiteX38" fmla="*/ 2958131 w 5132298"/>
                <a:gd name="connsiteY38" fmla="*/ 848298 h 1037139"/>
                <a:gd name="connsiteX39" fmla="*/ 2958131 w 5132298"/>
                <a:gd name="connsiteY39" fmla="*/ 1037217 h 1037139"/>
                <a:gd name="connsiteX40" fmla="*/ 3418284 w 5132298"/>
                <a:gd name="connsiteY40" fmla="*/ 1036931 h 1037139"/>
                <a:gd name="connsiteX41" fmla="*/ 3818982 w 5132298"/>
                <a:gd name="connsiteY41" fmla="*/ 702794 h 1037139"/>
                <a:gd name="connsiteX42" fmla="*/ 3818982 w 5132298"/>
                <a:gd name="connsiteY42" fmla="*/ 367590 h 1037139"/>
                <a:gd name="connsiteX43" fmla="*/ 3441430 w 5132298"/>
                <a:gd name="connsiteY43" fmla="*/ 78 h 1037139"/>
                <a:gd name="connsiteX44" fmla="*/ 5132651 w 5132298"/>
                <a:gd name="connsiteY44" fmla="*/ 679820 h 1037139"/>
                <a:gd name="connsiteX45" fmla="*/ 5131660 w 5132298"/>
                <a:gd name="connsiteY45" fmla="*/ 650425 h 1037139"/>
                <a:gd name="connsiteX46" fmla="*/ 4877591 w 5132298"/>
                <a:gd name="connsiteY46" fmla="*/ 447943 h 1037139"/>
                <a:gd name="connsiteX47" fmla="*/ 4567171 w 5132298"/>
                <a:gd name="connsiteY47" fmla="*/ 447943 h 1037139"/>
                <a:gd name="connsiteX48" fmla="*/ 4559208 w 5132298"/>
                <a:gd name="connsiteY48" fmla="*/ 447924 h 1037139"/>
                <a:gd name="connsiteX49" fmla="*/ 4469063 w 5132298"/>
                <a:gd name="connsiteY49" fmla="*/ 349759 h 1037139"/>
                <a:gd name="connsiteX50" fmla="*/ 4469368 w 5132298"/>
                <a:gd name="connsiteY50" fmla="*/ 279312 h 1037139"/>
                <a:gd name="connsiteX51" fmla="*/ 4567533 w 5132298"/>
                <a:gd name="connsiteY51" fmla="*/ 189187 h 1037139"/>
                <a:gd name="connsiteX52" fmla="*/ 4690043 w 5132298"/>
                <a:gd name="connsiteY52" fmla="*/ 189187 h 1037139"/>
                <a:gd name="connsiteX53" fmla="*/ 4691243 w 5132298"/>
                <a:gd name="connsiteY53" fmla="*/ 189225 h 1037139"/>
                <a:gd name="connsiteX54" fmla="*/ 5000825 w 5132298"/>
                <a:gd name="connsiteY54" fmla="*/ 189225 h 1037139"/>
                <a:gd name="connsiteX55" fmla="*/ 5035706 w 5132298"/>
                <a:gd name="connsiteY55" fmla="*/ 166270 h 1037139"/>
                <a:gd name="connsiteX56" fmla="*/ 5037687 w 5132298"/>
                <a:gd name="connsiteY56" fmla="*/ 156021 h 1037139"/>
                <a:gd name="connsiteX57" fmla="*/ 5037687 w 5132298"/>
                <a:gd name="connsiteY57" fmla="*/ 33282 h 1037139"/>
                <a:gd name="connsiteX58" fmla="*/ 5000825 w 5132298"/>
                <a:gd name="connsiteY58" fmla="*/ 116 h 1037139"/>
                <a:gd name="connsiteX59" fmla="*/ 4517869 w 5132298"/>
                <a:gd name="connsiteY59" fmla="*/ 173 h 1037139"/>
                <a:gd name="connsiteX60" fmla="*/ 4262409 w 5132298"/>
                <a:gd name="connsiteY60" fmla="*/ 235555 h 1037139"/>
                <a:gd name="connsiteX61" fmla="*/ 4262428 w 5132298"/>
                <a:gd name="connsiteY61" fmla="*/ 382392 h 1037139"/>
                <a:gd name="connsiteX62" fmla="*/ 4497886 w 5132298"/>
                <a:gd name="connsiteY62" fmla="*/ 636214 h 1037139"/>
                <a:gd name="connsiteX63" fmla="*/ 4836309 w 5132298"/>
                <a:gd name="connsiteY63" fmla="*/ 636214 h 1037139"/>
                <a:gd name="connsiteX64" fmla="*/ 4925977 w 5132298"/>
                <a:gd name="connsiteY64" fmla="*/ 734398 h 1037139"/>
                <a:gd name="connsiteX65" fmla="*/ 4925977 w 5132298"/>
                <a:gd name="connsiteY65" fmla="*/ 757944 h 1037139"/>
                <a:gd name="connsiteX66" fmla="*/ 4828289 w 5132298"/>
                <a:gd name="connsiteY66" fmla="*/ 848050 h 1037139"/>
                <a:gd name="connsiteX67" fmla="*/ 4299290 w 5132298"/>
                <a:gd name="connsiteY67" fmla="*/ 848050 h 1037139"/>
                <a:gd name="connsiteX68" fmla="*/ 4264447 w 5132298"/>
                <a:gd name="connsiteY68" fmla="*/ 870872 h 1037139"/>
                <a:gd name="connsiteX69" fmla="*/ 4262390 w 5132298"/>
                <a:gd name="connsiteY69" fmla="*/ 881216 h 1037139"/>
                <a:gd name="connsiteX70" fmla="*/ 4262390 w 5132298"/>
                <a:gd name="connsiteY70" fmla="*/ 1003955 h 1037139"/>
                <a:gd name="connsiteX71" fmla="*/ 4299290 w 5132298"/>
                <a:gd name="connsiteY71" fmla="*/ 1037160 h 1037139"/>
                <a:gd name="connsiteX72" fmla="*/ 4732296 w 5132298"/>
                <a:gd name="connsiteY72" fmla="*/ 1037160 h 1037139"/>
                <a:gd name="connsiteX73" fmla="*/ 4879172 w 5132298"/>
                <a:gd name="connsiteY73" fmla="*/ 1037083 h 1037139"/>
                <a:gd name="connsiteX74" fmla="*/ 5132651 w 5132298"/>
                <a:gd name="connsiteY74" fmla="*/ 801587 h 1037139"/>
                <a:gd name="connsiteX75" fmla="*/ 5132651 w 5132298"/>
                <a:gd name="connsiteY75" fmla="*/ 679820 h 1037139"/>
                <a:gd name="connsiteX76" fmla="*/ 280863 w 5132298"/>
                <a:gd name="connsiteY76" fmla="*/ 189111 h 1037139"/>
                <a:gd name="connsiteX77" fmla="*/ 825046 w 5132298"/>
                <a:gd name="connsiteY77" fmla="*/ 189111 h 1037139"/>
                <a:gd name="connsiteX78" fmla="*/ 861203 w 5132298"/>
                <a:gd name="connsiteY78" fmla="*/ 156573 h 1037139"/>
                <a:gd name="connsiteX79" fmla="*/ 861203 w 5132298"/>
                <a:gd name="connsiteY79" fmla="*/ 32729 h 1037139"/>
                <a:gd name="connsiteX80" fmla="*/ 825046 w 5132298"/>
                <a:gd name="connsiteY80" fmla="*/ 78 h 1037139"/>
                <a:gd name="connsiteX81" fmla="*/ 277073 w 5132298"/>
                <a:gd name="connsiteY81" fmla="*/ 78 h 1037139"/>
                <a:gd name="connsiteX82" fmla="*/ 352 w 5132298"/>
                <a:gd name="connsiteY82" fmla="*/ 255005 h 1037139"/>
                <a:gd name="connsiteX83" fmla="*/ 352 w 5132298"/>
                <a:gd name="connsiteY83" fmla="*/ 782309 h 1037139"/>
                <a:gd name="connsiteX84" fmla="*/ 277073 w 5132298"/>
                <a:gd name="connsiteY84" fmla="*/ 1037217 h 1037139"/>
                <a:gd name="connsiteX85" fmla="*/ 825046 w 5132298"/>
                <a:gd name="connsiteY85" fmla="*/ 1037217 h 1037139"/>
                <a:gd name="connsiteX86" fmla="*/ 861203 w 5132298"/>
                <a:gd name="connsiteY86" fmla="*/ 1004660 h 1037139"/>
                <a:gd name="connsiteX87" fmla="*/ 861203 w 5132298"/>
                <a:gd name="connsiteY87" fmla="*/ 880816 h 1037139"/>
                <a:gd name="connsiteX88" fmla="*/ 825046 w 5132298"/>
                <a:gd name="connsiteY88" fmla="*/ 848298 h 1037139"/>
                <a:gd name="connsiteX89" fmla="*/ 280863 w 5132298"/>
                <a:gd name="connsiteY89" fmla="*/ 848298 h 1037139"/>
                <a:gd name="connsiteX90" fmla="*/ 207006 w 5132298"/>
                <a:gd name="connsiteY90" fmla="*/ 779051 h 1037139"/>
                <a:gd name="connsiteX91" fmla="*/ 207006 w 5132298"/>
                <a:gd name="connsiteY91" fmla="*/ 634347 h 1037139"/>
                <a:gd name="connsiteX92" fmla="*/ 532457 w 5132298"/>
                <a:gd name="connsiteY92" fmla="*/ 634347 h 1037139"/>
                <a:gd name="connsiteX93" fmla="*/ 568595 w 5132298"/>
                <a:gd name="connsiteY93" fmla="*/ 601772 h 1037139"/>
                <a:gd name="connsiteX94" fmla="*/ 568595 w 5132298"/>
                <a:gd name="connsiteY94" fmla="*/ 480557 h 1037139"/>
                <a:gd name="connsiteX95" fmla="*/ 532457 w 5132298"/>
                <a:gd name="connsiteY95" fmla="*/ 447943 h 1037139"/>
                <a:gd name="connsiteX96" fmla="*/ 207006 w 5132298"/>
                <a:gd name="connsiteY96" fmla="*/ 447943 h 1037139"/>
                <a:gd name="connsiteX97" fmla="*/ 207006 w 5132298"/>
                <a:gd name="connsiteY97" fmla="*/ 258395 h 1037139"/>
                <a:gd name="connsiteX98" fmla="*/ 280863 w 5132298"/>
                <a:gd name="connsiteY98" fmla="*/ 189111 h 1037139"/>
                <a:gd name="connsiteX99" fmla="*/ 1186405 w 5132298"/>
                <a:gd name="connsiteY99" fmla="*/ 189130 h 1037139"/>
                <a:gd name="connsiteX100" fmla="*/ 1186405 w 5132298"/>
                <a:gd name="connsiteY100" fmla="*/ 1000336 h 1037139"/>
                <a:gd name="connsiteX101" fmla="*/ 1153144 w 5132298"/>
                <a:gd name="connsiteY101" fmla="*/ 1037198 h 1037139"/>
                <a:gd name="connsiteX102" fmla="*/ 1012879 w 5132298"/>
                <a:gd name="connsiteY102" fmla="*/ 1037198 h 1037139"/>
                <a:gd name="connsiteX103" fmla="*/ 979656 w 5132298"/>
                <a:gd name="connsiteY103" fmla="*/ 1000336 h 1037139"/>
                <a:gd name="connsiteX104" fmla="*/ 979656 w 5132298"/>
                <a:gd name="connsiteY104" fmla="*/ 37035 h 1037139"/>
                <a:gd name="connsiteX105" fmla="*/ 1012879 w 5132298"/>
                <a:gd name="connsiteY105" fmla="*/ 116 h 1037139"/>
                <a:gd name="connsiteX106" fmla="*/ 1439846 w 5132298"/>
                <a:gd name="connsiteY106" fmla="*/ 116 h 1037139"/>
                <a:gd name="connsiteX107" fmla="*/ 1840506 w 5132298"/>
                <a:gd name="connsiteY107" fmla="*/ 369838 h 1037139"/>
                <a:gd name="connsiteX108" fmla="*/ 1840506 w 5132298"/>
                <a:gd name="connsiteY108" fmla="*/ 1004032 h 1037139"/>
                <a:gd name="connsiteX109" fmla="*/ 1803625 w 5132298"/>
                <a:gd name="connsiteY109" fmla="*/ 1037198 h 1037139"/>
                <a:gd name="connsiteX110" fmla="*/ 1670885 w 5132298"/>
                <a:gd name="connsiteY110" fmla="*/ 1037198 h 1037139"/>
                <a:gd name="connsiteX111" fmla="*/ 1634023 w 5132298"/>
                <a:gd name="connsiteY111" fmla="*/ 1004032 h 1037139"/>
                <a:gd name="connsiteX112" fmla="*/ 1634023 w 5132298"/>
                <a:gd name="connsiteY112" fmla="*/ 369838 h 1037139"/>
                <a:gd name="connsiteX113" fmla="*/ 1439846 w 5132298"/>
                <a:gd name="connsiteY113" fmla="*/ 189225 h 1037139"/>
                <a:gd name="connsiteX114" fmla="*/ 1186405 w 5132298"/>
                <a:gd name="connsiteY114" fmla="*/ 189130 h 103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5132298" h="1037139">
                  <a:moveTo>
                    <a:pt x="4143956" y="78849"/>
                  </a:moveTo>
                  <a:lnTo>
                    <a:pt x="4143651" y="36939"/>
                  </a:lnTo>
                  <a:cubicBezTo>
                    <a:pt x="4143651" y="16613"/>
                    <a:pt x="4128754" y="78"/>
                    <a:pt x="4110447" y="78"/>
                  </a:cubicBezTo>
                  <a:lnTo>
                    <a:pt x="3970639" y="78"/>
                  </a:lnTo>
                  <a:cubicBezTo>
                    <a:pt x="3952351" y="78"/>
                    <a:pt x="3937435" y="16613"/>
                    <a:pt x="3937435" y="36939"/>
                  </a:cubicBezTo>
                  <a:lnTo>
                    <a:pt x="3937435" y="78849"/>
                  </a:lnTo>
                  <a:lnTo>
                    <a:pt x="3937454" y="78849"/>
                  </a:lnTo>
                  <a:lnTo>
                    <a:pt x="3937759" y="152249"/>
                  </a:lnTo>
                  <a:cubicBezTo>
                    <a:pt x="3937759" y="172575"/>
                    <a:pt x="3952637" y="189111"/>
                    <a:pt x="3970963" y="189111"/>
                  </a:cubicBezTo>
                  <a:lnTo>
                    <a:pt x="4110771" y="189111"/>
                  </a:lnTo>
                  <a:cubicBezTo>
                    <a:pt x="4129059" y="189111"/>
                    <a:pt x="4143975" y="172575"/>
                    <a:pt x="4143975" y="152249"/>
                  </a:cubicBezTo>
                  <a:lnTo>
                    <a:pt x="4143975" y="78849"/>
                  </a:lnTo>
                  <a:lnTo>
                    <a:pt x="4143956" y="78849"/>
                  </a:lnTo>
                  <a:close/>
                  <a:moveTo>
                    <a:pt x="4143956" y="653397"/>
                  </a:moveTo>
                  <a:lnTo>
                    <a:pt x="4143651" y="306706"/>
                  </a:lnTo>
                  <a:cubicBezTo>
                    <a:pt x="4143651" y="286361"/>
                    <a:pt x="4128754" y="269845"/>
                    <a:pt x="4110447" y="269845"/>
                  </a:cubicBezTo>
                  <a:lnTo>
                    <a:pt x="3970639" y="269845"/>
                  </a:lnTo>
                  <a:cubicBezTo>
                    <a:pt x="3952351" y="269845"/>
                    <a:pt x="3937435" y="286361"/>
                    <a:pt x="3937435" y="306706"/>
                  </a:cubicBezTo>
                  <a:lnTo>
                    <a:pt x="3937435" y="653397"/>
                  </a:lnTo>
                  <a:lnTo>
                    <a:pt x="3937454" y="653397"/>
                  </a:lnTo>
                  <a:lnTo>
                    <a:pt x="3937759" y="1000069"/>
                  </a:lnTo>
                  <a:cubicBezTo>
                    <a:pt x="3937759" y="1020396"/>
                    <a:pt x="3952637" y="1036931"/>
                    <a:pt x="3970963" y="1036931"/>
                  </a:cubicBezTo>
                  <a:lnTo>
                    <a:pt x="4110771" y="1036931"/>
                  </a:lnTo>
                  <a:cubicBezTo>
                    <a:pt x="4129059" y="1036931"/>
                    <a:pt x="4143975" y="1020396"/>
                    <a:pt x="4143975" y="1000069"/>
                  </a:cubicBezTo>
                  <a:lnTo>
                    <a:pt x="4143975" y="653397"/>
                  </a:lnTo>
                  <a:lnTo>
                    <a:pt x="4143956" y="653397"/>
                  </a:lnTo>
                  <a:close/>
                  <a:moveTo>
                    <a:pt x="3441430" y="78"/>
                  </a:moveTo>
                  <a:lnTo>
                    <a:pt x="2991355" y="78"/>
                  </a:lnTo>
                  <a:cubicBezTo>
                    <a:pt x="2973029" y="78"/>
                    <a:pt x="2958131" y="16670"/>
                    <a:pt x="2958131" y="37035"/>
                  </a:cubicBezTo>
                  <a:lnTo>
                    <a:pt x="2958131" y="646958"/>
                  </a:lnTo>
                  <a:cubicBezTo>
                    <a:pt x="2958131" y="667323"/>
                    <a:pt x="2973009" y="683858"/>
                    <a:pt x="2991297" y="683858"/>
                  </a:cubicBezTo>
                  <a:lnTo>
                    <a:pt x="3131391" y="683858"/>
                  </a:lnTo>
                  <a:cubicBezTo>
                    <a:pt x="3149717" y="683858"/>
                    <a:pt x="3164595" y="667323"/>
                    <a:pt x="3164595" y="646958"/>
                  </a:cubicBezTo>
                  <a:lnTo>
                    <a:pt x="3164786" y="189015"/>
                  </a:lnTo>
                  <a:lnTo>
                    <a:pt x="3418284" y="189111"/>
                  </a:lnTo>
                  <a:cubicBezTo>
                    <a:pt x="3525383" y="189111"/>
                    <a:pt x="3612499" y="270149"/>
                    <a:pt x="3612499" y="369762"/>
                  </a:cubicBezTo>
                  <a:lnTo>
                    <a:pt x="3612499" y="702794"/>
                  </a:lnTo>
                  <a:cubicBezTo>
                    <a:pt x="3612499" y="802368"/>
                    <a:pt x="3525383" y="847822"/>
                    <a:pt x="3418284" y="847822"/>
                  </a:cubicBezTo>
                  <a:lnTo>
                    <a:pt x="2958131" y="848298"/>
                  </a:lnTo>
                  <a:lnTo>
                    <a:pt x="2958131" y="1037217"/>
                  </a:lnTo>
                  <a:lnTo>
                    <a:pt x="3418284" y="1036931"/>
                  </a:lnTo>
                  <a:cubicBezTo>
                    <a:pt x="3639226" y="1036931"/>
                    <a:pt x="3818982" y="906648"/>
                    <a:pt x="3818982" y="702794"/>
                  </a:cubicBezTo>
                  <a:lnTo>
                    <a:pt x="3818982" y="367590"/>
                  </a:lnTo>
                  <a:cubicBezTo>
                    <a:pt x="3818982" y="171985"/>
                    <a:pt x="3654866" y="78"/>
                    <a:pt x="3441430" y="78"/>
                  </a:cubicBezTo>
                  <a:moveTo>
                    <a:pt x="5132651" y="679820"/>
                  </a:moveTo>
                  <a:cubicBezTo>
                    <a:pt x="5132651" y="670447"/>
                    <a:pt x="5132575" y="660846"/>
                    <a:pt x="5131660" y="650425"/>
                  </a:cubicBezTo>
                  <a:cubicBezTo>
                    <a:pt x="5121469" y="535230"/>
                    <a:pt x="5002749" y="447943"/>
                    <a:pt x="4877591" y="447943"/>
                  </a:cubicBezTo>
                  <a:lnTo>
                    <a:pt x="4567171" y="447943"/>
                  </a:lnTo>
                  <a:lnTo>
                    <a:pt x="4559208" y="447924"/>
                  </a:lnTo>
                  <a:cubicBezTo>
                    <a:pt x="4509487" y="447924"/>
                    <a:pt x="4469063" y="403861"/>
                    <a:pt x="4469063" y="349759"/>
                  </a:cubicBezTo>
                  <a:lnTo>
                    <a:pt x="4469368" y="279312"/>
                  </a:lnTo>
                  <a:cubicBezTo>
                    <a:pt x="4469368" y="229630"/>
                    <a:pt x="4513412" y="189187"/>
                    <a:pt x="4567533" y="189187"/>
                  </a:cubicBezTo>
                  <a:lnTo>
                    <a:pt x="4690043" y="189187"/>
                  </a:lnTo>
                  <a:lnTo>
                    <a:pt x="4691243" y="189225"/>
                  </a:lnTo>
                  <a:lnTo>
                    <a:pt x="5000825" y="189225"/>
                  </a:lnTo>
                  <a:cubicBezTo>
                    <a:pt x="5016656" y="189225"/>
                    <a:pt x="5030676" y="180005"/>
                    <a:pt x="5035706" y="166270"/>
                  </a:cubicBezTo>
                  <a:cubicBezTo>
                    <a:pt x="5037039" y="162612"/>
                    <a:pt x="5037687" y="159259"/>
                    <a:pt x="5037687" y="156021"/>
                  </a:cubicBezTo>
                  <a:lnTo>
                    <a:pt x="5037687" y="33282"/>
                  </a:lnTo>
                  <a:cubicBezTo>
                    <a:pt x="5037687" y="14956"/>
                    <a:pt x="5021151" y="116"/>
                    <a:pt x="5000825" y="116"/>
                  </a:cubicBezTo>
                  <a:lnTo>
                    <a:pt x="4517869" y="173"/>
                  </a:lnTo>
                  <a:cubicBezTo>
                    <a:pt x="4377928" y="173"/>
                    <a:pt x="4262409" y="105805"/>
                    <a:pt x="4262409" y="235555"/>
                  </a:cubicBezTo>
                  <a:lnTo>
                    <a:pt x="4262428" y="382392"/>
                  </a:lnTo>
                  <a:cubicBezTo>
                    <a:pt x="4262428" y="522352"/>
                    <a:pt x="4368041" y="636214"/>
                    <a:pt x="4497886" y="636214"/>
                  </a:cubicBezTo>
                  <a:lnTo>
                    <a:pt x="4836309" y="636214"/>
                  </a:lnTo>
                  <a:cubicBezTo>
                    <a:pt x="4885992" y="636214"/>
                    <a:pt x="4925977" y="680258"/>
                    <a:pt x="4925977" y="734398"/>
                  </a:cubicBezTo>
                  <a:lnTo>
                    <a:pt x="4925977" y="757944"/>
                  </a:lnTo>
                  <a:cubicBezTo>
                    <a:pt x="4925977" y="807645"/>
                    <a:pt x="4882410" y="848050"/>
                    <a:pt x="4828289" y="848050"/>
                  </a:cubicBezTo>
                  <a:lnTo>
                    <a:pt x="4299290" y="848050"/>
                  </a:lnTo>
                  <a:cubicBezTo>
                    <a:pt x="4283440" y="848050"/>
                    <a:pt x="4269419" y="857213"/>
                    <a:pt x="4264447" y="870872"/>
                  </a:cubicBezTo>
                  <a:cubicBezTo>
                    <a:pt x="4263057" y="874606"/>
                    <a:pt x="4262390" y="877997"/>
                    <a:pt x="4262390" y="881216"/>
                  </a:cubicBezTo>
                  <a:lnTo>
                    <a:pt x="4262390" y="1003955"/>
                  </a:lnTo>
                  <a:cubicBezTo>
                    <a:pt x="4262390" y="1022262"/>
                    <a:pt x="4278944" y="1037160"/>
                    <a:pt x="4299290" y="1037160"/>
                  </a:cubicBezTo>
                  <a:lnTo>
                    <a:pt x="4732296" y="1037160"/>
                  </a:lnTo>
                  <a:lnTo>
                    <a:pt x="4879172" y="1037083"/>
                  </a:lnTo>
                  <a:cubicBezTo>
                    <a:pt x="5019075" y="1037083"/>
                    <a:pt x="5132651" y="931470"/>
                    <a:pt x="5132651" y="801587"/>
                  </a:cubicBezTo>
                  <a:lnTo>
                    <a:pt x="5132651" y="679820"/>
                  </a:lnTo>
                  <a:close/>
                  <a:moveTo>
                    <a:pt x="280863" y="189111"/>
                  </a:moveTo>
                  <a:lnTo>
                    <a:pt x="825046" y="189111"/>
                  </a:lnTo>
                  <a:cubicBezTo>
                    <a:pt x="844972" y="189111"/>
                    <a:pt x="861203" y="174518"/>
                    <a:pt x="861203" y="156573"/>
                  </a:cubicBezTo>
                  <a:lnTo>
                    <a:pt x="861203" y="32729"/>
                  </a:lnTo>
                  <a:cubicBezTo>
                    <a:pt x="861203" y="14746"/>
                    <a:pt x="845734" y="78"/>
                    <a:pt x="825046" y="78"/>
                  </a:cubicBezTo>
                  <a:lnTo>
                    <a:pt x="277073" y="78"/>
                  </a:lnTo>
                  <a:cubicBezTo>
                    <a:pt x="124501" y="78"/>
                    <a:pt x="352" y="114301"/>
                    <a:pt x="352" y="255005"/>
                  </a:cubicBezTo>
                  <a:lnTo>
                    <a:pt x="352" y="782309"/>
                  </a:lnTo>
                  <a:cubicBezTo>
                    <a:pt x="352" y="922955"/>
                    <a:pt x="124501" y="1037217"/>
                    <a:pt x="277073" y="1037217"/>
                  </a:cubicBezTo>
                  <a:lnTo>
                    <a:pt x="825046" y="1037217"/>
                  </a:lnTo>
                  <a:cubicBezTo>
                    <a:pt x="844972" y="1037217"/>
                    <a:pt x="861203" y="1022605"/>
                    <a:pt x="861203" y="1004660"/>
                  </a:cubicBezTo>
                  <a:lnTo>
                    <a:pt x="861203" y="880816"/>
                  </a:lnTo>
                  <a:cubicBezTo>
                    <a:pt x="861203" y="862871"/>
                    <a:pt x="844972" y="848298"/>
                    <a:pt x="825046" y="848298"/>
                  </a:cubicBezTo>
                  <a:lnTo>
                    <a:pt x="280863" y="848298"/>
                  </a:lnTo>
                  <a:cubicBezTo>
                    <a:pt x="240839" y="848298"/>
                    <a:pt x="207006" y="816580"/>
                    <a:pt x="207006" y="779051"/>
                  </a:cubicBezTo>
                  <a:lnTo>
                    <a:pt x="207006" y="634347"/>
                  </a:lnTo>
                  <a:lnTo>
                    <a:pt x="532457" y="634347"/>
                  </a:lnTo>
                  <a:cubicBezTo>
                    <a:pt x="552383" y="634347"/>
                    <a:pt x="568595" y="619717"/>
                    <a:pt x="568595" y="601772"/>
                  </a:cubicBezTo>
                  <a:lnTo>
                    <a:pt x="568595" y="480557"/>
                  </a:lnTo>
                  <a:cubicBezTo>
                    <a:pt x="568595" y="462573"/>
                    <a:pt x="552383" y="447943"/>
                    <a:pt x="532457" y="447943"/>
                  </a:cubicBezTo>
                  <a:lnTo>
                    <a:pt x="207006" y="447943"/>
                  </a:lnTo>
                  <a:lnTo>
                    <a:pt x="207006" y="258395"/>
                  </a:lnTo>
                  <a:cubicBezTo>
                    <a:pt x="207006" y="220829"/>
                    <a:pt x="240839" y="189111"/>
                    <a:pt x="280863" y="189111"/>
                  </a:cubicBezTo>
                  <a:moveTo>
                    <a:pt x="1186405" y="189130"/>
                  </a:moveTo>
                  <a:lnTo>
                    <a:pt x="1186405" y="1000336"/>
                  </a:lnTo>
                  <a:cubicBezTo>
                    <a:pt x="1186405" y="1020662"/>
                    <a:pt x="1171470" y="1037198"/>
                    <a:pt x="1153144" y="1037198"/>
                  </a:cubicBezTo>
                  <a:lnTo>
                    <a:pt x="1012879" y="1037198"/>
                  </a:lnTo>
                  <a:cubicBezTo>
                    <a:pt x="994553" y="1037198"/>
                    <a:pt x="979656" y="1020662"/>
                    <a:pt x="979656" y="1000336"/>
                  </a:cubicBezTo>
                  <a:lnTo>
                    <a:pt x="979656" y="37035"/>
                  </a:lnTo>
                  <a:cubicBezTo>
                    <a:pt x="979656" y="16670"/>
                    <a:pt x="994553" y="116"/>
                    <a:pt x="1012879" y="116"/>
                  </a:cubicBezTo>
                  <a:lnTo>
                    <a:pt x="1439846" y="116"/>
                  </a:lnTo>
                  <a:cubicBezTo>
                    <a:pt x="1660769" y="116"/>
                    <a:pt x="1840506" y="165946"/>
                    <a:pt x="1840506" y="369838"/>
                  </a:cubicBezTo>
                  <a:lnTo>
                    <a:pt x="1840506" y="1004032"/>
                  </a:lnTo>
                  <a:cubicBezTo>
                    <a:pt x="1840506" y="1022339"/>
                    <a:pt x="1823971" y="1037198"/>
                    <a:pt x="1803625" y="1037198"/>
                  </a:cubicBezTo>
                  <a:lnTo>
                    <a:pt x="1670885" y="1037198"/>
                  </a:lnTo>
                  <a:cubicBezTo>
                    <a:pt x="1650559" y="1037198"/>
                    <a:pt x="1634023" y="1022339"/>
                    <a:pt x="1634023" y="1004032"/>
                  </a:cubicBezTo>
                  <a:lnTo>
                    <a:pt x="1634023" y="369838"/>
                  </a:lnTo>
                  <a:cubicBezTo>
                    <a:pt x="1634023" y="270264"/>
                    <a:pt x="1546926" y="189225"/>
                    <a:pt x="1439846" y="189225"/>
                  </a:cubicBezTo>
                  <a:lnTo>
                    <a:pt x="1186405" y="189130"/>
                  </a:lnTo>
                  <a:close/>
                </a:path>
              </a:pathLst>
            </a:custGeom>
            <a:solidFill>
              <a:schemeClr val="bg1"/>
            </a:solidFill>
            <a:ln w="19050" cap="flat">
              <a:noFill/>
              <a:prstDash val="solid"/>
              <a:round/>
            </a:ln>
          </p:spPr>
          <p:txBody>
            <a:bodyPr rtlCol="0" anchor="ctr"/>
            <a:lstStyle/>
            <a:p>
              <a:endParaRPr lang="fr-FR"/>
            </a:p>
          </p:txBody>
        </p:sp>
      </p:grpSp>
      <p:sp>
        <p:nvSpPr>
          <p:cNvPr id="14" name="Espace réservé du numéro de diapositive 13">
            <a:extLst>
              <a:ext uri="{FF2B5EF4-FFF2-40B4-BE49-F238E27FC236}">
                <a16:creationId xmlns:a16="http://schemas.microsoft.com/office/drawing/2014/main" id="{FDC00936-BF14-4A2E-8AFC-70AF3C367646}"/>
              </a:ext>
            </a:extLst>
          </p:cNvPr>
          <p:cNvSpPr>
            <a:spLocks noGrp="1"/>
          </p:cNvSpPr>
          <p:nvPr>
            <p:ph type="sldNum" sz="quarter" idx="16"/>
          </p:nvPr>
        </p:nvSpPr>
        <p:spPr/>
        <p:txBody>
          <a:bodyPr/>
          <a:lstStyle>
            <a:lvl1pPr>
              <a:defRPr>
                <a:solidFill>
                  <a:schemeClr val="bg1"/>
                </a:solidFill>
              </a:defRPr>
            </a:lvl1pPr>
          </a:lstStyle>
          <a:p>
            <a:fld id="{6B54B0F7-55DD-40D6-B7F4-70B586885C0B}" type="slidenum">
              <a:rPr lang="fr-FR" smtClean="0"/>
              <a:pPr/>
              <a:t>‹N°›</a:t>
            </a:fld>
            <a:endParaRPr lang="fr-FR"/>
          </a:p>
        </p:txBody>
      </p:sp>
      <p:sp>
        <p:nvSpPr>
          <p:cNvPr id="15" name="Espace réservé du graphique SmartArt 11">
            <a:extLst>
              <a:ext uri="{FF2B5EF4-FFF2-40B4-BE49-F238E27FC236}">
                <a16:creationId xmlns:a16="http://schemas.microsoft.com/office/drawing/2014/main" id="{CFB53AB0-4BB0-4F43-A0F3-8ADB2202AD6C}"/>
              </a:ext>
            </a:extLst>
          </p:cNvPr>
          <p:cNvSpPr>
            <a:spLocks noGrp="1"/>
          </p:cNvSpPr>
          <p:nvPr>
            <p:ph type="dgm" sz="quarter" idx="20"/>
          </p:nvPr>
        </p:nvSpPr>
        <p:spPr>
          <a:xfrm>
            <a:off x="438375" y="3119204"/>
            <a:ext cx="293713" cy="49777"/>
          </a:xfrm>
          <a:solidFill>
            <a:schemeClr val="accent1"/>
          </a:solidFill>
        </p:spPr>
        <p:txBody>
          <a:bodyPr>
            <a:noAutofit/>
          </a:bodyPr>
          <a:lstStyle>
            <a:lvl1pPr>
              <a:defRPr sz="100">
                <a:noFill/>
              </a:defRPr>
            </a:lvl1pPr>
          </a:lstStyle>
          <a:p>
            <a:endParaRPr lang="fr-FR"/>
          </a:p>
        </p:txBody>
      </p:sp>
      <p:pic>
        <p:nvPicPr>
          <p:cNvPr id="21" name="Image 20">
            <a:extLst>
              <a:ext uri="{FF2B5EF4-FFF2-40B4-BE49-F238E27FC236}">
                <a16:creationId xmlns:a16="http://schemas.microsoft.com/office/drawing/2014/main" id="{B46F0715-B90C-4A44-8C48-1BCC1F9DF86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485183" y="0"/>
            <a:ext cx="3726737" cy="7165411"/>
          </a:xfrm>
          <a:prstGeom prst="rect">
            <a:avLst/>
          </a:prstGeom>
        </p:spPr>
      </p:pic>
    </p:spTree>
    <p:extLst>
      <p:ext uri="{BB962C8B-B14F-4D97-AF65-F5344CB8AC3E}">
        <p14:creationId xmlns:p14="http://schemas.microsoft.com/office/powerpoint/2010/main" val="3704455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itre 2 (fond bleu)">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5829" y="1561202"/>
            <a:ext cx="6160579" cy="1204432"/>
          </a:xfrm>
        </p:spPr>
        <p:txBody>
          <a:bodyPr anchor="b"/>
          <a:lstStyle>
            <a:lvl1pPr algn="l">
              <a:lnSpc>
                <a:spcPct val="76000"/>
              </a:lnSpc>
              <a:defRPr sz="5049">
                <a:solidFill>
                  <a:schemeClr val="bg1"/>
                </a:solidFill>
              </a:defRPr>
            </a:lvl1pPr>
          </a:lstStyle>
          <a:p>
            <a:r>
              <a:rPr lang="fr-FR"/>
              <a:t>Titre du chapitre</a:t>
            </a:r>
            <a:br>
              <a:rPr lang="fr-FR"/>
            </a:br>
            <a:r>
              <a:rPr lang="fr-FR"/>
              <a:t>sur deux lignes</a:t>
            </a:r>
            <a:endParaRPr lang="en-US"/>
          </a:p>
        </p:txBody>
      </p:sp>
      <p:sp>
        <p:nvSpPr>
          <p:cNvPr id="3" name="Subtitle 2"/>
          <p:cNvSpPr>
            <a:spLocks noGrp="1"/>
          </p:cNvSpPr>
          <p:nvPr>
            <p:ph type="subTitle" idx="1" hasCustomPrompt="1"/>
          </p:nvPr>
        </p:nvSpPr>
        <p:spPr>
          <a:xfrm>
            <a:off x="405829" y="3560640"/>
            <a:ext cx="5413522" cy="524567"/>
          </a:xfrm>
        </p:spPr>
        <p:txBody>
          <a:bodyPr/>
          <a:lstStyle>
            <a:lvl1pPr marL="0" indent="0" algn="l">
              <a:lnSpc>
                <a:spcPct val="80000"/>
              </a:lnSpc>
              <a:buNone/>
              <a:defRPr sz="2104">
                <a:solidFill>
                  <a:schemeClr val="bg1"/>
                </a:solidFill>
                <a:latin typeface="Enedis Light" pitchFamily="50" charset="0"/>
              </a:defRPr>
            </a:lvl1pPr>
            <a:lvl2pPr marL="384725" indent="0" algn="ctr">
              <a:buNone/>
              <a:defRPr sz="1683"/>
            </a:lvl2pPr>
            <a:lvl3pPr marL="769448" indent="0" algn="ctr">
              <a:buNone/>
              <a:defRPr sz="1515"/>
            </a:lvl3pPr>
            <a:lvl4pPr marL="1154173" indent="0" algn="ctr">
              <a:buNone/>
              <a:defRPr sz="1346"/>
            </a:lvl4pPr>
            <a:lvl5pPr marL="1538896" indent="0" algn="ctr">
              <a:buNone/>
              <a:defRPr sz="1346"/>
            </a:lvl5pPr>
            <a:lvl6pPr marL="1923621" indent="0" algn="ctr">
              <a:buNone/>
              <a:defRPr sz="1346"/>
            </a:lvl6pPr>
            <a:lvl7pPr marL="2308345" indent="0" algn="ctr">
              <a:buNone/>
              <a:defRPr sz="1346"/>
            </a:lvl7pPr>
            <a:lvl8pPr marL="2693069" indent="0" algn="ctr">
              <a:buNone/>
              <a:defRPr sz="1346"/>
            </a:lvl8pPr>
            <a:lvl9pPr marL="3077794" indent="0" algn="ctr">
              <a:buNone/>
              <a:defRPr sz="1346"/>
            </a:lvl9pPr>
          </a:lstStyle>
          <a:p>
            <a:r>
              <a:rPr lang="fr-FR"/>
              <a:t>Sous-titre du chapitre</a:t>
            </a:r>
            <a:br>
              <a:rPr lang="fr-FR"/>
            </a:br>
            <a:r>
              <a:rPr lang="fr-FR"/>
              <a:t>sur deux lignes</a:t>
            </a:r>
            <a:endParaRPr lang="en-US"/>
          </a:p>
        </p:txBody>
      </p:sp>
      <p:grpSp>
        <p:nvGrpSpPr>
          <p:cNvPr id="7" name="Groupe 6">
            <a:extLst>
              <a:ext uri="{FF2B5EF4-FFF2-40B4-BE49-F238E27FC236}">
                <a16:creationId xmlns:a16="http://schemas.microsoft.com/office/drawing/2014/main" id="{B7BC255B-DFCD-4EF7-9463-34D91D976B6D}"/>
              </a:ext>
            </a:extLst>
          </p:cNvPr>
          <p:cNvGrpSpPr>
            <a:grpSpLocks noChangeAspect="1"/>
          </p:cNvGrpSpPr>
          <p:nvPr userDrawn="1"/>
        </p:nvGrpSpPr>
        <p:grpSpPr>
          <a:xfrm>
            <a:off x="436175" y="6810170"/>
            <a:ext cx="645936" cy="163191"/>
            <a:chOff x="3231832" y="7185063"/>
            <a:chExt cx="5132298" cy="1037158"/>
          </a:xfrm>
        </p:grpSpPr>
        <p:sp>
          <p:nvSpPr>
            <p:cNvPr id="8" name="Forme libre : forme 7">
              <a:extLst>
                <a:ext uri="{FF2B5EF4-FFF2-40B4-BE49-F238E27FC236}">
                  <a16:creationId xmlns:a16="http://schemas.microsoft.com/office/drawing/2014/main" id="{DD506600-C9A7-4A00-A946-6E4283064B70}"/>
                </a:ext>
              </a:extLst>
            </p:cNvPr>
            <p:cNvSpPr/>
            <p:nvPr/>
          </p:nvSpPr>
          <p:spPr>
            <a:xfrm>
              <a:off x="5071966" y="7185101"/>
              <a:ext cx="1117644" cy="1037120"/>
            </a:xfrm>
            <a:custGeom>
              <a:avLst/>
              <a:gdLst>
                <a:gd name="connsiteX0" fmla="*/ 519115 w 1117644"/>
                <a:gd name="connsiteY0" fmla="*/ 848219 h 1037120"/>
                <a:gd name="connsiteX1" fmla="*/ 324919 w 1117644"/>
                <a:gd name="connsiteY1" fmla="*/ 668711 h 1037120"/>
                <a:gd name="connsiteX2" fmla="*/ 325338 w 1117644"/>
                <a:gd name="connsiteY2" fmla="*/ 636136 h 1037120"/>
                <a:gd name="connsiteX3" fmla="*/ 739428 w 1117644"/>
                <a:gd name="connsiteY3" fmla="*/ 636136 h 1037120"/>
                <a:gd name="connsiteX4" fmla="*/ 999289 w 1117644"/>
                <a:gd name="connsiteY4" fmla="*/ 394601 h 1037120"/>
                <a:gd name="connsiteX5" fmla="*/ 999289 w 1117644"/>
                <a:gd name="connsiteY5" fmla="*/ 241572 h 1037120"/>
                <a:gd name="connsiteX6" fmla="*/ 739428 w 1117644"/>
                <a:gd name="connsiteY6" fmla="*/ 37 h 1037120"/>
                <a:gd name="connsiteX7" fmla="*/ 378107 w 1117644"/>
                <a:gd name="connsiteY7" fmla="*/ 37 h 1037120"/>
                <a:gd name="connsiteX8" fmla="*/ 317775 w 1117644"/>
                <a:gd name="connsiteY8" fmla="*/ 4647 h 1037120"/>
                <a:gd name="connsiteX9" fmla="*/ 118684 w 1117644"/>
                <a:gd name="connsiteY9" fmla="*/ 241572 h 1037120"/>
                <a:gd name="connsiteX10" fmla="*/ 118684 w 1117644"/>
                <a:gd name="connsiteY10" fmla="*/ 330402 h 1037120"/>
                <a:gd name="connsiteX11" fmla="*/ 151850 w 1117644"/>
                <a:gd name="connsiteY11" fmla="*/ 367302 h 1037120"/>
                <a:gd name="connsiteX12" fmla="*/ 292096 w 1117644"/>
                <a:gd name="connsiteY12" fmla="*/ 367302 h 1037120"/>
                <a:gd name="connsiteX13" fmla="*/ 325300 w 1117644"/>
                <a:gd name="connsiteY13" fmla="*/ 330402 h 1037120"/>
                <a:gd name="connsiteX14" fmla="*/ 325300 w 1117644"/>
                <a:gd name="connsiteY14" fmla="*/ 273062 h 1037120"/>
                <a:gd name="connsiteX15" fmla="*/ 417369 w 1117644"/>
                <a:gd name="connsiteY15" fmla="*/ 188994 h 1037120"/>
                <a:gd name="connsiteX16" fmla="*/ 700680 w 1117644"/>
                <a:gd name="connsiteY16" fmla="*/ 188994 h 1037120"/>
                <a:gd name="connsiteX17" fmla="*/ 792768 w 1117644"/>
                <a:gd name="connsiteY17" fmla="*/ 273062 h 1037120"/>
                <a:gd name="connsiteX18" fmla="*/ 792768 w 1117644"/>
                <a:gd name="connsiteY18" fmla="*/ 363892 h 1037120"/>
                <a:gd name="connsiteX19" fmla="*/ 700680 w 1117644"/>
                <a:gd name="connsiteY19" fmla="*/ 447884 h 1037120"/>
                <a:gd name="connsiteX20" fmla="*/ 250 w 1117644"/>
                <a:gd name="connsiteY20" fmla="*/ 447884 h 1037120"/>
                <a:gd name="connsiteX21" fmla="*/ 250 w 1117644"/>
                <a:gd name="connsiteY21" fmla="*/ 636136 h 1037120"/>
                <a:gd name="connsiteX22" fmla="*/ 118188 w 1117644"/>
                <a:gd name="connsiteY22" fmla="*/ 636136 h 1037120"/>
                <a:gd name="connsiteX23" fmla="*/ 118188 w 1117644"/>
                <a:gd name="connsiteY23" fmla="*/ 668673 h 1037120"/>
                <a:gd name="connsiteX24" fmla="*/ 519800 w 1117644"/>
                <a:gd name="connsiteY24" fmla="*/ 1037157 h 1037120"/>
                <a:gd name="connsiteX25" fmla="*/ 1117894 w 1117644"/>
                <a:gd name="connsiteY25" fmla="*/ 1037157 h 1037120"/>
                <a:gd name="connsiteX26" fmla="*/ 1117894 w 1117644"/>
                <a:gd name="connsiteY26" fmla="*/ 848200 h 1037120"/>
                <a:gd name="connsiteX27" fmla="*/ 519115 w 1117644"/>
                <a:gd name="connsiteY27" fmla="*/ 848219 h 103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7644" h="1037120">
                  <a:moveTo>
                    <a:pt x="519115" y="848219"/>
                  </a:moveTo>
                  <a:cubicBezTo>
                    <a:pt x="412035" y="848219"/>
                    <a:pt x="324919" y="768248"/>
                    <a:pt x="324919" y="668711"/>
                  </a:cubicBezTo>
                  <a:lnTo>
                    <a:pt x="325338" y="636136"/>
                  </a:lnTo>
                  <a:lnTo>
                    <a:pt x="739428" y="636136"/>
                  </a:lnTo>
                  <a:cubicBezTo>
                    <a:pt x="882741" y="636136"/>
                    <a:pt x="999289" y="527798"/>
                    <a:pt x="999289" y="394601"/>
                  </a:cubicBezTo>
                  <a:lnTo>
                    <a:pt x="999289" y="241572"/>
                  </a:lnTo>
                  <a:cubicBezTo>
                    <a:pt x="999289" y="108375"/>
                    <a:pt x="882741" y="37"/>
                    <a:pt x="739428" y="37"/>
                  </a:cubicBezTo>
                  <a:lnTo>
                    <a:pt x="378107" y="37"/>
                  </a:lnTo>
                  <a:cubicBezTo>
                    <a:pt x="358028" y="37"/>
                    <a:pt x="337740" y="228"/>
                    <a:pt x="317775" y="4647"/>
                  </a:cubicBezTo>
                  <a:cubicBezTo>
                    <a:pt x="200294" y="30727"/>
                    <a:pt x="118684" y="129349"/>
                    <a:pt x="118684" y="241572"/>
                  </a:cubicBezTo>
                  <a:lnTo>
                    <a:pt x="118684" y="330402"/>
                  </a:lnTo>
                  <a:cubicBezTo>
                    <a:pt x="118684" y="350729"/>
                    <a:pt x="133543" y="367302"/>
                    <a:pt x="151850" y="367302"/>
                  </a:cubicBezTo>
                  <a:lnTo>
                    <a:pt x="292096" y="367302"/>
                  </a:lnTo>
                  <a:cubicBezTo>
                    <a:pt x="310422" y="367302"/>
                    <a:pt x="325300" y="350729"/>
                    <a:pt x="325300" y="330402"/>
                  </a:cubicBezTo>
                  <a:lnTo>
                    <a:pt x="325300" y="273062"/>
                  </a:lnTo>
                  <a:cubicBezTo>
                    <a:pt x="325300" y="226713"/>
                    <a:pt x="366600" y="188994"/>
                    <a:pt x="417369" y="188994"/>
                  </a:cubicBezTo>
                  <a:lnTo>
                    <a:pt x="700680" y="188994"/>
                  </a:lnTo>
                  <a:cubicBezTo>
                    <a:pt x="751467" y="188994"/>
                    <a:pt x="792768" y="226713"/>
                    <a:pt x="792768" y="273062"/>
                  </a:cubicBezTo>
                  <a:lnTo>
                    <a:pt x="792768" y="363892"/>
                  </a:lnTo>
                  <a:cubicBezTo>
                    <a:pt x="792768" y="410203"/>
                    <a:pt x="751467" y="447884"/>
                    <a:pt x="700680" y="447884"/>
                  </a:cubicBezTo>
                  <a:lnTo>
                    <a:pt x="250" y="447884"/>
                  </a:lnTo>
                  <a:lnTo>
                    <a:pt x="250" y="636136"/>
                  </a:lnTo>
                  <a:lnTo>
                    <a:pt x="118188" y="636136"/>
                  </a:lnTo>
                  <a:lnTo>
                    <a:pt x="118188" y="668673"/>
                  </a:lnTo>
                  <a:cubicBezTo>
                    <a:pt x="118188" y="872527"/>
                    <a:pt x="298859" y="1037157"/>
                    <a:pt x="519800" y="1037157"/>
                  </a:cubicBezTo>
                  <a:lnTo>
                    <a:pt x="1117894" y="1037157"/>
                  </a:lnTo>
                  <a:lnTo>
                    <a:pt x="1117894" y="848200"/>
                  </a:lnTo>
                  <a:lnTo>
                    <a:pt x="519115" y="848219"/>
                  </a:lnTo>
                  <a:close/>
                </a:path>
              </a:pathLst>
            </a:custGeom>
            <a:solidFill>
              <a:srgbClr val="96CD32"/>
            </a:solidFill>
            <a:ln w="19050" cap="flat">
              <a:noFill/>
              <a:prstDash val="solid"/>
              <a:round/>
            </a:ln>
          </p:spPr>
          <p:txBody>
            <a:bodyPr rtlCol="0" anchor="ctr"/>
            <a:lstStyle/>
            <a:p>
              <a:endParaRPr lang="fr-FR"/>
            </a:p>
          </p:txBody>
        </p:sp>
        <p:sp>
          <p:nvSpPr>
            <p:cNvPr id="9" name="Forme libre : forme 8">
              <a:extLst>
                <a:ext uri="{FF2B5EF4-FFF2-40B4-BE49-F238E27FC236}">
                  <a16:creationId xmlns:a16="http://schemas.microsoft.com/office/drawing/2014/main" id="{E28A74C4-9E5C-4375-A3C1-F3DDF3707BFD}"/>
                </a:ext>
              </a:extLst>
            </p:cNvPr>
            <p:cNvSpPr/>
            <p:nvPr/>
          </p:nvSpPr>
          <p:spPr>
            <a:xfrm>
              <a:off x="3231832" y="7185063"/>
              <a:ext cx="5132298" cy="1037139"/>
            </a:xfrm>
            <a:custGeom>
              <a:avLst/>
              <a:gdLst>
                <a:gd name="connsiteX0" fmla="*/ 4143956 w 5132298"/>
                <a:gd name="connsiteY0" fmla="*/ 78849 h 1037139"/>
                <a:gd name="connsiteX1" fmla="*/ 4143651 w 5132298"/>
                <a:gd name="connsiteY1" fmla="*/ 36939 h 1037139"/>
                <a:gd name="connsiteX2" fmla="*/ 4110447 w 5132298"/>
                <a:gd name="connsiteY2" fmla="*/ 78 h 1037139"/>
                <a:gd name="connsiteX3" fmla="*/ 3970639 w 5132298"/>
                <a:gd name="connsiteY3" fmla="*/ 78 h 1037139"/>
                <a:gd name="connsiteX4" fmla="*/ 3937435 w 5132298"/>
                <a:gd name="connsiteY4" fmla="*/ 36939 h 1037139"/>
                <a:gd name="connsiteX5" fmla="*/ 3937435 w 5132298"/>
                <a:gd name="connsiteY5" fmla="*/ 78849 h 1037139"/>
                <a:gd name="connsiteX6" fmla="*/ 3937454 w 5132298"/>
                <a:gd name="connsiteY6" fmla="*/ 78849 h 1037139"/>
                <a:gd name="connsiteX7" fmla="*/ 3937759 w 5132298"/>
                <a:gd name="connsiteY7" fmla="*/ 152249 h 1037139"/>
                <a:gd name="connsiteX8" fmla="*/ 3970963 w 5132298"/>
                <a:gd name="connsiteY8" fmla="*/ 189111 h 1037139"/>
                <a:gd name="connsiteX9" fmla="*/ 4110771 w 5132298"/>
                <a:gd name="connsiteY9" fmla="*/ 189111 h 1037139"/>
                <a:gd name="connsiteX10" fmla="*/ 4143975 w 5132298"/>
                <a:gd name="connsiteY10" fmla="*/ 152249 h 1037139"/>
                <a:gd name="connsiteX11" fmla="*/ 4143975 w 5132298"/>
                <a:gd name="connsiteY11" fmla="*/ 78849 h 1037139"/>
                <a:gd name="connsiteX12" fmla="*/ 4143956 w 5132298"/>
                <a:gd name="connsiteY12" fmla="*/ 78849 h 1037139"/>
                <a:gd name="connsiteX13" fmla="*/ 4143956 w 5132298"/>
                <a:gd name="connsiteY13" fmla="*/ 653397 h 1037139"/>
                <a:gd name="connsiteX14" fmla="*/ 4143651 w 5132298"/>
                <a:gd name="connsiteY14" fmla="*/ 306706 h 1037139"/>
                <a:gd name="connsiteX15" fmla="*/ 4110447 w 5132298"/>
                <a:gd name="connsiteY15" fmla="*/ 269845 h 1037139"/>
                <a:gd name="connsiteX16" fmla="*/ 3970639 w 5132298"/>
                <a:gd name="connsiteY16" fmla="*/ 269845 h 1037139"/>
                <a:gd name="connsiteX17" fmla="*/ 3937435 w 5132298"/>
                <a:gd name="connsiteY17" fmla="*/ 306706 h 1037139"/>
                <a:gd name="connsiteX18" fmla="*/ 3937435 w 5132298"/>
                <a:gd name="connsiteY18" fmla="*/ 653397 h 1037139"/>
                <a:gd name="connsiteX19" fmla="*/ 3937454 w 5132298"/>
                <a:gd name="connsiteY19" fmla="*/ 653397 h 1037139"/>
                <a:gd name="connsiteX20" fmla="*/ 3937759 w 5132298"/>
                <a:gd name="connsiteY20" fmla="*/ 1000069 h 1037139"/>
                <a:gd name="connsiteX21" fmla="*/ 3970963 w 5132298"/>
                <a:gd name="connsiteY21" fmla="*/ 1036931 h 1037139"/>
                <a:gd name="connsiteX22" fmla="*/ 4110771 w 5132298"/>
                <a:gd name="connsiteY22" fmla="*/ 1036931 h 1037139"/>
                <a:gd name="connsiteX23" fmla="*/ 4143975 w 5132298"/>
                <a:gd name="connsiteY23" fmla="*/ 1000069 h 1037139"/>
                <a:gd name="connsiteX24" fmla="*/ 4143975 w 5132298"/>
                <a:gd name="connsiteY24" fmla="*/ 653397 h 1037139"/>
                <a:gd name="connsiteX25" fmla="*/ 4143956 w 5132298"/>
                <a:gd name="connsiteY25" fmla="*/ 653397 h 1037139"/>
                <a:gd name="connsiteX26" fmla="*/ 3441430 w 5132298"/>
                <a:gd name="connsiteY26" fmla="*/ 78 h 1037139"/>
                <a:gd name="connsiteX27" fmla="*/ 2991355 w 5132298"/>
                <a:gd name="connsiteY27" fmla="*/ 78 h 1037139"/>
                <a:gd name="connsiteX28" fmla="*/ 2958131 w 5132298"/>
                <a:gd name="connsiteY28" fmla="*/ 37035 h 1037139"/>
                <a:gd name="connsiteX29" fmla="*/ 2958131 w 5132298"/>
                <a:gd name="connsiteY29" fmla="*/ 646958 h 1037139"/>
                <a:gd name="connsiteX30" fmla="*/ 2991297 w 5132298"/>
                <a:gd name="connsiteY30" fmla="*/ 683858 h 1037139"/>
                <a:gd name="connsiteX31" fmla="*/ 3131391 w 5132298"/>
                <a:gd name="connsiteY31" fmla="*/ 683858 h 1037139"/>
                <a:gd name="connsiteX32" fmla="*/ 3164595 w 5132298"/>
                <a:gd name="connsiteY32" fmla="*/ 646958 h 1037139"/>
                <a:gd name="connsiteX33" fmla="*/ 3164786 w 5132298"/>
                <a:gd name="connsiteY33" fmla="*/ 189015 h 1037139"/>
                <a:gd name="connsiteX34" fmla="*/ 3418284 w 5132298"/>
                <a:gd name="connsiteY34" fmla="*/ 189111 h 1037139"/>
                <a:gd name="connsiteX35" fmla="*/ 3612499 w 5132298"/>
                <a:gd name="connsiteY35" fmla="*/ 369762 h 1037139"/>
                <a:gd name="connsiteX36" fmla="*/ 3612499 w 5132298"/>
                <a:gd name="connsiteY36" fmla="*/ 702794 h 1037139"/>
                <a:gd name="connsiteX37" fmla="*/ 3418284 w 5132298"/>
                <a:gd name="connsiteY37" fmla="*/ 847822 h 1037139"/>
                <a:gd name="connsiteX38" fmla="*/ 2958131 w 5132298"/>
                <a:gd name="connsiteY38" fmla="*/ 848298 h 1037139"/>
                <a:gd name="connsiteX39" fmla="*/ 2958131 w 5132298"/>
                <a:gd name="connsiteY39" fmla="*/ 1037217 h 1037139"/>
                <a:gd name="connsiteX40" fmla="*/ 3418284 w 5132298"/>
                <a:gd name="connsiteY40" fmla="*/ 1036931 h 1037139"/>
                <a:gd name="connsiteX41" fmla="*/ 3818982 w 5132298"/>
                <a:gd name="connsiteY41" fmla="*/ 702794 h 1037139"/>
                <a:gd name="connsiteX42" fmla="*/ 3818982 w 5132298"/>
                <a:gd name="connsiteY42" fmla="*/ 367590 h 1037139"/>
                <a:gd name="connsiteX43" fmla="*/ 3441430 w 5132298"/>
                <a:gd name="connsiteY43" fmla="*/ 78 h 1037139"/>
                <a:gd name="connsiteX44" fmla="*/ 5132651 w 5132298"/>
                <a:gd name="connsiteY44" fmla="*/ 679820 h 1037139"/>
                <a:gd name="connsiteX45" fmla="*/ 5131660 w 5132298"/>
                <a:gd name="connsiteY45" fmla="*/ 650425 h 1037139"/>
                <a:gd name="connsiteX46" fmla="*/ 4877591 w 5132298"/>
                <a:gd name="connsiteY46" fmla="*/ 447943 h 1037139"/>
                <a:gd name="connsiteX47" fmla="*/ 4567171 w 5132298"/>
                <a:gd name="connsiteY47" fmla="*/ 447943 h 1037139"/>
                <a:gd name="connsiteX48" fmla="*/ 4559208 w 5132298"/>
                <a:gd name="connsiteY48" fmla="*/ 447924 h 1037139"/>
                <a:gd name="connsiteX49" fmla="*/ 4469063 w 5132298"/>
                <a:gd name="connsiteY49" fmla="*/ 349759 h 1037139"/>
                <a:gd name="connsiteX50" fmla="*/ 4469368 w 5132298"/>
                <a:gd name="connsiteY50" fmla="*/ 279312 h 1037139"/>
                <a:gd name="connsiteX51" fmla="*/ 4567533 w 5132298"/>
                <a:gd name="connsiteY51" fmla="*/ 189187 h 1037139"/>
                <a:gd name="connsiteX52" fmla="*/ 4690043 w 5132298"/>
                <a:gd name="connsiteY52" fmla="*/ 189187 h 1037139"/>
                <a:gd name="connsiteX53" fmla="*/ 4691243 w 5132298"/>
                <a:gd name="connsiteY53" fmla="*/ 189225 h 1037139"/>
                <a:gd name="connsiteX54" fmla="*/ 5000825 w 5132298"/>
                <a:gd name="connsiteY54" fmla="*/ 189225 h 1037139"/>
                <a:gd name="connsiteX55" fmla="*/ 5035706 w 5132298"/>
                <a:gd name="connsiteY55" fmla="*/ 166270 h 1037139"/>
                <a:gd name="connsiteX56" fmla="*/ 5037687 w 5132298"/>
                <a:gd name="connsiteY56" fmla="*/ 156021 h 1037139"/>
                <a:gd name="connsiteX57" fmla="*/ 5037687 w 5132298"/>
                <a:gd name="connsiteY57" fmla="*/ 33282 h 1037139"/>
                <a:gd name="connsiteX58" fmla="*/ 5000825 w 5132298"/>
                <a:gd name="connsiteY58" fmla="*/ 116 h 1037139"/>
                <a:gd name="connsiteX59" fmla="*/ 4517869 w 5132298"/>
                <a:gd name="connsiteY59" fmla="*/ 173 h 1037139"/>
                <a:gd name="connsiteX60" fmla="*/ 4262409 w 5132298"/>
                <a:gd name="connsiteY60" fmla="*/ 235555 h 1037139"/>
                <a:gd name="connsiteX61" fmla="*/ 4262428 w 5132298"/>
                <a:gd name="connsiteY61" fmla="*/ 382392 h 1037139"/>
                <a:gd name="connsiteX62" fmla="*/ 4497886 w 5132298"/>
                <a:gd name="connsiteY62" fmla="*/ 636214 h 1037139"/>
                <a:gd name="connsiteX63" fmla="*/ 4836309 w 5132298"/>
                <a:gd name="connsiteY63" fmla="*/ 636214 h 1037139"/>
                <a:gd name="connsiteX64" fmla="*/ 4925977 w 5132298"/>
                <a:gd name="connsiteY64" fmla="*/ 734398 h 1037139"/>
                <a:gd name="connsiteX65" fmla="*/ 4925977 w 5132298"/>
                <a:gd name="connsiteY65" fmla="*/ 757944 h 1037139"/>
                <a:gd name="connsiteX66" fmla="*/ 4828289 w 5132298"/>
                <a:gd name="connsiteY66" fmla="*/ 848050 h 1037139"/>
                <a:gd name="connsiteX67" fmla="*/ 4299290 w 5132298"/>
                <a:gd name="connsiteY67" fmla="*/ 848050 h 1037139"/>
                <a:gd name="connsiteX68" fmla="*/ 4264447 w 5132298"/>
                <a:gd name="connsiteY68" fmla="*/ 870872 h 1037139"/>
                <a:gd name="connsiteX69" fmla="*/ 4262390 w 5132298"/>
                <a:gd name="connsiteY69" fmla="*/ 881216 h 1037139"/>
                <a:gd name="connsiteX70" fmla="*/ 4262390 w 5132298"/>
                <a:gd name="connsiteY70" fmla="*/ 1003955 h 1037139"/>
                <a:gd name="connsiteX71" fmla="*/ 4299290 w 5132298"/>
                <a:gd name="connsiteY71" fmla="*/ 1037160 h 1037139"/>
                <a:gd name="connsiteX72" fmla="*/ 4732296 w 5132298"/>
                <a:gd name="connsiteY72" fmla="*/ 1037160 h 1037139"/>
                <a:gd name="connsiteX73" fmla="*/ 4879172 w 5132298"/>
                <a:gd name="connsiteY73" fmla="*/ 1037083 h 1037139"/>
                <a:gd name="connsiteX74" fmla="*/ 5132651 w 5132298"/>
                <a:gd name="connsiteY74" fmla="*/ 801587 h 1037139"/>
                <a:gd name="connsiteX75" fmla="*/ 5132651 w 5132298"/>
                <a:gd name="connsiteY75" fmla="*/ 679820 h 1037139"/>
                <a:gd name="connsiteX76" fmla="*/ 280863 w 5132298"/>
                <a:gd name="connsiteY76" fmla="*/ 189111 h 1037139"/>
                <a:gd name="connsiteX77" fmla="*/ 825046 w 5132298"/>
                <a:gd name="connsiteY77" fmla="*/ 189111 h 1037139"/>
                <a:gd name="connsiteX78" fmla="*/ 861203 w 5132298"/>
                <a:gd name="connsiteY78" fmla="*/ 156573 h 1037139"/>
                <a:gd name="connsiteX79" fmla="*/ 861203 w 5132298"/>
                <a:gd name="connsiteY79" fmla="*/ 32729 h 1037139"/>
                <a:gd name="connsiteX80" fmla="*/ 825046 w 5132298"/>
                <a:gd name="connsiteY80" fmla="*/ 78 h 1037139"/>
                <a:gd name="connsiteX81" fmla="*/ 277073 w 5132298"/>
                <a:gd name="connsiteY81" fmla="*/ 78 h 1037139"/>
                <a:gd name="connsiteX82" fmla="*/ 352 w 5132298"/>
                <a:gd name="connsiteY82" fmla="*/ 255005 h 1037139"/>
                <a:gd name="connsiteX83" fmla="*/ 352 w 5132298"/>
                <a:gd name="connsiteY83" fmla="*/ 782309 h 1037139"/>
                <a:gd name="connsiteX84" fmla="*/ 277073 w 5132298"/>
                <a:gd name="connsiteY84" fmla="*/ 1037217 h 1037139"/>
                <a:gd name="connsiteX85" fmla="*/ 825046 w 5132298"/>
                <a:gd name="connsiteY85" fmla="*/ 1037217 h 1037139"/>
                <a:gd name="connsiteX86" fmla="*/ 861203 w 5132298"/>
                <a:gd name="connsiteY86" fmla="*/ 1004660 h 1037139"/>
                <a:gd name="connsiteX87" fmla="*/ 861203 w 5132298"/>
                <a:gd name="connsiteY87" fmla="*/ 880816 h 1037139"/>
                <a:gd name="connsiteX88" fmla="*/ 825046 w 5132298"/>
                <a:gd name="connsiteY88" fmla="*/ 848298 h 1037139"/>
                <a:gd name="connsiteX89" fmla="*/ 280863 w 5132298"/>
                <a:gd name="connsiteY89" fmla="*/ 848298 h 1037139"/>
                <a:gd name="connsiteX90" fmla="*/ 207006 w 5132298"/>
                <a:gd name="connsiteY90" fmla="*/ 779051 h 1037139"/>
                <a:gd name="connsiteX91" fmla="*/ 207006 w 5132298"/>
                <a:gd name="connsiteY91" fmla="*/ 634347 h 1037139"/>
                <a:gd name="connsiteX92" fmla="*/ 532457 w 5132298"/>
                <a:gd name="connsiteY92" fmla="*/ 634347 h 1037139"/>
                <a:gd name="connsiteX93" fmla="*/ 568595 w 5132298"/>
                <a:gd name="connsiteY93" fmla="*/ 601772 h 1037139"/>
                <a:gd name="connsiteX94" fmla="*/ 568595 w 5132298"/>
                <a:gd name="connsiteY94" fmla="*/ 480557 h 1037139"/>
                <a:gd name="connsiteX95" fmla="*/ 532457 w 5132298"/>
                <a:gd name="connsiteY95" fmla="*/ 447943 h 1037139"/>
                <a:gd name="connsiteX96" fmla="*/ 207006 w 5132298"/>
                <a:gd name="connsiteY96" fmla="*/ 447943 h 1037139"/>
                <a:gd name="connsiteX97" fmla="*/ 207006 w 5132298"/>
                <a:gd name="connsiteY97" fmla="*/ 258395 h 1037139"/>
                <a:gd name="connsiteX98" fmla="*/ 280863 w 5132298"/>
                <a:gd name="connsiteY98" fmla="*/ 189111 h 1037139"/>
                <a:gd name="connsiteX99" fmla="*/ 1186405 w 5132298"/>
                <a:gd name="connsiteY99" fmla="*/ 189130 h 1037139"/>
                <a:gd name="connsiteX100" fmla="*/ 1186405 w 5132298"/>
                <a:gd name="connsiteY100" fmla="*/ 1000336 h 1037139"/>
                <a:gd name="connsiteX101" fmla="*/ 1153144 w 5132298"/>
                <a:gd name="connsiteY101" fmla="*/ 1037198 h 1037139"/>
                <a:gd name="connsiteX102" fmla="*/ 1012879 w 5132298"/>
                <a:gd name="connsiteY102" fmla="*/ 1037198 h 1037139"/>
                <a:gd name="connsiteX103" fmla="*/ 979656 w 5132298"/>
                <a:gd name="connsiteY103" fmla="*/ 1000336 h 1037139"/>
                <a:gd name="connsiteX104" fmla="*/ 979656 w 5132298"/>
                <a:gd name="connsiteY104" fmla="*/ 37035 h 1037139"/>
                <a:gd name="connsiteX105" fmla="*/ 1012879 w 5132298"/>
                <a:gd name="connsiteY105" fmla="*/ 116 h 1037139"/>
                <a:gd name="connsiteX106" fmla="*/ 1439846 w 5132298"/>
                <a:gd name="connsiteY106" fmla="*/ 116 h 1037139"/>
                <a:gd name="connsiteX107" fmla="*/ 1840506 w 5132298"/>
                <a:gd name="connsiteY107" fmla="*/ 369838 h 1037139"/>
                <a:gd name="connsiteX108" fmla="*/ 1840506 w 5132298"/>
                <a:gd name="connsiteY108" fmla="*/ 1004032 h 1037139"/>
                <a:gd name="connsiteX109" fmla="*/ 1803625 w 5132298"/>
                <a:gd name="connsiteY109" fmla="*/ 1037198 h 1037139"/>
                <a:gd name="connsiteX110" fmla="*/ 1670885 w 5132298"/>
                <a:gd name="connsiteY110" fmla="*/ 1037198 h 1037139"/>
                <a:gd name="connsiteX111" fmla="*/ 1634023 w 5132298"/>
                <a:gd name="connsiteY111" fmla="*/ 1004032 h 1037139"/>
                <a:gd name="connsiteX112" fmla="*/ 1634023 w 5132298"/>
                <a:gd name="connsiteY112" fmla="*/ 369838 h 1037139"/>
                <a:gd name="connsiteX113" fmla="*/ 1439846 w 5132298"/>
                <a:gd name="connsiteY113" fmla="*/ 189225 h 1037139"/>
                <a:gd name="connsiteX114" fmla="*/ 1186405 w 5132298"/>
                <a:gd name="connsiteY114" fmla="*/ 189130 h 103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5132298" h="1037139">
                  <a:moveTo>
                    <a:pt x="4143956" y="78849"/>
                  </a:moveTo>
                  <a:lnTo>
                    <a:pt x="4143651" y="36939"/>
                  </a:lnTo>
                  <a:cubicBezTo>
                    <a:pt x="4143651" y="16613"/>
                    <a:pt x="4128754" y="78"/>
                    <a:pt x="4110447" y="78"/>
                  </a:cubicBezTo>
                  <a:lnTo>
                    <a:pt x="3970639" y="78"/>
                  </a:lnTo>
                  <a:cubicBezTo>
                    <a:pt x="3952351" y="78"/>
                    <a:pt x="3937435" y="16613"/>
                    <a:pt x="3937435" y="36939"/>
                  </a:cubicBezTo>
                  <a:lnTo>
                    <a:pt x="3937435" y="78849"/>
                  </a:lnTo>
                  <a:lnTo>
                    <a:pt x="3937454" y="78849"/>
                  </a:lnTo>
                  <a:lnTo>
                    <a:pt x="3937759" y="152249"/>
                  </a:lnTo>
                  <a:cubicBezTo>
                    <a:pt x="3937759" y="172575"/>
                    <a:pt x="3952637" y="189111"/>
                    <a:pt x="3970963" y="189111"/>
                  </a:cubicBezTo>
                  <a:lnTo>
                    <a:pt x="4110771" y="189111"/>
                  </a:lnTo>
                  <a:cubicBezTo>
                    <a:pt x="4129059" y="189111"/>
                    <a:pt x="4143975" y="172575"/>
                    <a:pt x="4143975" y="152249"/>
                  </a:cubicBezTo>
                  <a:lnTo>
                    <a:pt x="4143975" y="78849"/>
                  </a:lnTo>
                  <a:lnTo>
                    <a:pt x="4143956" y="78849"/>
                  </a:lnTo>
                  <a:close/>
                  <a:moveTo>
                    <a:pt x="4143956" y="653397"/>
                  </a:moveTo>
                  <a:lnTo>
                    <a:pt x="4143651" y="306706"/>
                  </a:lnTo>
                  <a:cubicBezTo>
                    <a:pt x="4143651" y="286361"/>
                    <a:pt x="4128754" y="269845"/>
                    <a:pt x="4110447" y="269845"/>
                  </a:cubicBezTo>
                  <a:lnTo>
                    <a:pt x="3970639" y="269845"/>
                  </a:lnTo>
                  <a:cubicBezTo>
                    <a:pt x="3952351" y="269845"/>
                    <a:pt x="3937435" y="286361"/>
                    <a:pt x="3937435" y="306706"/>
                  </a:cubicBezTo>
                  <a:lnTo>
                    <a:pt x="3937435" y="653397"/>
                  </a:lnTo>
                  <a:lnTo>
                    <a:pt x="3937454" y="653397"/>
                  </a:lnTo>
                  <a:lnTo>
                    <a:pt x="3937759" y="1000069"/>
                  </a:lnTo>
                  <a:cubicBezTo>
                    <a:pt x="3937759" y="1020396"/>
                    <a:pt x="3952637" y="1036931"/>
                    <a:pt x="3970963" y="1036931"/>
                  </a:cubicBezTo>
                  <a:lnTo>
                    <a:pt x="4110771" y="1036931"/>
                  </a:lnTo>
                  <a:cubicBezTo>
                    <a:pt x="4129059" y="1036931"/>
                    <a:pt x="4143975" y="1020396"/>
                    <a:pt x="4143975" y="1000069"/>
                  </a:cubicBezTo>
                  <a:lnTo>
                    <a:pt x="4143975" y="653397"/>
                  </a:lnTo>
                  <a:lnTo>
                    <a:pt x="4143956" y="653397"/>
                  </a:lnTo>
                  <a:close/>
                  <a:moveTo>
                    <a:pt x="3441430" y="78"/>
                  </a:moveTo>
                  <a:lnTo>
                    <a:pt x="2991355" y="78"/>
                  </a:lnTo>
                  <a:cubicBezTo>
                    <a:pt x="2973029" y="78"/>
                    <a:pt x="2958131" y="16670"/>
                    <a:pt x="2958131" y="37035"/>
                  </a:cubicBezTo>
                  <a:lnTo>
                    <a:pt x="2958131" y="646958"/>
                  </a:lnTo>
                  <a:cubicBezTo>
                    <a:pt x="2958131" y="667323"/>
                    <a:pt x="2973009" y="683858"/>
                    <a:pt x="2991297" y="683858"/>
                  </a:cubicBezTo>
                  <a:lnTo>
                    <a:pt x="3131391" y="683858"/>
                  </a:lnTo>
                  <a:cubicBezTo>
                    <a:pt x="3149717" y="683858"/>
                    <a:pt x="3164595" y="667323"/>
                    <a:pt x="3164595" y="646958"/>
                  </a:cubicBezTo>
                  <a:lnTo>
                    <a:pt x="3164786" y="189015"/>
                  </a:lnTo>
                  <a:lnTo>
                    <a:pt x="3418284" y="189111"/>
                  </a:lnTo>
                  <a:cubicBezTo>
                    <a:pt x="3525383" y="189111"/>
                    <a:pt x="3612499" y="270149"/>
                    <a:pt x="3612499" y="369762"/>
                  </a:cubicBezTo>
                  <a:lnTo>
                    <a:pt x="3612499" y="702794"/>
                  </a:lnTo>
                  <a:cubicBezTo>
                    <a:pt x="3612499" y="802368"/>
                    <a:pt x="3525383" y="847822"/>
                    <a:pt x="3418284" y="847822"/>
                  </a:cubicBezTo>
                  <a:lnTo>
                    <a:pt x="2958131" y="848298"/>
                  </a:lnTo>
                  <a:lnTo>
                    <a:pt x="2958131" y="1037217"/>
                  </a:lnTo>
                  <a:lnTo>
                    <a:pt x="3418284" y="1036931"/>
                  </a:lnTo>
                  <a:cubicBezTo>
                    <a:pt x="3639226" y="1036931"/>
                    <a:pt x="3818982" y="906648"/>
                    <a:pt x="3818982" y="702794"/>
                  </a:cubicBezTo>
                  <a:lnTo>
                    <a:pt x="3818982" y="367590"/>
                  </a:lnTo>
                  <a:cubicBezTo>
                    <a:pt x="3818982" y="171985"/>
                    <a:pt x="3654866" y="78"/>
                    <a:pt x="3441430" y="78"/>
                  </a:cubicBezTo>
                  <a:moveTo>
                    <a:pt x="5132651" y="679820"/>
                  </a:moveTo>
                  <a:cubicBezTo>
                    <a:pt x="5132651" y="670447"/>
                    <a:pt x="5132575" y="660846"/>
                    <a:pt x="5131660" y="650425"/>
                  </a:cubicBezTo>
                  <a:cubicBezTo>
                    <a:pt x="5121469" y="535230"/>
                    <a:pt x="5002749" y="447943"/>
                    <a:pt x="4877591" y="447943"/>
                  </a:cubicBezTo>
                  <a:lnTo>
                    <a:pt x="4567171" y="447943"/>
                  </a:lnTo>
                  <a:lnTo>
                    <a:pt x="4559208" y="447924"/>
                  </a:lnTo>
                  <a:cubicBezTo>
                    <a:pt x="4509487" y="447924"/>
                    <a:pt x="4469063" y="403861"/>
                    <a:pt x="4469063" y="349759"/>
                  </a:cubicBezTo>
                  <a:lnTo>
                    <a:pt x="4469368" y="279312"/>
                  </a:lnTo>
                  <a:cubicBezTo>
                    <a:pt x="4469368" y="229630"/>
                    <a:pt x="4513412" y="189187"/>
                    <a:pt x="4567533" y="189187"/>
                  </a:cubicBezTo>
                  <a:lnTo>
                    <a:pt x="4690043" y="189187"/>
                  </a:lnTo>
                  <a:lnTo>
                    <a:pt x="4691243" y="189225"/>
                  </a:lnTo>
                  <a:lnTo>
                    <a:pt x="5000825" y="189225"/>
                  </a:lnTo>
                  <a:cubicBezTo>
                    <a:pt x="5016656" y="189225"/>
                    <a:pt x="5030676" y="180005"/>
                    <a:pt x="5035706" y="166270"/>
                  </a:cubicBezTo>
                  <a:cubicBezTo>
                    <a:pt x="5037039" y="162612"/>
                    <a:pt x="5037687" y="159259"/>
                    <a:pt x="5037687" y="156021"/>
                  </a:cubicBezTo>
                  <a:lnTo>
                    <a:pt x="5037687" y="33282"/>
                  </a:lnTo>
                  <a:cubicBezTo>
                    <a:pt x="5037687" y="14956"/>
                    <a:pt x="5021151" y="116"/>
                    <a:pt x="5000825" y="116"/>
                  </a:cubicBezTo>
                  <a:lnTo>
                    <a:pt x="4517869" y="173"/>
                  </a:lnTo>
                  <a:cubicBezTo>
                    <a:pt x="4377928" y="173"/>
                    <a:pt x="4262409" y="105805"/>
                    <a:pt x="4262409" y="235555"/>
                  </a:cubicBezTo>
                  <a:lnTo>
                    <a:pt x="4262428" y="382392"/>
                  </a:lnTo>
                  <a:cubicBezTo>
                    <a:pt x="4262428" y="522352"/>
                    <a:pt x="4368041" y="636214"/>
                    <a:pt x="4497886" y="636214"/>
                  </a:cubicBezTo>
                  <a:lnTo>
                    <a:pt x="4836309" y="636214"/>
                  </a:lnTo>
                  <a:cubicBezTo>
                    <a:pt x="4885992" y="636214"/>
                    <a:pt x="4925977" y="680258"/>
                    <a:pt x="4925977" y="734398"/>
                  </a:cubicBezTo>
                  <a:lnTo>
                    <a:pt x="4925977" y="757944"/>
                  </a:lnTo>
                  <a:cubicBezTo>
                    <a:pt x="4925977" y="807645"/>
                    <a:pt x="4882410" y="848050"/>
                    <a:pt x="4828289" y="848050"/>
                  </a:cubicBezTo>
                  <a:lnTo>
                    <a:pt x="4299290" y="848050"/>
                  </a:lnTo>
                  <a:cubicBezTo>
                    <a:pt x="4283440" y="848050"/>
                    <a:pt x="4269419" y="857213"/>
                    <a:pt x="4264447" y="870872"/>
                  </a:cubicBezTo>
                  <a:cubicBezTo>
                    <a:pt x="4263057" y="874606"/>
                    <a:pt x="4262390" y="877997"/>
                    <a:pt x="4262390" y="881216"/>
                  </a:cubicBezTo>
                  <a:lnTo>
                    <a:pt x="4262390" y="1003955"/>
                  </a:lnTo>
                  <a:cubicBezTo>
                    <a:pt x="4262390" y="1022262"/>
                    <a:pt x="4278944" y="1037160"/>
                    <a:pt x="4299290" y="1037160"/>
                  </a:cubicBezTo>
                  <a:lnTo>
                    <a:pt x="4732296" y="1037160"/>
                  </a:lnTo>
                  <a:lnTo>
                    <a:pt x="4879172" y="1037083"/>
                  </a:lnTo>
                  <a:cubicBezTo>
                    <a:pt x="5019075" y="1037083"/>
                    <a:pt x="5132651" y="931470"/>
                    <a:pt x="5132651" y="801587"/>
                  </a:cubicBezTo>
                  <a:lnTo>
                    <a:pt x="5132651" y="679820"/>
                  </a:lnTo>
                  <a:close/>
                  <a:moveTo>
                    <a:pt x="280863" y="189111"/>
                  </a:moveTo>
                  <a:lnTo>
                    <a:pt x="825046" y="189111"/>
                  </a:lnTo>
                  <a:cubicBezTo>
                    <a:pt x="844972" y="189111"/>
                    <a:pt x="861203" y="174518"/>
                    <a:pt x="861203" y="156573"/>
                  </a:cubicBezTo>
                  <a:lnTo>
                    <a:pt x="861203" y="32729"/>
                  </a:lnTo>
                  <a:cubicBezTo>
                    <a:pt x="861203" y="14746"/>
                    <a:pt x="845734" y="78"/>
                    <a:pt x="825046" y="78"/>
                  </a:cubicBezTo>
                  <a:lnTo>
                    <a:pt x="277073" y="78"/>
                  </a:lnTo>
                  <a:cubicBezTo>
                    <a:pt x="124501" y="78"/>
                    <a:pt x="352" y="114301"/>
                    <a:pt x="352" y="255005"/>
                  </a:cubicBezTo>
                  <a:lnTo>
                    <a:pt x="352" y="782309"/>
                  </a:lnTo>
                  <a:cubicBezTo>
                    <a:pt x="352" y="922955"/>
                    <a:pt x="124501" y="1037217"/>
                    <a:pt x="277073" y="1037217"/>
                  </a:cubicBezTo>
                  <a:lnTo>
                    <a:pt x="825046" y="1037217"/>
                  </a:lnTo>
                  <a:cubicBezTo>
                    <a:pt x="844972" y="1037217"/>
                    <a:pt x="861203" y="1022605"/>
                    <a:pt x="861203" y="1004660"/>
                  </a:cubicBezTo>
                  <a:lnTo>
                    <a:pt x="861203" y="880816"/>
                  </a:lnTo>
                  <a:cubicBezTo>
                    <a:pt x="861203" y="862871"/>
                    <a:pt x="844972" y="848298"/>
                    <a:pt x="825046" y="848298"/>
                  </a:cubicBezTo>
                  <a:lnTo>
                    <a:pt x="280863" y="848298"/>
                  </a:lnTo>
                  <a:cubicBezTo>
                    <a:pt x="240839" y="848298"/>
                    <a:pt x="207006" y="816580"/>
                    <a:pt x="207006" y="779051"/>
                  </a:cubicBezTo>
                  <a:lnTo>
                    <a:pt x="207006" y="634347"/>
                  </a:lnTo>
                  <a:lnTo>
                    <a:pt x="532457" y="634347"/>
                  </a:lnTo>
                  <a:cubicBezTo>
                    <a:pt x="552383" y="634347"/>
                    <a:pt x="568595" y="619717"/>
                    <a:pt x="568595" y="601772"/>
                  </a:cubicBezTo>
                  <a:lnTo>
                    <a:pt x="568595" y="480557"/>
                  </a:lnTo>
                  <a:cubicBezTo>
                    <a:pt x="568595" y="462573"/>
                    <a:pt x="552383" y="447943"/>
                    <a:pt x="532457" y="447943"/>
                  </a:cubicBezTo>
                  <a:lnTo>
                    <a:pt x="207006" y="447943"/>
                  </a:lnTo>
                  <a:lnTo>
                    <a:pt x="207006" y="258395"/>
                  </a:lnTo>
                  <a:cubicBezTo>
                    <a:pt x="207006" y="220829"/>
                    <a:pt x="240839" y="189111"/>
                    <a:pt x="280863" y="189111"/>
                  </a:cubicBezTo>
                  <a:moveTo>
                    <a:pt x="1186405" y="189130"/>
                  </a:moveTo>
                  <a:lnTo>
                    <a:pt x="1186405" y="1000336"/>
                  </a:lnTo>
                  <a:cubicBezTo>
                    <a:pt x="1186405" y="1020662"/>
                    <a:pt x="1171470" y="1037198"/>
                    <a:pt x="1153144" y="1037198"/>
                  </a:cubicBezTo>
                  <a:lnTo>
                    <a:pt x="1012879" y="1037198"/>
                  </a:lnTo>
                  <a:cubicBezTo>
                    <a:pt x="994553" y="1037198"/>
                    <a:pt x="979656" y="1020662"/>
                    <a:pt x="979656" y="1000336"/>
                  </a:cubicBezTo>
                  <a:lnTo>
                    <a:pt x="979656" y="37035"/>
                  </a:lnTo>
                  <a:cubicBezTo>
                    <a:pt x="979656" y="16670"/>
                    <a:pt x="994553" y="116"/>
                    <a:pt x="1012879" y="116"/>
                  </a:cubicBezTo>
                  <a:lnTo>
                    <a:pt x="1439846" y="116"/>
                  </a:lnTo>
                  <a:cubicBezTo>
                    <a:pt x="1660769" y="116"/>
                    <a:pt x="1840506" y="165946"/>
                    <a:pt x="1840506" y="369838"/>
                  </a:cubicBezTo>
                  <a:lnTo>
                    <a:pt x="1840506" y="1004032"/>
                  </a:lnTo>
                  <a:cubicBezTo>
                    <a:pt x="1840506" y="1022339"/>
                    <a:pt x="1823971" y="1037198"/>
                    <a:pt x="1803625" y="1037198"/>
                  </a:cubicBezTo>
                  <a:lnTo>
                    <a:pt x="1670885" y="1037198"/>
                  </a:lnTo>
                  <a:cubicBezTo>
                    <a:pt x="1650559" y="1037198"/>
                    <a:pt x="1634023" y="1022339"/>
                    <a:pt x="1634023" y="1004032"/>
                  </a:cubicBezTo>
                  <a:lnTo>
                    <a:pt x="1634023" y="369838"/>
                  </a:lnTo>
                  <a:cubicBezTo>
                    <a:pt x="1634023" y="270264"/>
                    <a:pt x="1546926" y="189225"/>
                    <a:pt x="1439846" y="189225"/>
                  </a:cubicBezTo>
                  <a:lnTo>
                    <a:pt x="1186405" y="189130"/>
                  </a:lnTo>
                  <a:close/>
                </a:path>
              </a:pathLst>
            </a:custGeom>
            <a:solidFill>
              <a:schemeClr val="bg1"/>
            </a:solidFill>
            <a:ln w="19050" cap="flat">
              <a:noFill/>
              <a:prstDash val="solid"/>
              <a:round/>
            </a:ln>
          </p:spPr>
          <p:txBody>
            <a:bodyPr rtlCol="0" anchor="ctr"/>
            <a:lstStyle/>
            <a:p>
              <a:endParaRPr lang="fr-FR"/>
            </a:p>
          </p:txBody>
        </p:sp>
      </p:grpSp>
      <p:sp>
        <p:nvSpPr>
          <p:cNvPr id="14" name="Espace réservé du numéro de diapositive 13">
            <a:extLst>
              <a:ext uri="{FF2B5EF4-FFF2-40B4-BE49-F238E27FC236}">
                <a16:creationId xmlns:a16="http://schemas.microsoft.com/office/drawing/2014/main" id="{FDC00936-BF14-4A2E-8AFC-70AF3C367646}"/>
              </a:ext>
            </a:extLst>
          </p:cNvPr>
          <p:cNvSpPr>
            <a:spLocks noGrp="1"/>
          </p:cNvSpPr>
          <p:nvPr>
            <p:ph type="sldNum" sz="quarter" idx="16"/>
          </p:nvPr>
        </p:nvSpPr>
        <p:spPr/>
        <p:txBody>
          <a:bodyPr/>
          <a:lstStyle>
            <a:lvl1pPr>
              <a:defRPr>
                <a:solidFill>
                  <a:schemeClr val="bg1"/>
                </a:solidFill>
              </a:defRPr>
            </a:lvl1pPr>
          </a:lstStyle>
          <a:p>
            <a:fld id="{6B54B0F7-55DD-40D6-B7F4-70B586885C0B}" type="slidenum">
              <a:rPr lang="fr-FR" smtClean="0"/>
              <a:pPr/>
              <a:t>‹N°›</a:t>
            </a:fld>
            <a:endParaRPr lang="fr-FR"/>
          </a:p>
        </p:txBody>
      </p:sp>
      <p:sp>
        <p:nvSpPr>
          <p:cNvPr id="15" name="Espace réservé du graphique SmartArt 11">
            <a:extLst>
              <a:ext uri="{FF2B5EF4-FFF2-40B4-BE49-F238E27FC236}">
                <a16:creationId xmlns:a16="http://schemas.microsoft.com/office/drawing/2014/main" id="{CFB53AB0-4BB0-4F43-A0F3-8ADB2202AD6C}"/>
              </a:ext>
            </a:extLst>
          </p:cNvPr>
          <p:cNvSpPr>
            <a:spLocks noGrp="1"/>
          </p:cNvSpPr>
          <p:nvPr>
            <p:ph type="dgm" sz="quarter" idx="20"/>
          </p:nvPr>
        </p:nvSpPr>
        <p:spPr>
          <a:xfrm>
            <a:off x="438375" y="3119204"/>
            <a:ext cx="293713" cy="49777"/>
          </a:xfrm>
          <a:solidFill>
            <a:schemeClr val="accent1"/>
          </a:solidFill>
        </p:spPr>
        <p:txBody>
          <a:bodyPr>
            <a:noAutofit/>
          </a:bodyPr>
          <a:lstStyle>
            <a:lvl1pPr>
              <a:defRPr sz="100">
                <a:noFill/>
              </a:defRPr>
            </a:lvl1pPr>
          </a:lstStyle>
          <a:p>
            <a:endParaRPr lang="fr-FR"/>
          </a:p>
        </p:txBody>
      </p:sp>
      <p:pic>
        <p:nvPicPr>
          <p:cNvPr id="10" name="Image 9">
            <a:extLst>
              <a:ext uri="{FF2B5EF4-FFF2-40B4-BE49-F238E27FC236}">
                <a16:creationId xmlns:a16="http://schemas.microsoft.com/office/drawing/2014/main" id="{BA5DA9CA-2140-4EA8-A0CF-52B782AAB14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673892" y="-1"/>
            <a:ext cx="4586121" cy="7215189"/>
          </a:xfrm>
          <a:prstGeom prst="rect">
            <a:avLst/>
          </a:prstGeom>
        </p:spPr>
      </p:pic>
    </p:spTree>
    <p:extLst>
      <p:ext uri="{BB962C8B-B14F-4D97-AF65-F5344CB8AC3E}">
        <p14:creationId xmlns:p14="http://schemas.microsoft.com/office/powerpoint/2010/main" val="2573086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itre 3 (fond bleu)">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5829" y="1561202"/>
            <a:ext cx="6160579" cy="1204432"/>
          </a:xfrm>
        </p:spPr>
        <p:txBody>
          <a:bodyPr anchor="b"/>
          <a:lstStyle>
            <a:lvl1pPr algn="l">
              <a:lnSpc>
                <a:spcPct val="76000"/>
              </a:lnSpc>
              <a:defRPr sz="5049">
                <a:solidFill>
                  <a:schemeClr val="bg1"/>
                </a:solidFill>
              </a:defRPr>
            </a:lvl1pPr>
          </a:lstStyle>
          <a:p>
            <a:r>
              <a:rPr lang="fr-FR"/>
              <a:t>Titre du chapitre</a:t>
            </a:r>
            <a:br>
              <a:rPr lang="fr-FR"/>
            </a:br>
            <a:r>
              <a:rPr lang="fr-FR"/>
              <a:t>sur deux lignes</a:t>
            </a:r>
            <a:endParaRPr lang="en-US"/>
          </a:p>
        </p:txBody>
      </p:sp>
      <p:sp>
        <p:nvSpPr>
          <p:cNvPr id="3" name="Subtitle 2"/>
          <p:cNvSpPr>
            <a:spLocks noGrp="1"/>
          </p:cNvSpPr>
          <p:nvPr>
            <p:ph type="subTitle" idx="1" hasCustomPrompt="1"/>
          </p:nvPr>
        </p:nvSpPr>
        <p:spPr>
          <a:xfrm>
            <a:off x="405829" y="3560640"/>
            <a:ext cx="5413522" cy="524567"/>
          </a:xfrm>
        </p:spPr>
        <p:txBody>
          <a:bodyPr/>
          <a:lstStyle>
            <a:lvl1pPr marL="0" indent="0" algn="l">
              <a:lnSpc>
                <a:spcPct val="80000"/>
              </a:lnSpc>
              <a:buNone/>
              <a:defRPr sz="2104">
                <a:solidFill>
                  <a:schemeClr val="bg1"/>
                </a:solidFill>
                <a:latin typeface="Enedis Light" pitchFamily="50" charset="0"/>
              </a:defRPr>
            </a:lvl1pPr>
            <a:lvl2pPr marL="384725" indent="0" algn="ctr">
              <a:buNone/>
              <a:defRPr sz="1683"/>
            </a:lvl2pPr>
            <a:lvl3pPr marL="769448" indent="0" algn="ctr">
              <a:buNone/>
              <a:defRPr sz="1515"/>
            </a:lvl3pPr>
            <a:lvl4pPr marL="1154173" indent="0" algn="ctr">
              <a:buNone/>
              <a:defRPr sz="1346"/>
            </a:lvl4pPr>
            <a:lvl5pPr marL="1538896" indent="0" algn="ctr">
              <a:buNone/>
              <a:defRPr sz="1346"/>
            </a:lvl5pPr>
            <a:lvl6pPr marL="1923621" indent="0" algn="ctr">
              <a:buNone/>
              <a:defRPr sz="1346"/>
            </a:lvl6pPr>
            <a:lvl7pPr marL="2308345" indent="0" algn="ctr">
              <a:buNone/>
              <a:defRPr sz="1346"/>
            </a:lvl7pPr>
            <a:lvl8pPr marL="2693069" indent="0" algn="ctr">
              <a:buNone/>
              <a:defRPr sz="1346"/>
            </a:lvl8pPr>
            <a:lvl9pPr marL="3077794" indent="0" algn="ctr">
              <a:buNone/>
              <a:defRPr sz="1346"/>
            </a:lvl9pPr>
          </a:lstStyle>
          <a:p>
            <a:r>
              <a:rPr lang="fr-FR"/>
              <a:t>Sous-titre du chapitre</a:t>
            </a:r>
            <a:br>
              <a:rPr lang="fr-FR"/>
            </a:br>
            <a:r>
              <a:rPr lang="fr-FR"/>
              <a:t>sur deux lignes</a:t>
            </a:r>
            <a:endParaRPr lang="en-US"/>
          </a:p>
        </p:txBody>
      </p:sp>
      <p:grpSp>
        <p:nvGrpSpPr>
          <p:cNvPr id="7" name="Groupe 6">
            <a:extLst>
              <a:ext uri="{FF2B5EF4-FFF2-40B4-BE49-F238E27FC236}">
                <a16:creationId xmlns:a16="http://schemas.microsoft.com/office/drawing/2014/main" id="{B7BC255B-DFCD-4EF7-9463-34D91D976B6D}"/>
              </a:ext>
            </a:extLst>
          </p:cNvPr>
          <p:cNvGrpSpPr>
            <a:grpSpLocks noChangeAspect="1"/>
          </p:cNvGrpSpPr>
          <p:nvPr userDrawn="1"/>
        </p:nvGrpSpPr>
        <p:grpSpPr>
          <a:xfrm>
            <a:off x="436175" y="6810170"/>
            <a:ext cx="645936" cy="163191"/>
            <a:chOff x="3231832" y="7185063"/>
            <a:chExt cx="5132298" cy="1037158"/>
          </a:xfrm>
        </p:grpSpPr>
        <p:sp>
          <p:nvSpPr>
            <p:cNvPr id="8" name="Forme libre : forme 7">
              <a:extLst>
                <a:ext uri="{FF2B5EF4-FFF2-40B4-BE49-F238E27FC236}">
                  <a16:creationId xmlns:a16="http://schemas.microsoft.com/office/drawing/2014/main" id="{DD506600-C9A7-4A00-A946-6E4283064B70}"/>
                </a:ext>
              </a:extLst>
            </p:cNvPr>
            <p:cNvSpPr/>
            <p:nvPr/>
          </p:nvSpPr>
          <p:spPr>
            <a:xfrm>
              <a:off x="5071966" y="7185101"/>
              <a:ext cx="1117644" cy="1037120"/>
            </a:xfrm>
            <a:custGeom>
              <a:avLst/>
              <a:gdLst>
                <a:gd name="connsiteX0" fmla="*/ 519115 w 1117644"/>
                <a:gd name="connsiteY0" fmla="*/ 848219 h 1037120"/>
                <a:gd name="connsiteX1" fmla="*/ 324919 w 1117644"/>
                <a:gd name="connsiteY1" fmla="*/ 668711 h 1037120"/>
                <a:gd name="connsiteX2" fmla="*/ 325338 w 1117644"/>
                <a:gd name="connsiteY2" fmla="*/ 636136 h 1037120"/>
                <a:gd name="connsiteX3" fmla="*/ 739428 w 1117644"/>
                <a:gd name="connsiteY3" fmla="*/ 636136 h 1037120"/>
                <a:gd name="connsiteX4" fmla="*/ 999289 w 1117644"/>
                <a:gd name="connsiteY4" fmla="*/ 394601 h 1037120"/>
                <a:gd name="connsiteX5" fmla="*/ 999289 w 1117644"/>
                <a:gd name="connsiteY5" fmla="*/ 241572 h 1037120"/>
                <a:gd name="connsiteX6" fmla="*/ 739428 w 1117644"/>
                <a:gd name="connsiteY6" fmla="*/ 37 h 1037120"/>
                <a:gd name="connsiteX7" fmla="*/ 378107 w 1117644"/>
                <a:gd name="connsiteY7" fmla="*/ 37 h 1037120"/>
                <a:gd name="connsiteX8" fmla="*/ 317775 w 1117644"/>
                <a:gd name="connsiteY8" fmla="*/ 4647 h 1037120"/>
                <a:gd name="connsiteX9" fmla="*/ 118684 w 1117644"/>
                <a:gd name="connsiteY9" fmla="*/ 241572 h 1037120"/>
                <a:gd name="connsiteX10" fmla="*/ 118684 w 1117644"/>
                <a:gd name="connsiteY10" fmla="*/ 330402 h 1037120"/>
                <a:gd name="connsiteX11" fmla="*/ 151850 w 1117644"/>
                <a:gd name="connsiteY11" fmla="*/ 367302 h 1037120"/>
                <a:gd name="connsiteX12" fmla="*/ 292096 w 1117644"/>
                <a:gd name="connsiteY12" fmla="*/ 367302 h 1037120"/>
                <a:gd name="connsiteX13" fmla="*/ 325300 w 1117644"/>
                <a:gd name="connsiteY13" fmla="*/ 330402 h 1037120"/>
                <a:gd name="connsiteX14" fmla="*/ 325300 w 1117644"/>
                <a:gd name="connsiteY14" fmla="*/ 273062 h 1037120"/>
                <a:gd name="connsiteX15" fmla="*/ 417369 w 1117644"/>
                <a:gd name="connsiteY15" fmla="*/ 188994 h 1037120"/>
                <a:gd name="connsiteX16" fmla="*/ 700680 w 1117644"/>
                <a:gd name="connsiteY16" fmla="*/ 188994 h 1037120"/>
                <a:gd name="connsiteX17" fmla="*/ 792768 w 1117644"/>
                <a:gd name="connsiteY17" fmla="*/ 273062 h 1037120"/>
                <a:gd name="connsiteX18" fmla="*/ 792768 w 1117644"/>
                <a:gd name="connsiteY18" fmla="*/ 363892 h 1037120"/>
                <a:gd name="connsiteX19" fmla="*/ 700680 w 1117644"/>
                <a:gd name="connsiteY19" fmla="*/ 447884 h 1037120"/>
                <a:gd name="connsiteX20" fmla="*/ 250 w 1117644"/>
                <a:gd name="connsiteY20" fmla="*/ 447884 h 1037120"/>
                <a:gd name="connsiteX21" fmla="*/ 250 w 1117644"/>
                <a:gd name="connsiteY21" fmla="*/ 636136 h 1037120"/>
                <a:gd name="connsiteX22" fmla="*/ 118188 w 1117644"/>
                <a:gd name="connsiteY22" fmla="*/ 636136 h 1037120"/>
                <a:gd name="connsiteX23" fmla="*/ 118188 w 1117644"/>
                <a:gd name="connsiteY23" fmla="*/ 668673 h 1037120"/>
                <a:gd name="connsiteX24" fmla="*/ 519800 w 1117644"/>
                <a:gd name="connsiteY24" fmla="*/ 1037157 h 1037120"/>
                <a:gd name="connsiteX25" fmla="*/ 1117894 w 1117644"/>
                <a:gd name="connsiteY25" fmla="*/ 1037157 h 1037120"/>
                <a:gd name="connsiteX26" fmla="*/ 1117894 w 1117644"/>
                <a:gd name="connsiteY26" fmla="*/ 848200 h 1037120"/>
                <a:gd name="connsiteX27" fmla="*/ 519115 w 1117644"/>
                <a:gd name="connsiteY27" fmla="*/ 848219 h 103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7644" h="1037120">
                  <a:moveTo>
                    <a:pt x="519115" y="848219"/>
                  </a:moveTo>
                  <a:cubicBezTo>
                    <a:pt x="412035" y="848219"/>
                    <a:pt x="324919" y="768248"/>
                    <a:pt x="324919" y="668711"/>
                  </a:cubicBezTo>
                  <a:lnTo>
                    <a:pt x="325338" y="636136"/>
                  </a:lnTo>
                  <a:lnTo>
                    <a:pt x="739428" y="636136"/>
                  </a:lnTo>
                  <a:cubicBezTo>
                    <a:pt x="882741" y="636136"/>
                    <a:pt x="999289" y="527798"/>
                    <a:pt x="999289" y="394601"/>
                  </a:cubicBezTo>
                  <a:lnTo>
                    <a:pt x="999289" y="241572"/>
                  </a:lnTo>
                  <a:cubicBezTo>
                    <a:pt x="999289" y="108375"/>
                    <a:pt x="882741" y="37"/>
                    <a:pt x="739428" y="37"/>
                  </a:cubicBezTo>
                  <a:lnTo>
                    <a:pt x="378107" y="37"/>
                  </a:lnTo>
                  <a:cubicBezTo>
                    <a:pt x="358028" y="37"/>
                    <a:pt x="337740" y="228"/>
                    <a:pt x="317775" y="4647"/>
                  </a:cubicBezTo>
                  <a:cubicBezTo>
                    <a:pt x="200294" y="30727"/>
                    <a:pt x="118684" y="129349"/>
                    <a:pt x="118684" y="241572"/>
                  </a:cubicBezTo>
                  <a:lnTo>
                    <a:pt x="118684" y="330402"/>
                  </a:lnTo>
                  <a:cubicBezTo>
                    <a:pt x="118684" y="350729"/>
                    <a:pt x="133543" y="367302"/>
                    <a:pt x="151850" y="367302"/>
                  </a:cubicBezTo>
                  <a:lnTo>
                    <a:pt x="292096" y="367302"/>
                  </a:lnTo>
                  <a:cubicBezTo>
                    <a:pt x="310422" y="367302"/>
                    <a:pt x="325300" y="350729"/>
                    <a:pt x="325300" y="330402"/>
                  </a:cubicBezTo>
                  <a:lnTo>
                    <a:pt x="325300" y="273062"/>
                  </a:lnTo>
                  <a:cubicBezTo>
                    <a:pt x="325300" y="226713"/>
                    <a:pt x="366600" y="188994"/>
                    <a:pt x="417369" y="188994"/>
                  </a:cubicBezTo>
                  <a:lnTo>
                    <a:pt x="700680" y="188994"/>
                  </a:lnTo>
                  <a:cubicBezTo>
                    <a:pt x="751467" y="188994"/>
                    <a:pt x="792768" y="226713"/>
                    <a:pt x="792768" y="273062"/>
                  </a:cubicBezTo>
                  <a:lnTo>
                    <a:pt x="792768" y="363892"/>
                  </a:lnTo>
                  <a:cubicBezTo>
                    <a:pt x="792768" y="410203"/>
                    <a:pt x="751467" y="447884"/>
                    <a:pt x="700680" y="447884"/>
                  </a:cubicBezTo>
                  <a:lnTo>
                    <a:pt x="250" y="447884"/>
                  </a:lnTo>
                  <a:lnTo>
                    <a:pt x="250" y="636136"/>
                  </a:lnTo>
                  <a:lnTo>
                    <a:pt x="118188" y="636136"/>
                  </a:lnTo>
                  <a:lnTo>
                    <a:pt x="118188" y="668673"/>
                  </a:lnTo>
                  <a:cubicBezTo>
                    <a:pt x="118188" y="872527"/>
                    <a:pt x="298859" y="1037157"/>
                    <a:pt x="519800" y="1037157"/>
                  </a:cubicBezTo>
                  <a:lnTo>
                    <a:pt x="1117894" y="1037157"/>
                  </a:lnTo>
                  <a:lnTo>
                    <a:pt x="1117894" y="848200"/>
                  </a:lnTo>
                  <a:lnTo>
                    <a:pt x="519115" y="848219"/>
                  </a:lnTo>
                  <a:close/>
                </a:path>
              </a:pathLst>
            </a:custGeom>
            <a:solidFill>
              <a:srgbClr val="96CD32"/>
            </a:solidFill>
            <a:ln w="19050" cap="flat">
              <a:noFill/>
              <a:prstDash val="solid"/>
              <a:round/>
            </a:ln>
          </p:spPr>
          <p:txBody>
            <a:bodyPr rtlCol="0" anchor="ctr"/>
            <a:lstStyle/>
            <a:p>
              <a:endParaRPr lang="fr-FR"/>
            </a:p>
          </p:txBody>
        </p:sp>
        <p:sp>
          <p:nvSpPr>
            <p:cNvPr id="9" name="Forme libre : forme 8">
              <a:extLst>
                <a:ext uri="{FF2B5EF4-FFF2-40B4-BE49-F238E27FC236}">
                  <a16:creationId xmlns:a16="http://schemas.microsoft.com/office/drawing/2014/main" id="{E28A74C4-9E5C-4375-A3C1-F3DDF3707BFD}"/>
                </a:ext>
              </a:extLst>
            </p:cNvPr>
            <p:cNvSpPr/>
            <p:nvPr/>
          </p:nvSpPr>
          <p:spPr>
            <a:xfrm>
              <a:off x="3231832" y="7185063"/>
              <a:ext cx="5132298" cy="1037139"/>
            </a:xfrm>
            <a:custGeom>
              <a:avLst/>
              <a:gdLst>
                <a:gd name="connsiteX0" fmla="*/ 4143956 w 5132298"/>
                <a:gd name="connsiteY0" fmla="*/ 78849 h 1037139"/>
                <a:gd name="connsiteX1" fmla="*/ 4143651 w 5132298"/>
                <a:gd name="connsiteY1" fmla="*/ 36939 h 1037139"/>
                <a:gd name="connsiteX2" fmla="*/ 4110447 w 5132298"/>
                <a:gd name="connsiteY2" fmla="*/ 78 h 1037139"/>
                <a:gd name="connsiteX3" fmla="*/ 3970639 w 5132298"/>
                <a:gd name="connsiteY3" fmla="*/ 78 h 1037139"/>
                <a:gd name="connsiteX4" fmla="*/ 3937435 w 5132298"/>
                <a:gd name="connsiteY4" fmla="*/ 36939 h 1037139"/>
                <a:gd name="connsiteX5" fmla="*/ 3937435 w 5132298"/>
                <a:gd name="connsiteY5" fmla="*/ 78849 h 1037139"/>
                <a:gd name="connsiteX6" fmla="*/ 3937454 w 5132298"/>
                <a:gd name="connsiteY6" fmla="*/ 78849 h 1037139"/>
                <a:gd name="connsiteX7" fmla="*/ 3937759 w 5132298"/>
                <a:gd name="connsiteY7" fmla="*/ 152249 h 1037139"/>
                <a:gd name="connsiteX8" fmla="*/ 3970963 w 5132298"/>
                <a:gd name="connsiteY8" fmla="*/ 189111 h 1037139"/>
                <a:gd name="connsiteX9" fmla="*/ 4110771 w 5132298"/>
                <a:gd name="connsiteY9" fmla="*/ 189111 h 1037139"/>
                <a:gd name="connsiteX10" fmla="*/ 4143975 w 5132298"/>
                <a:gd name="connsiteY10" fmla="*/ 152249 h 1037139"/>
                <a:gd name="connsiteX11" fmla="*/ 4143975 w 5132298"/>
                <a:gd name="connsiteY11" fmla="*/ 78849 h 1037139"/>
                <a:gd name="connsiteX12" fmla="*/ 4143956 w 5132298"/>
                <a:gd name="connsiteY12" fmla="*/ 78849 h 1037139"/>
                <a:gd name="connsiteX13" fmla="*/ 4143956 w 5132298"/>
                <a:gd name="connsiteY13" fmla="*/ 653397 h 1037139"/>
                <a:gd name="connsiteX14" fmla="*/ 4143651 w 5132298"/>
                <a:gd name="connsiteY14" fmla="*/ 306706 h 1037139"/>
                <a:gd name="connsiteX15" fmla="*/ 4110447 w 5132298"/>
                <a:gd name="connsiteY15" fmla="*/ 269845 h 1037139"/>
                <a:gd name="connsiteX16" fmla="*/ 3970639 w 5132298"/>
                <a:gd name="connsiteY16" fmla="*/ 269845 h 1037139"/>
                <a:gd name="connsiteX17" fmla="*/ 3937435 w 5132298"/>
                <a:gd name="connsiteY17" fmla="*/ 306706 h 1037139"/>
                <a:gd name="connsiteX18" fmla="*/ 3937435 w 5132298"/>
                <a:gd name="connsiteY18" fmla="*/ 653397 h 1037139"/>
                <a:gd name="connsiteX19" fmla="*/ 3937454 w 5132298"/>
                <a:gd name="connsiteY19" fmla="*/ 653397 h 1037139"/>
                <a:gd name="connsiteX20" fmla="*/ 3937759 w 5132298"/>
                <a:gd name="connsiteY20" fmla="*/ 1000069 h 1037139"/>
                <a:gd name="connsiteX21" fmla="*/ 3970963 w 5132298"/>
                <a:gd name="connsiteY21" fmla="*/ 1036931 h 1037139"/>
                <a:gd name="connsiteX22" fmla="*/ 4110771 w 5132298"/>
                <a:gd name="connsiteY22" fmla="*/ 1036931 h 1037139"/>
                <a:gd name="connsiteX23" fmla="*/ 4143975 w 5132298"/>
                <a:gd name="connsiteY23" fmla="*/ 1000069 h 1037139"/>
                <a:gd name="connsiteX24" fmla="*/ 4143975 w 5132298"/>
                <a:gd name="connsiteY24" fmla="*/ 653397 h 1037139"/>
                <a:gd name="connsiteX25" fmla="*/ 4143956 w 5132298"/>
                <a:gd name="connsiteY25" fmla="*/ 653397 h 1037139"/>
                <a:gd name="connsiteX26" fmla="*/ 3441430 w 5132298"/>
                <a:gd name="connsiteY26" fmla="*/ 78 h 1037139"/>
                <a:gd name="connsiteX27" fmla="*/ 2991355 w 5132298"/>
                <a:gd name="connsiteY27" fmla="*/ 78 h 1037139"/>
                <a:gd name="connsiteX28" fmla="*/ 2958131 w 5132298"/>
                <a:gd name="connsiteY28" fmla="*/ 37035 h 1037139"/>
                <a:gd name="connsiteX29" fmla="*/ 2958131 w 5132298"/>
                <a:gd name="connsiteY29" fmla="*/ 646958 h 1037139"/>
                <a:gd name="connsiteX30" fmla="*/ 2991297 w 5132298"/>
                <a:gd name="connsiteY30" fmla="*/ 683858 h 1037139"/>
                <a:gd name="connsiteX31" fmla="*/ 3131391 w 5132298"/>
                <a:gd name="connsiteY31" fmla="*/ 683858 h 1037139"/>
                <a:gd name="connsiteX32" fmla="*/ 3164595 w 5132298"/>
                <a:gd name="connsiteY32" fmla="*/ 646958 h 1037139"/>
                <a:gd name="connsiteX33" fmla="*/ 3164786 w 5132298"/>
                <a:gd name="connsiteY33" fmla="*/ 189015 h 1037139"/>
                <a:gd name="connsiteX34" fmla="*/ 3418284 w 5132298"/>
                <a:gd name="connsiteY34" fmla="*/ 189111 h 1037139"/>
                <a:gd name="connsiteX35" fmla="*/ 3612499 w 5132298"/>
                <a:gd name="connsiteY35" fmla="*/ 369762 h 1037139"/>
                <a:gd name="connsiteX36" fmla="*/ 3612499 w 5132298"/>
                <a:gd name="connsiteY36" fmla="*/ 702794 h 1037139"/>
                <a:gd name="connsiteX37" fmla="*/ 3418284 w 5132298"/>
                <a:gd name="connsiteY37" fmla="*/ 847822 h 1037139"/>
                <a:gd name="connsiteX38" fmla="*/ 2958131 w 5132298"/>
                <a:gd name="connsiteY38" fmla="*/ 848298 h 1037139"/>
                <a:gd name="connsiteX39" fmla="*/ 2958131 w 5132298"/>
                <a:gd name="connsiteY39" fmla="*/ 1037217 h 1037139"/>
                <a:gd name="connsiteX40" fmla="*/ 3418284 w 5132298"/>
                <a:gd name="connsiteY40" fmla="*/ 1036931 h 1037139"/>
                <a:gd name="connsiteX41" fmla="*/ 3818982 w 5132298"/>
                <a:gd name="connsiteY41" fmla="*/ 702794 h 1037139"/>
                <a:gd name="connsiteX42" fmla="*/ 3818982 w 5132298"/>
                <a:gd name="connsiteY42" fmla="*/ 367590 h 1037139"/>
                <a:gd name="connsiteX43" fmla="*/ 3441430 w 5132298"/>
                <a:gd name="connsiteY43" fmla="*/ 78 h 1037139"/>
                <a:gd name="connsiteX44" fmla="*/ 5132651 w 5132298"/>
                <a:gd name="connsiteY44" fmla="*/ 679820 h 1037139"/>
                <a:gd name="connsiteX45" fmla="*/ 5131660 w 5132298"/>
                <a:gd name="connsiteY45" fmla="*/ 650425 h 1037139"/>
                <a:gd name="connsiteX46" fmla="*/ 4877591 w 5132298"/>
                <a:gd name="connsiteY46" fmla="*/ 447943 h 1037139"/>
                <a:gd name="connsiteX47" fmla="*/ 4567171 w 5132298"/>
                <a:gd name="connsiteY47" fmla="*/ 447943 h 1037139"/>
                <a:gd name="connsiteX48" fmla="*/ 4559208 w 5132298"/>
                <a:gd name="connsiteY48" fmla="*/ 447924 h 1037139"/>
                <a:gd name="connsiteX49" fmla="*/ 4469063 w 5132298"/>
                <a:gd name="connsiteY49" fmla="*/ 349759 h 1037139"/>
                <a:gd name="connsiteX50" fmla="*/ 4469368 w 5132298"/>
                <a:gd name="connsiteY50" fmla="*/ 279312 h 1037139"/>
                <a:gd name="connsiteX51" fmla="*/ 4567533 w 5132298"/>
                <a:gd name="connsiteY51" fmla="*/ 189187 h 1037139"/>
                <a:gd name="connsiteX52" fmla="*/ 4690043 w 5132298"/>
                <a:gd name="connsiteY52" fmla="*/ 189187 h 1037139"/>
                <a:gd name="connsiteX53" fmla="*/ 4691243 w 5132298"/>
                <a:gd name="connsiteY53" fmla="*/ 189225 h 1037139"/>
                <a:gd name="connsiteX54" fmla="*/ 5000825 w 5132298"/>
                <a:gd name="connsiteY54" fmla="*/ 189225 h 1037139"/>
                <a:gd name="connsiteX55" fmla="*/ 5035706 w 5132298"/>
                <a:gd name="connsiteY55" fmla="*/ 166270 h 1037139"/>
                <a:gd name="connsiteX56" fmla="*/ 5037687 w 5132298"/>
                <a:gd name="connsiteY56" fmla="*/ 156021 h 1037139"/>
                <a:gd name="connsiteX57" fmla="*/ 5037687 w 5132298"/>
                <a:gd name="connsiteY57" fmla="*/ 33282 h 1037139"/>
                <a:gd name="connsiteX58" fmla="*/ 5000825 w 5132298"/>
                <a:gd name="connsiteY58" fmla="*/ 116 h 1037139"/>
                <a:gd name="connsiteX59" fmla="*/ 4517869 w 5132298"/>
                <a:gd name="connsiteY59" fmla="*/ 173 h 1037139"/>
                <a:gd name="connsiteX60" fmla="*/ 4262409 w 5132298"/>
                <a:gd name="connsiteY60" fmla="*/ 235555 h 1037139"/>
                <a:gd name="connsiteX61" fmla="*/ 4262428 w 5132298"/>
                <a:gd name="connsiteY61" fmla="*/ 382392 h 1037139"/>
                <a:gd name="connsiteX62" fmla="*/ 4497886 w 5132298"/>
                <a:gd name="connsiteY62" fmla="*/ 636214 h 1037139"/>
                <a:gd name="connsiteX63" fmla="*/ 4836309 w 5132298"/>
                <a:gd name="connsiteY63" fmla="*/ 636214 h 1037139"/>
                <a:gd name="connsiteX64" fmla="*/ 4925977 w 5132298"/>
                <a:gd name="connsiteY64" fmla="*/ 734398 h 1037139"/>
                <a:gd name="connsiteX65" fmla="*/ 4925977 w 5132298"/>
                <a:gd name="connsiteY65" fmla="*/ 757944 h 1037139"/>
                <a:gd name="connsiteX66" fmla="*/ 4828289 w 5132298"/>
                <a:gd name="connsiteY66" fmla="*/ 848050 h 1037139"/>
                <a:gd name="connsiteX67" fmla="*/ 4299290 w 5132298"/>
                <a:gd name="connsiteY67" fmla="*/ 848050 h 1037139"/>
                <a:gd name="connsiteX68" fmla="*/ 4264447 w 5132298"/>
                <a:gd name="connsiteY68" fmla="*/ 870872 h 1037139"/>
                <a:gd name="connsiteX69" fmla="*/ 4262390 w 5132298"/>
                <a:gd name="connsiteY69" fmla="*/ 881216 h 1037139"/>
                <a:gd name="connsiteX70" fmla="*/ 4262390 w 5132298"/>
                <a:gd name="connsiteY70" fmla="*/ 1003955 h 1037139"/>
                <a:gd name="connsiteX71" fmla="*/ 4299290 w 5132298"/>
                <a:gd name="connsiteY71" fmla="*/ 1037160 h 1037139"/>
                <a:gd name="connsiteX72" fmla="*/ 4732296 w 5132298"/>
                <a:gd name="connsiteY72" fmla="*/ 1037160 h 1037139"/>
                <a:gd name="connsiteX73" fmla="*/ 4879172 w 5132298"/>
                <a:gd name="connsiteY73" fmla="*/ 1037083 h 1037139"/>
                <a:gd name="connsiteX74" fmla="*/ 5132651 w 5132298"/>
                <a:gd name="connsiteY74" fmla="*/ 801587 h 1037139"/>
                <a:gd name="connsiteX75" fmla="*/ 5132651 w 5132298"/>
                <a:gd name="connsiteY75" fmla="*/ 679820 h 1037139"/>
                <a:gd name="connsiteX76" fmla="*/ 280863 w 5132298"/>
                <a:gd name="connsiteY76" fmla="*/ 189111 h 1037139"/>
                <a:gd name="connsiteX77" fmla="*/ 825046 w 5132298"/>
                <a:gd name="connsiteY77" fmla="*/ 189111 h 1037139"/>
                <a:gd name="connsiteX78" fmla="*/ 861203 w 5132298"/>
                <a:gd name="connsiteY78" fmla="*/ 156573 h 1037139"/>
                <a:gd name="connsiteX79" fmla="*/ 861203 w 5132298"/>
                <a:gd name="connsiteY79" fmla="*/ 32729 h 1037139"/>
                <a:gd name="connsiteX80" fmla="*/ 825046 w 5132298"/>
                <a:gd name="connsiteY80" fmla="*/ 78 h 1037139"/>
                <a:gd name="connsiteX81" fmla="*/ 277073 w 5132298"/>
                <a:gd name="connsiteY81" fmla="*/ 78 h 1037139"/>
                <a:gd name="connsiteX82" fmla="*/ 352 w 5132298"/>
                <a:gd name="connsiteY82" fmla="*/ 255005 h 1037139"/>
                <a:gd name="connsiteX83" fmla="*/ 352 w 5132298"/>
                <a:gd name="connsiteY83" fmla="*/ 782309 h 1037139"/>
                <a:gd name="connsiteX84" fmla="*/ 277073 w 5132298"/>
                <a:gd name="connsiteY84" fmla="*/ 1037217 h 1037139"/>
                <a:gd name="connsiteX85" fmla="*/ 825046 w 5132298"/>
                <a:gd name="connsiteY85" fmla="*/ 1037217 h 1037139"/>
                <a:gd name="connsiteX86" fmla="*/ 861203 w 5132298"/>
                <a:gd name="connsiteY86" fmla="*/ 1004660 h 1037139"/>
                <a:gd name="connsiteX87" fmla="*/ 861203 w 5132298"/>
                <a:gd name="connsiteY87" fmla="*/ 880816 h 1037139"/>
                <a:gd name="connsiteX88" fmla="*/ 825046 w 5132298"/>
                <a:gd name="connsiteY88" fmla="*/ 848298 h 1037139"/>
                <a:gd name="connsiteX89" fmla="*/ 280863 w 5132298"/>
                <a:gd name="connsiteY89" fmla="*/ 848298 h 1037139"/>
                <a:gd name="connsiteX90" fmla="*/ 207006 w 5132298"/>
                <a:gd name="connsiteY90" fmla="*/ 779051 h 1037139"/>
                <a:gd name="connsiteX91" fmla="*/ 207006 w 5132298"/>
                <a:gd name="connsiteY91" fmla="*/ 634347 h 1037139"/>
                <a:gd name="connsiteX92" fmla="*/ 532457 w 5132298"/>
                <a:gd name="connsiteY92" fmla="*/ 634347 h 1037139"/>
                <a:gd name="connsiteX93" fmla="*/ 568595 w 5132298"/>
                <a:gd name="connsiteY93" fmla="*/ 601772 h 1037139"/>
                <a:gd name="connsiteX94" fmla="*/ 568595 w 5132298"/>
                <a:gd name="connsiteY94" fmla="*/ 480557 h 1037139"/>
                <a:gd name="connsiteX95" fmla="*/ 532457 w 5132298"/>
                <a:gd name="connsiteY95" fmla="*/ 447943 h 1037139"/>
                <a:gd name="connsiteX96" fmla="*/ 207006 w 5132298"/>
                <a:gd name="connsiteY96" fmla="*/ 447943 h 1037139"/>
                <a:gd name="connsiteX97" fmla="*/ 207006 w 5132298"/>
                <a:gd name="connsiteY97" fmla="*/ 258395 h 1037139"/>
                <a:gd name="connsiteX98" fmla="*/ 280863 w 5132298"/>
                <a:gd name="connsiteY98" fmla="*/ 189111 h 1037139"/>
                <a:gd name="connsiteX99" fmla="*/ 1186405 w 5132298"/>
                <a:gd name="connsiteY99" fmla="*/ 189130 h 1037139"/>
                <a:gd name="connsiteX100" fmla="*/ 1186405 w 5132298"/>
                <a:gd name="connsiteY100" fmla="*/ 1000336 h 1037139"/>
                <a:gd name="connsiteX101" fmla="*/ 1153144 w 5132298"/>
                <a:gd name="connsiteY101" fmla="*/ 1037198 h 1037139"/>
                <a:gd name="connsiteX102" fmla="*/ 1012879 w 5132298"/>
                <a:gd name="connsiteY102" fmla="*/ 1037198 h 1037139"/>
                <a:gd name="connsiteX103" fmla="*/ 979656 w 5132298"/>
                <a:gd name="connsiteY103" fmla="*/ 1000336 h 1037139"/>
                <a:gd name="connsiteX104" fmla="*/ 979656 w 5132298"/>
                <a:gd name="connsiteY104" fmla="*/ 37035 h 1037139"/>
                <a:gd name="connsiteX105" fmla="*/ 1012879 w 5132298"/>
                <a:gd name="connsiteY105" fmla="*/ 116 h 1037139"/>
                <a:gd name="connsiteX106" fmla="*/ 1439846 w 5132298"/>
                <a:gd name="connsiteY106" fmla="*/ 116 h 1037139"/>
                <a:gd name="connsiteX107" fmla="*/ 1840506 w 5132298"/>
                <a:gd name="connsiteY107" fmla="*/ 369838 h 1037139"/>
                <a:gd name="connsiteX108" fmla="*/ 1840506 w 5132298"/>
                <a:gd name="connsiteY108" fmla="*/ 1004032 h 1037139"/>
                <a:gd name="connsiteX109" fmla="*/ 1803625 w 5132298"/>
                <a:gd name="connsiteY109" fmla="*/ 1037198 h 1037139"/>
                <a:gd name="connsiteX110" fmla="*/ 1670885 w 5132298"/>
                <a:gd name="connsiteY110" fmla="*/ 1037198 h 1037139"/>
                <a:gd name="connsiteX111" fmla="*/ 1634023 w 5132298"/>
                <a:gd name="connsiteY111" fmla="*/ 1004032 h 1037139"/>
                <a:gd name="connsiteX112" fmla="*/ 1634023 w 5132298"/>
                <a:gd name="connsiteY112" fmla="*/ 369838 h 1037139"/>
                <a:gd name="connsiteX113" fmla="*/ 1439846 w 5132298"/>
                <a:gd name="connsiteY113" fmla="*/ 189225 h 1037139"/>
                <a:gd name="connsiteX114" fmla="*/ 1186405 w 5132298"/>
                <a:gd name="connsiteY114" fmla="*/ 189130 h 103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5132298" h="1037139">
                  <a:moveTo>
                    <a:pt x="4143956" y="78849"/>
                  </a:moveTo>
                  <a:lnTo>
                    <a:pt x="4143651" y="36939"/>
                  </a:lnTo>
                  <a:cubicBezTo>
                    <a:pt x="4143651" y="16613"/>
                    <a:pt x="4128754" y="78"/>
                    <a:pt x="4110447" y="78"/>
                  </a:cubicBezTo>
                  <a:lnTo>
                    <a:pt x="3970639" y="78"/>
                  </a:lnTo>
                  <a:cubicBezTo>
                    <a:pt x="3952351" y="78"/>
                    <a:pt x="3937435" y="16613"/>
                    <a:pt x="3937435" y="36939"/>
                  </a:cubicBezTo>
                  <a:lnTo>
                    <a:pt x="3937435" y="78849"/>
                  </a:lnTo>
                  <a:lnTo>
                    <a:pt x="3937454" y="78849"/>
                  </a:lnTo>
                  <a:lnTo>
                    <a:pt x="3937759" y="152249"/>
                  </a:lnTo>
                  <a:cubicBezTo>
                    <a:pt x="3937759" y="172575"/>
                    <a:pt x="3952637" y="189111"/>
                    <a:pt x="3970963" y="189111"/>
                  </a:cubicBezTo>
                  <a:lnTo>
                    <a:pt x="4110771" y="189111"/>
                  </a:lnTo>
                  <a:cubicBezTo>
                    <a:pt x="4129059" y="189111"/>
                    <a:pt x="4143975" y="172575"/>
                    <a:pt x="4143975" y="152249"/>
                  </a:cubicBezTo>
                  <a:lnTo>
                    <a:pt x="4143975" y="78849"/>
                  </a:lnTo>
                  <a:lnTo>
                    <a:pt x="4143956" y="78849"/>
                  </a:lnTo>
                  <a:close/>
                  <a:moveTo>
                    <a:pt x="4143956" y="653397"/>
                  </a:moveTo>
                  <a:lnTo>
                    <a:pt x="4143651" y="306706"/>
                  </a:lnTo>
                  <a:cubicBezTo>
                    <a:pt x="4143651" y="286361"/>
                    <a:pt x="4128754" y="269845"/>
                    <a:pt x="4110447" y="269845"/>
                  </a:cubicBezTo>
                  <a:lnTo>
                    <a:pt x="3970639" y="269845"/>
                  </a:lnTo>
                  <a:cubicBezTo>
                    <a:pt x="3952351" y="269845"/>
                    <a:pt x="3937435" y="286361"/>
                    <a:pt x="3937435" y="306706"/>
                  </a:cubicBezTo>
                  <a:lnTo>
                    <a:pt x="3937435" y="653397"/>
                  </a:lnTo>
                  <a:lnTo>
                    <a:pt x="3937454" y="653397"/>
                  </a:lnTo>
                  <a:lnTo>
                    <a:pt x="3937759" y="1000069"/>
                  </a:lnTo>
                  <a:cubicBezTo>
                    <a:pt x="3937759" y="1020396"/>
                    <a:pt x="3952637" y="1036931"/>
                    <a:pt x="3970963" y="1036931"/>
                  </a:cubicBezTo>
                  <a:lnTo>
                    <a:pt x="4110771" y="1036931"/>
                  </a:lnTo>
                  <a:cubicBezTo>
                    <a:pt x="4129059" y="1036931"/>
                    <a:pt x="4143975" y="1020396"/>
                    <a:pt x="4143975" y="1000069"/>
                  </a:cubicBezTo>
                  <a:lnTo>
                    <a:pt x="4143975" y="653397"/>
                  </a:lnTo>
                  <a:lnTo>
                    <a:pt x="4143956" y="653397"/>
                  </a:lnTo>
                  <a:close/>
                  <a:moveTo>
                    <a:pt x="3441430" y="78"/>
                  </a:moveTo>
                  <a:lnTo>
                    <a:pt x="2991355" y="78"/>
                  </a:lnTo>
                  <a:cubicBezTo>
                    <a:pt x="2973029" y="78"/>
                    <a:pt x="2958131" y="16670"/>
                    <a:pt x="2958131" y="37035"/>
                  </a:cubicBezTo>
                  <a:lnTo>
                    <a:pt x="2958131" y="646958"/>
                  </a:lnTo>
                  <a:cubicBezTo>
                    <a:pt x="2958131" y="667323"/>
                    <a:pt x="2973009" y="683858"/>
                    <a:pt x="2991297" y="683858"/>
                  </a:cubicBezTo>
                  <a:lnTo>
                    <a:pt x="3131391" y="683858"/>
                  </a:lnTo>
                  <a:cubicBezTo>
                    <a:pt x="3149717" y="683858"/>
                    <a:pt x="3164595" y="667323"/>
                    <a:pt x="3164595" y="646958"/>
                  </a:cubicBezTo>
                  <a:lnTo>
                    <a:pt x="3164786" y="189015"/>
                  </a:lnTo>
                  <a:lnTo>
                    <a:pt x="3418284" y="189111"/>
                  </a:lnTo>
                  <a:cubicBezTo>
                    <a:pt x="3525383" y="189111"/>
                    <a:pt x="3612499" y="270149"/>
                    <a:pt x="3612499" y="369762"/>
                  </a:cubicBezTo>
                  <a:lnTo>
                    <a:pt x="3612499" y="702794"/>
                  </a:lnTo>
                  <a:cubicBezTo>
                    <a:pt x="3612499" y="802368"/>
                    <a:pt x="3525383" y="847822"/>
                    <a:pt x="3418284" y="847822"/>
                  </a:cubicBezTo>
                  <a:lnTo>
                    <a:pt x="2958131" y="848298"/>
                  </a:lnTo>
                  <a:lnTo>
                    <a:pt x="2958131" y="1037217"/>
                  </a:lnTo>
                  <a:lnTo>
                    <a:pt x="3418284" y="1036931"/>
                  </a:lnTo>
                  <a:cubicBezTo>
                    <a:pt x="3639226" y="1036931"/>
                    <a:pt x="3818982" y="906648"/>
                    <a:pt x="3818982" y="702794"/>
                  </a:cubicBezTo>
                  <a:lnTo>
                    <a:pt x="3818982" y="367590"/>
                  </a:lnTo>
                  <a:cubicBezTo>
                    <a:pt x="3818982" y="171985"/>
                    <a:pt x="3654866" y="78"/>
                    <a:pt x="3441430" y="78"/>
                  </a:cubicBezTo>
                  <a:moveTo>
                    <a:pt x="5132651" y="679820"/>
                  </a:moveTo>
                  <a:cubicBezTo>
                    <a:pt x="5132651" y="670447"/>
                    <a:pt x="5132575" y="660846"/>
                    <a:pt x="5131660" y="650425"/>
                  </a:cubicBezTo>
                  <a:cubicBezTo>
                    <a:pt x="5121469" y="535230"/>
                    <a:pt x="5002749" y="447943"/>
                    <a:pt x="4877591" y="447943"/>
                  </a:cubicBezTo>
                  <a:lnTo>
                    <a:pt x="4567171" y="447943"/>
                  </a:lnTo>
                  <a:lnTo>
                    <a:pt x="4559208" y="447924"/>
                  </a:lnTo>
                  <a:cubicBezTo>
                    <a:pt x="4509487" y="447924"/>
                    <a:pt x="4469063" y="403861"/>
                    <a:pt x="4469063" y="349759"/>
                  </a:cubicBezTo>
                  <a:lnTo>
                    <a:pt x="4469368" y="279312"/>
                  </a:lnTo>
                  <a:cubicBezTo>
                    <a:pt x="4469368" y="229630"/>
                    <a:pt x="4513412" y="189187"/>
                    <a:pt x="4567533" y="189187"/>
                  </a:cubicBezTo>
                  <a:lnTo>
                    <a:pt x="4690043" y="189187"/>
                  </a:lnTo>
                  <a:lnTo>
                    <a:pt x="4691243" y="189225"/>
                  </a:lnTo>
                  <a:lnTo>
                    <a:pt x="5000825" y="189225"/>
                  </a:lnTo>
                  <a:cubicBezTo>
                    <a:pt x="5016656" y="189225"/>
                    <a:pt x="5030676" y="180005"/>
                    <a:pt x="5035706" y="166270"/>
                  </a:cubicBezTo>
                  <a:cubicBezTo>
                    <a:pt x="5037039" y="162612"/>
                    <a:pt x="5037687" y="159259"/>
                    <a:pt x="5037687" y="156021"/>
                  </a:cubicBezTo>
                  <a:lnTo>
                    <a:pt x="5037687" y="33282"/>
                  </a:lnTo>
                  <a:cubicBezTo>
                    <a:pt x="5037687" y="14956"/>
                    <a:pt x="5021151" y="116"/>
                    <a:pt x="5000825" y="116"/>
                  </a:cubicBezTo>
                  <a:lnTo>
                    <a:pt x="4517869" y="173"/>
                  </a:lnTo>
                  <a:cubicBezTo>
                    <a:pt x="4377928" y="173"/>
                    <a:pt x="4262409" y="105805"/>
                    <a:pt x="4262409" y="235555"/>
                  </a:cubicBezTo>
                  <a:lnTo>
                    <a:pt x="4262428" y="382392"/>
                  </a:lnTo>
                  <a:cubicBezTo>
                    <a:pt x="4262428" y="522352"/>
                    <a:pt x="4368041" y="636214"/>
                    <a:pt x="4497886" y="636214"/>
                  </a:cubicBezTo>
                  <a:lnTo>
                    <a:pt x="4836309" y="636214"/>
                  </a:lnTo>
                  <a:cubicBezTo>
                    <a:pt x="4885992" y="636214"/>
                    <a:pt x="4925977" y="680258"/>
                    <a:pt x="4925977" y="734398"/>
                  </a:cubicBezTo>
                  <a:lnTo>
                    <a:pt x="4925977" y="757944"/>
                  </a:lnTo>
                  <a:cubicBezTo>
                    <a:pt x="4925977" y="807645"/>
                    <a:pt x="4882410" y="848050"/>
                    <a:pt x="4828289" y="848050"/>
                  </a:cubicBezTo>
                  <a:lnTo>
                    <a:pt x="4299290" y="848050"/>
                  </a:lnTo>
                  <a:cubicBezTo>
                    <a:pt x="4283440" y="848050"/>
                    <a:pt x="4269419" y="857213"/>
                    <a:pt x="4264447" y="870872"/>
                  </a:cubicBezTo>
                  <a:cubicBezTo>
                    <a:pt x="4263057" y="874606"/>
                    <a:pt x="4262390" y="877997"/>
                    <a:pt x="4262390" y="881216"/>
                  </a:cubicBezTo>
                  <a:lnTo>
                    <a:pt x="4262390" y="1003955"/>
                  </a:lnTo>
                  <a:cubicBezTo>
                    <a:pt x="4262390" y="1022262"/>
                    <a:pt x="4278944" y="1037160"/>
                    <a:pt x="4299290" y="1037160"/>
                  </a:cubicBezTo>
                  <a:lnTo>
                    <a:pt x="4732296" y="1037160"/>
                  </a:lnTo>
                  <a:lnTo>
                    <a:pt x="4879172" y="1037083"/>
                  </a:lnTo>
                  <a:cubicBezTo>
                    <a:pt x="5019075" y="1037083"/>
                    <a:pt x="5132651" y="931470"/>
                    <a:pt x="5132651" y="801587"/>
                  </a:cubicBezTo>
                  <a:lnTo>
                    <a:pt x="5132651" y="679820"/>
                  </a:lnTo>
                  <a:close/>
                  <a:moveTo>
                    <a:pt x="280863" y="189111"/>
                  </a:moveTo>
                  <a:lnTo>
                    <a:pt x="825046" y="189111"/>
                  </a:lnTo>
                  <a:cubicBezTo>
                    <a:pt x="844972" y="189111"/>
                    <a:pt x="861203" y="174518"/>
                    <a:pt x="861203" y="156573"/>
                  </a:cubicBezTo>
                  <a:lnTo>
                    <a:pt x="861203" y="32729"/>
                  </a:lnTo>
                  <a:cubicBezTo>
                    <a:pt x="861203" y="14746"/>
                    <a:pt x="845734" y="78"/>
                    <a:pt x="825046" y="78"/>
                  </a:cubicBezTo>
                  <a:lnTo>
                    <a:pt x="277073" y="78"/>
                  </a:lnTo>
                  <a:cubicBezTo>
                    <a:pt x="124501" y="78"/>
                    <a:pt x="352" y="114301"/>
                    <a:pt x="352" y="255005"/>
                  </a:cubicBezTo>
                  <a:lnTo>
                    <a:pt x="352" y="782309"/>
                  </a:lnTo>
                  <a:cubicBezTo>
                    <a:pt x="352" y="922955"/>
                    <a:pt x="124501" y="1037217"/>
                    <a:pt x="277073" y="1037217"/>
                  </a:cubicBezTo>
                  <a:lnTo>
                    <a:pt x="825046" y="1037217"/>
                  </a:lnTo>
                  <a:cubicBezTo>
                    <a:pt x="844972" y="1037217"/>
                    <a:pt x="861203" y="1022605"/>
                    <a:pt x="861203" y="1004660"/>
                  </a:cubicBezTo>
                  <a:lnTo>
                    <a:pt x="861203" y="880816"/>
                  </a:lnTo>
                  <a:cubicBezTo>
                    <a:pt x="861203" y="862871"/>
                    <a:pt x="844972" y="848298"/>
                    <a:pt x="825046" y="848298"/>
                  </a:cubicBezTo>
                  <a:lnTo>
                    <a:pt x="280863" y="848298"/>
                  </a:lnTo>
                  <a:cubicBezTo>
                    <a:pt x="240839" y="848298"/>
                    <a:pt x="207006" y="816580"/>
                    <a:pt x="207006" y="779051"/>
                  </a:cubicBezTo>
                  <a:lnTo>
                    <a:pt x="207006" y="634347"/>
                  </a:lnTo>
                  <a:lnTo>
                    <a:pt x="532457" y="634347"/>
                  </a:lnTo>
                  <a:cubicBezTo>
                    <a:pt x="552383" y="634347"/>
                    <a:pt x="568595" y="619717"/>
                    <a:pt x="568595" y="601772"/>
                  </a:cubicBezTo>
                  <a:lnTo>
                    <a:pt x="568595" y="480557"/>
                  </a:lnTo>
                  <a:cubicBezTo>
                    <a:pt x="568595" y="462573"/>
                    <a:pt x="552383" y="447943"/>
                    <a:pt x="532457" y="447943"/>
                  </a:cubicBezTo>
                  <a:lnTo>
                    <a:pt x="207006" y="447943"/>
                  </a:lnTo>
                  <a:lnTo>
                    <a:pt x="207006" y="258395"/>
                  </a:lnTo>
                  <a:cubicBezTo>
                    <a:pt x="207006" y="220829"/>
                    <a:pt x="240839" y="189111"/>
                    <a:pt x="280863" y="189111"/>
                  </a:cubicBezTo>
                  <a:moveTo>
                    <a:pt x="1186405" y="189130"/>
                  </a:moveTo>
                  <a:lnTo>
                    <a:pt x="1186405" y="1000336"/>
                  </a:lnTo>
                  <a:cubicBezTo>
                    <a:pt x="1186405" y="1020662"/>
                    <a:pt x="1171470" y="1037198"/>
                    <a:pt x="1153144" y="1037198"/>
                  </a:cubicBezTo>
                  <a:lnTo>
                    <a:pt x="1012879" y="1037198"/>
                  </a:lnTo>
                  <a:cubicBezTo>
                    <a:pt x="994553" y="1037198"/>
                    <a:pt x="979656" y="1020662"/>
                    <a:pt x="979656" y="1000336"/>
                  </a:cubicBezTo>
                  <a:lnTo>
                    <a:pt x="979656" y="37035"/>
                  </a:lnTo>
                  <a:cubicBezTo>
                    <a:pt x="979656" y="16670"/>
                    <a:pt x="994553" y="116"/>
                    <a:pt x="1012879" y="116"/>
                  </a:cubicBezTo>
                  <a:lnTo>
                    <a:pt x="1439846" y="116"/>
                  </a:lnTo>
                  <a:cubicBezTo>
                    <a:pt x="1660769" y="116"/>
                    <a:pt x="1840506" y="165946"/>
                    <a:pt x="1840506" y="369838"/>
                  </a:cubicBezTo>
                  <a:lnTo>
                    <a:pt x="1840506" y="1004032"/>
                  </a:lnTo>
                  <a:cubicBezTo>
                    <a:pt x="1840506" y="1022339"/>
                    <a:pt x="1823971" y="1037198"/>
                    <a:pt x="1803625" y="1037198"/>
                  </a:cubicBezTo>
                  <a:lnTo>
                    <a:pt x="1670885" y="1037198"/>
                  </a:lnTo>
                  <a:cubicBezTo>
                    <a:pt x="1650559" y="1037198"/>
                    <a:pt x="1634023" y="1022339"/>
                    <a:pt x="1634023" y="1004032"/>
                  </a:cubicBezTo>
                  <a:lnTo>
                    <a:pt x="1634023" y="369838"/>
                  </a:lnTo>
                  <a:cubicBezTo>
                    <a:pt x="1634023" y="270264"/>
                    <a:pt x="1546926" y="189225"/>
                    <a:pt x="1439846" y="189225"/>
                  </a:cubicBezTo>
                  <a:lnTo>
                    <a:pt x="1186405" y="189130"/>
                  </a:lnTo>
                  <a:close/>
                </a:path>
              </a:pathLst>
            </a:custGeom>
            <a:solidFill>
              <a:schemeClr val="bg1"/>
            </a:solidFill>
            <a:ln w="19050" cap="flat">
              <a:noFill/>
              <a:prstDash val="solid"/>
              <a:round/>
            </a:ln>
          </p:spPr>
          <p:txBody>
            <a:bodyPr rtlCol="0" anchor="ctr"/>
            <a:lstStyle/>
            <a:p>
              <a:endParaRPr lang="fr-FR"/>
            </a:p>
          </p:txBody>
        </p:sp>
      </p:grpSp>
      <p:sp>
        <p:nvSpPr>
          <p:cNvPr id="14" name="Espace réservé du numéro de diapositive 13">
            <a:extLst>
              <a:ext uri="{FF2B5EF4-FFF2-40B4-BE49-F238E27FC236}">
                <a16:creationId xmlns:a16="http://schemas.microsoft.com/office/drawing/2014/main" id="{FDC00936-BF14-4A2E-8AFC-70AF3C367646}"/>
              </a:ext>
            </a:extLst>
          </p:cNvPr>
          <p:cNvSpPr>
            <a:spLocks noGrp="1"/>
          </p:cNvSpPr>
          <p:nvPr>
            <p:ph type="sldNum" sz="quarter" idx="16"/>
          </p:nvPr>
        </p:nvSpPr>
        <p:spPr/>
        <p:txBody>
          <a:bodyPr/>
          <a:lstStyle>
            <a:lvl1pPr>
              <a:defRPr>
                <a:solidFill>
                  <a:schemeClr val="bg1"/>
                </a:solidFill>
              </a:defRPr>
            </a:lvl1pPr>
          </a:lstStyle>
          <a:p>
            <a:fld id="{6B54B0F7-55DD-40D6-B7F4-70B586885C0B}" type="slidenum">
              <a:rPr lang="fr-FR" smtClean="0"/>
              <a:pPr/>
              <a:t>‹N°›</a:t>
            </a:fld>
            <a:endParaRPr lang="fr-FR"/>
          </a:p>
        </p:txBody>
      </p:sp>
      <p:sp>
        <p:nvSpPr>
          <p:cNvPr id="15" name="Espace réservé du graphique SmartArt 11">
            <a:extLst>
              <a:ext uri="{FF2B5EF4-FFF2-40B4-BE49-F238E27FC236}">
                <a16:creationId xmlns:a16="http://schemas.microsoft.com/office/drawing/2014/main" id="{CFB53AB0-4BB0-4F43-A0F3-8ADB2202AD6C}"/>
              </a:ext>
            </a:extLst>
          </p:cNvPr>
          <p:cNvSpPr>
            <a:spLocks noGrp="1"/>
          </p:cNvSpPr>
          <p:nvPr>
            <p:ph type="dgm" sz="quarter" idx="20"/>
          </p:nvPr>
        </p:nvSpPr>
        <p:spPr>
          <a:xfrm>
            <a:off x="438375" y="3119204"/>
            <a:ext cx="293713" cy="49777"/>
          </a:xfrm>
          <a:solidFill>
            <a:schemeClr val="accent1"/>
          </a:solidFill>
        </p:spPr>
        <p:txBody>
          <a:bodyPr>
            <a:noAutofit/>
          </a:bodyPr>
          <a:lstStyle>
            <a:lvl1pPr>
              <a:defRPr sz="100">
                <a:noFill/>
              </a:defRPr>
            </a:lvl1pPr>
          </a:lstStyle>
          <a:p>
            <a:endParaRPr lang="fr-FR"/>
          </a:p>
        </p:txBody>
      </p:sp>
      <p:pic>
        <p:nvPicPr>
          <p:cNvPr id="11" name="Image 10">
            <a:extLst>
              <a:ext uri="{FF2B5EF4-FFF2-40B4-BE49-F238E27FC236}">
                <a16:creationId xmlns:a16="http://schemas.microsoft.com/office/drawing/2014/main" id="{84C175D5-CD29-441B-8B15-D8DF0ADB6D1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842858" y="0"/>
            <a:ext cx="4417155" cy="7215188"/>
          </a:xfrm>
          <a:prstGeom prst="rect">
            <a:avLst/>
          </a:prstGeom>
        </p:spPr>
      </p:pic>
    </p:spTree>
    <p:extLst>
      <p:ext uri="{BB962C8B-B14F-4D97-AF65-F5344CB8AC3E}">
        <p14:creationId xmlns:p14="http://schemas.microsoft.com/office/powerpoint/2010/main" val="2063771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itre 4 (fond bleu)">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5829" y="1561202"/>
            <a:ext cx="6160579" cy="1204432"/>
          </a:xfrm>
        </p:spPr>
        <p:txBody>
          <a:bodyPr anchor="b"/>
          <a:lstStyle>
            <a:lvl1pPr algn="l">
              <a:lnSpc>
                <a:spcPct val="76000"/>
              </a:lnSpc>
              <a:defRPr sz="5049">
                <a:solidFill>
                  <a:schemeClr val="bg1"/>
                </a:solidFill>
              </a:defRPr>
            </a:lvl1pPr>
          </a:lstStyle>
          <a:p>
            <a:r>
              <a:rPr lang="fr-FR"/>
              <a:t>Titre du chapitre</a:t>
            </a:r>
            <a:br>
              <a:rPr lang="fr-FR"/>
            </a:br>
            <a:r>
              <a:rPr lang="fr-FR"/>
              <a:t>sur deux lignes</a:t>
            </a:r>
            <a:endParaRPr lang="en-US"/>
          </a:p>
        </p:txBody>
      </p:sp>
      <p:sp>
        <p:nvSpPr>
          <p:cNvPr id="3" name="Subtitle 2"/>
          <p:cNvSpPr>
            <a:spLocks noGrp="1"/>
          </p:cNvSpPr>
          <p:nvPr>
            <p:ph type="subTitle" idx="1" hasCustomPrompt="1"/>
          </p:nvPr>
        </p:nvSpPr>
        <p:spPr>
          <a:xfrm>
            <a:off x="405829" y="3560640"/>
            <a:ext cx="5413522" cy="524567"/>
          </a:xfrm>
        </p:spPr>
        <p:txBody>
          <a:bodyPr/>
          <a:lstStyle>
            <a:lvl1pPr marL="0" indent="0" algn="l">
              <a:lnSpc>
                <a:spcPct val="80000"/>
              </a:lnSpc>
              <a:buNone/>
              <a:defRPr sz="2104">
                <a:solidFill>
                  <a:schemeClr val="bg1"/>
                </a:solidFill>
                <a:latin typeface="Enedis Light" pitchFamily="50" charset="0"/>
              </a:defRPr>
            </a:lvl1pPr>
            <a:lvl2pPr marL="384725" indent="0" algn="ctr">
              <a:buNone/>
              <a:defRPr sz="1683"/>
            </a:lvl2pPr>
            <a:lvl3pPr marL="769448" indent="0" algn="ctr">
              <a:buNone/>
              <a:defRPr sz="1515"/>
            </a:lvl3pPr>
            <a:lvl4pPr marL="1154173" indent="0" algn="ctr">
              <a:buNone/>
              <a:defRPr sz="1346"/>
            </a:lvl4pPr>
            <a:lvl5pPr marL="1538896" indent="0" algn="ctr">
              <a:buNone/>
              <a:defRPr sz="1346"/>
            </a:lvl5pPr>
            <a:lvl6pPr marL="1923621" indent="0" algn="ctr">
              <a:buNone/>
              <a:defRPr sz="1346"/>
            </a:lvl6pPr>
            <a:lvl7pPr marL="2308345" indent="0" algn="ctr">
              <a:buNone/>
              <a:defRPr sz="1346"/>
            </a:lvl7pPr>
            <a:lvl8pPr marL="2693069" indent="0" algn="ctr">
              <a:buNone/>
              <a:defRPr sz="1346"/>
            </a:lvl8pPr>
            <a:lvl9pPr marL="3077794" indent="0" algn="ctr">
              <a:buNone/>
              <a:defRPr sz="1346"/>
            </a:lvl9pPr>
          </a:lstStyle>
          <a:p>
            <a:r>
              <a:rPr lang="fr-FR"/>
              <a:t>Sous-titre du chapitre</a:t>
            </a:r>
            <a:br>
              <a:rPr lang="fr-FR"/>
            </a:br>
            <a:r>
              <a:rPr lang="fr-FR"/>
              <a:t>sur deux lignes</a:t>
            </a:r>
            <a:endParaRPr lang="en-US"/>
          </a:p>
        </p:txBody>
      </p:sp>
      <p:grpSp>
        <p:nvGrpSpPr>
          <p:cNvPr id="7" name="Groupe 6">
            <a:extLst>
              <a:ext uri="{FF2B5EF4-FFF2-40B4-BE49-F238E27FC236}">
                <a16:creationId xmlns:a16="http://schemas.microsoft.com/office/drawing/2014/main" id="{B7BC255B-DFCD-4EF7-9463-34D91D976B6D}"/>
              </a:ext>
            </a:extLst>
          </p:cNvPr>
          <p:cNvGrpSpPr>
            <a:grpSpLocks noChangeAspect="1"/>
          </p:cNvGrpSpPr>
          <p:nvPr userDrawn="1"/>
        </p:nvGrpSpPr>
        <p:grpSpPr>
          <a:xfrm>
            <a:off x="436175" y="6810170"/>
            <a:ext cx="645936" cy="163191"/>
            <a:chOff x="3231832" y="7185063"/>
            <a:chExt cx="5132298" cy="1037158"/>
          </a:xfrm>
        </p:grpSpPr>
        <p:sp>
          <p:nvSpPr>
            <p:cNvPr id="8" name="Forme libre : forme 7">
              <a:extLst>
                <a:ext uri="{FF2B5EF4-FFF2-40B4-BE49-F238E27FC236}">
                  <a16:creationId xmlns:a16="http://schemas.microsoft.com/office/drawing/2014/main" id="{DD506600-C9A7-4A00-A946-6E4283064B70}"/>
                </a:ext>
              </a:extLst>
            </p:cNvPr>
            <p:cNvSpPr/>
            <p:nvPr/>
          </p:nvSpPr>
          <p:spPr>
            <a:xfrm>
              <a:off x="5071966" y="7185101"/>
              <a:ext cx="1117644" cy="1037120"/>
            </a:xfrm>
            <a:custGeom>
              <a:avLst/>
              <a:gdLst>
                <a:gd name="connsiteX0" fmla="*/ 519115 w 1117644"/>
                <a:gd name="connsiteY0" fmla="*/ 848219 h 1037120"/>
                <a:gd name="connsiteX1" fmla="*/ 324919 w 1117644"/>
                <a:gd name="connsiteY1" fmla="*/ 668711 h 1037120"/>
                <a:gd name="connsiteX2" fmla="*/ 325338 w 1117644"/>
                <a:gd name="connsiteY2" fmla="*/ 636136 h 1037120"/>
                <a:gd name="connsiteX3" fmla="*/ 739428 w 1117644"/>
                <a:gd name="connsiteY3" fmla="*/ 636136 h 1037120"/>
                <a:gd name="connsiteX4" fmla="*/ 999289 w 1117644"/>
                <a:gd name="connsiteY4" fmla="*/ 394601 h 1037120"/>
                <a:gd name="connsiteX5" fmla="*/ 999289 w 1117644"/>
                <a:gd name="connsiteY5" fmla="*/ 241572 h 1037120"/>
                <a:gd name="connsiteX6" fmla="*/ 739428 w 1117644"/>
                <a:gd name="connsiteY6" fmla="*/ 37 h 1037120"/>
                <a:gd name="connsiteX7" fmla="*/ 378107 w 1117644"/>
                <a:gd name="connsiteY7" fmla="*/ 37 h 1037120"/>
                <a:gd name="connsiteX8" fmla="*/ 317775 w 1117644"/>
                <a:gd name="connsiteY8" fmla="*/ 4647 h 1037120"/>
                <a:gd name="connsiteX9" fmla="*/ 118684 w 1117644"/>
                <a:gd name="connsiteY9" fmla="*/ 241572 h 1037120"/>
                <a:gd name="connsiteX10" fmla="*/ 118684 w 1117644"/>
                <a:gd name="connsiteY10" fmla="*/ 330402 h 1037120"/>
                <a:gd name="connsiteX11" fmla="*/ 151850 w 1117644"/>
                <a:gd name="connsiteY11" fmla="*/ 367302 h 1037120"/>
                <a:gd name="connsiteX12" fmla="*/ 292096 w 1117644"/>
                <a:gd name="connsiteY12" fmla="*/ 367302 h 1037120"/>
                <a:gd name="connsiteX13" fmla="*/ 325300 w 1117644"/>
                <a:gd name="connsiteY13" fmla="*/ 330402 h 1037120"/>
                <a:gd name="connsiteX14" fmla="*/ 325300 w 1117644"/>
                <a:gd name="connsiteY14" fmla="*/ 273062 h 1037120"/>
                <a:gd name="connsiteX15" fmla="*/ 417369 w 1117644"/>
                <a:gd name="connsiteY15" fmla="*/ 188994 h 1037120"/>
                <a:gd name="connsiteX16" fmla="*/ 700680 w 1117644"/>
                <a:gd name="connsiteY16" fmla="*/ 188994 h 1037120"/>
                <a:gd name="connsiteX17" fmla="*/ 792768 w 1117644"/>
                <a:gd name="connsiteY17" fmla="*/ 273062 h 1037120"/>
                <a:gd name="connsiteX18" fmla="*/ 792768 w 1117644"/>
                <a:gd name="connsiteY18" fmla="*/ 363892 h 1037120"/>
                <a:gd name="connsiteX19" fmla="*/ 700680 w 1117644"/>
                <a:gd name="connsiteY19" fmla="*/ 447884 h 1037120"/>
                <a:gd name="connsiteX20" fmla="*/ 250 w 1117644"/>
                <a:gd name="connsiteY20" fmla="*/ 447884 h 1037120"/>
                <a:gd name="connsiteX21" fmla="*/ 250 w 1117644"/>
                <a:gd name="connsiteY21" fmla="*/ 636136 h 1037120"/>
                <a:gd name="connsiteX22" fmla="*/ 118188 w 1117644"/>
                <a:gd name="connsiteY22" fmla="*/ 636136 h 1037120"/>
                <a:gd name="connsiteX23" fmla="*/ 118188 w 1117644"/>
                <a:gd name="connsiteY23" fmla="*/ 668673 h 1037120"/>
                <a:gd name="connsiteX24" fmla="*/ 519800 w 1117644"/>
                <a:gd name="connsiteY24" fmla="*/ 1037157 h 1037120"/>
                <a:gd name="connsiteX25" fmla="*/ 1117894 w 1117644"/>
                <a:gd name="connsiteY25" fmla="*/ 1037157 h 1037120"/>
                <a:gd name="connsiteX26" fmla="*/ 1117894 w 1117644"/>
                <a:gd name="connsiteY26" fmla="*/ 848200 h 1037120"/>
                <a:gd name="connsiteX27" fmla="*/ 519115 w 1117644"/>
                <a:gd name="connsiteY27" fmla="*/ 848219 h 103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7644" h="1037120">
                  <a:moveTo>
                    <a:pt x="519115" y="848219"/>
                  </a:moveTo>
                  <a:cubicBezTo>
                    <a:pt x="412035" y="848219"/>
                    <a:pt x="324919" y="768248"/>
                    <a:pt x="324919" y="668711"/>
                  </a:cubicBezTo>
                  <a:lnTo>
                    <a:pt x="325338" y="636136"/>
                  </a:lnTo>
                  <a:lnTo>
                    <a:pt x="739428" y="636136"/>
                  </a:lnTo>
                  <a:cubicBezTo>
                    <a:pt x="882741" y="636136"/>
                    <a:pt x="999289" y="527798"/>
                    <a:pt x="999289" y="394601"/>
                  </a:cubicBezTo>
                  <a:lnTo>
                    <a:pt x="999289" y="241572"/>
                  </a:lnTo>
                  <a:cubicBezTo>
                    <a:pt x="999289" y="108375"/>
                    <a:pt x="882741" y="37"/>
                    <a:pt x="739428" y="37"/>
                  </a:cubicBezTo>
                  <a:lnTo>
                    <a:pt x="378107" y="37"/>
                  </a:lnTo>
                  <a:cubicBezTo>
                    <a:pt x="358028" y="37"/>
                    <a:pt x="337740" y="228"/>
                    <a:pt x="317775" y="4647"/>
                  </a:cubicBezTo>
                  <a:cubicBezTo>
                    <a:pt x="200294" y="30727"/>
                    <a:pt x="118684" y="129349"/>
                    <a:pt x="118684" y="241572"/>
                  </a:cubicBezTo>
                  <a:lnTo>
                    <a:pt x="118684" y="330402"/>
                  </a:lnTo>
                  <a:cubicBezTo>
                    <a:pt x="118684" y="350729"/>
                    <a:pt x="133543" y="367302"/>
                    <a:pt x="151850" y="367302"/>
                  </a:cubicBezTo>
                  <a:lnTo>
                    <a:pt x="292096" y="367302"/>
                  </a:lnTo>
                  <a:cubicBezTo>
                    <a:pt x="310422" y="367302"/>
                    <a:pt x="325300" y="350729"/>
                    <a:pt x="325300" y="330402"/>
                  </a:cubicBezTo>
                  <a:lnTo>
                    <a:pt x="325300" y="273062"/>
                  </a:lnTo>
                  <a:cubicBezTo>
                    <a:pt x="325300" y="226713"/>
                    <a:pt x="366600" y="188994"/>
                    <a:pt x="417369" y="188994"/>
                  </a:cubicBezTo>
                  <a:lnTo>
                    <a:pt x="700680" y="188994"/>
                  </a:lnTo>
                  <a:cubicBezTo>
                    <a:pt x="751467" y="188994"/>
                    <a:pt x="792768" y="226713"/>
                    <a:pt x="792768" y="273062"/>
                  </a:cubicBezTo>
                  <a:lnTo>
                    <a:pt x="792768" y="363892"/>
                  </a:lnTo>
                  <a:cubicBezTo>
                    <a:pt x="792768" y="410203"/>
                    <a:pt x="751467" y="447884"/>
                    <a:pt x="700680" y="447884"/>
                  </a:cubicBezTo>
                  <a:lnTo>
                    <a:pt x="250" y="447884"/>
                  </a:lnTo>
                  <a:lnTo>
                    <a:pt x="250" y="636136"/>
                  </a:lnTo>
                  <a:lnTo>
                    <a:pt x="118188" y="636136"/>
                  </a:lnTo>
                  <a:lnTo>
                    <a:pt x="118188" y="668673"/>
                  </a:lnTo>
                  <a:cubicBezTo>
                    <a:pt x="118188" y="872527"/>
                    <a:pt x="298859" y="1037157"/>
                    <a:pt x="519800" y="1037157"/>
                  </a:cubicBezTo>
                  <a:lnTo>
                    <a:pt x="1117894" y="1037157"/>
                  </a:lnTo>
                  <a:lnTo>
                    <a:pt x="1117894" y="848200"/>
                  </a:lnTo>
                  <a:lnTo>
                    <a:pt x="519115" y="848219"/>
                  </a:lnTo>
                  <a:close/>
                </a:path>
              </a:pathLst>
            </a:custGeom>
            <a:solidFill>
              <a:srgbClr val="96CD32"/>
            </a:solidFill>
            <a:ln w="19050" cap="flat">
              <a:noFill/>
              <a:prstDash val="solid"/>
              <a:round/>
            </a:ln>
          </p:spPr>
          <p:txBody>
            <a:bodyPr rtlCol="0" anchor="ctr"/>
            <a:lstStyle/>
            <a:p>
              <a:endParaRPr lang="fr-FR"/>
            </a:p>
          </p:txBody>
        </p:sp>
        <p:sp>
          <p:nvSpPr>
            <p:cNvPr id="9" name="Forme libre : forme 8">
              <a:extLst>
                <a:ext uri="{FF2B5EF4-FFF2-40B4-BE49-F238E27FC236}">
                  <a16:creationId xmlns:a16="http://schemas.microsoft.com/office/drawing/2014/main" id="{E28A74C4-9E5C-4375-A3C1-F3DDF3707BFD}"/>
                </a:ext>
              </a:extLst>
            </p:cNvPr>
            <p:cNvSpPr/>
            <p:nvPr/>
          </p:nvSpPr>
          <p:spPr>
            <a:xfrm>
              <a:off x="3231832" y="7185063"/>
              <a:ext cx="5132298" cy="1037139"/>
            </a:xfrm>
            <a:custGeom>
              <a:avLst/>
              <a:gdLst>
                <a:gd name="connsiteX0" fmla="*/ 4143956 w 5132298"/>
                <a:gd name="connsiteY0" fmla="*/ 78849 h 1037139"/>
                <a:gd name="connsiteX1" fmla="*/ 4143651 w 5132298"/>
                <a:gd name="connsiteY1" fmla="*/ 36939 h 1037139"/>
                <a:gd name="connsiteX2" fmla="*/ 4110447 w 5132298"/>
                <a:gd name="connsiteY2" fmla="*/ 78 h 1037139"/>
                <a:gd name="connsiteX3" fmla="*/ 3970639 w 5132298"/>
                <a:gd name="connsiteY3" fmla="*/ 78 h 1037139"/>
                <a:gd name="connsiteX4" fmla="*/ 3937435 w 5132298"/>
                <a:gd name="connsiteY4" fmla="*/ 36939 h 1037139"/>
                <a:gd name="connsiteX5" fmla="*/ 3937435 w 5132298"/>
                <a:gd name="connsiteY5" fmla="*/ 78849 h 1037139"/>
                <a:gd name="connsiteX6" fmla="*/ 3937454 w 5132298"/>
                <a:gd name="connsiteY6" fmla="*/ 78849 h 1037139"/>
                <a:gd name="connsiteX7" fmla="*/ 3937759 w 5132298"/>
                <a:gd name="connsiteY7" fmla="*/ 152249 h 1037139"/>
                <a:gd name="connsiteX8" fmla="*/ 3970963 w 5132298"/>
                <a:gd name="connsiteY8" fmla="*/ 189111 h 1037139"/>
                <a:gd name="connsiteX9" fmla="*/ 4110771 w 5132298"/>
                <a:gd name="connsiteY9" fmla="*/ 189111 h 1037139"/>
                <a:gd name="connsiteX10" fmla="*/ 4143975 w 5132298"/>
                <a:gd name="connsiteY10" fmla="*/ 152249 h 1037139"/>
                <a:gd name="connsiteX11" fmla="*/ 4143975 w 5132298"/>
                <a:gd name="connsiteY11" fmla="*/ 78849 h 1037139"/>
                <a:gd name="connsiteX12" fmla="*/ 4143956 w 5132298"/>
                <a:gd name="connsiteY12" fmla="*/ 78849 h 1037139"/>
                <a:gd name="connsiteX13" fmla="*/ 4143956 w 5132298"/>
                <a:gd name="connsiteY13" fmla="*/ 653397 h 1037139"/>
                <a:gd name="connsiteX14" fmla="*/ 4143651 w 5132298"/>
                <a:gd name="connsiteY14" fmla="*/ 306706 h 1037139"/>
                <a:gd name="connsiteX15" fmla="*/ 4110447 w 5132298"/>
                <a:gd name="connsiteY15" fmla="*/ 269845 h 1037139"/>
                <a:gd name="connsiteX16" fmla="*/ 3970639 w 5132298"/>
                <a:gd name="connsiteY16" fmla="*/ 269845 h 1037139"/>
                <a:gd name="connsiteX17" fmla="*/ 3937435 w 5132298"/>
                <a:gd name="connsiteY17" fmla="*/ 306706 h 1037139"/>
                <a:gd name="connsiteX18" fmla="*/ 3937435 w 5132298"/>
                <a:gd name="connsiteY18" fmla="*/ 653397 h 1037139"/>
                <a:gd name="connsiteX19" fmla="*/ 3937454 w 5132298"/>
                <a:gd name="connsiteY19" fmla="*/ 653397 h 1037139"/>
                <a:gd name="connsiteX20" fmla="*/ 3937759 w 5132298"/>
                <a:gd name="connsiteY20" fmla="*/ 1000069 h 1037139"/>
                <a:gd name="connsiteX21" fmla="*/ 3970963 w 5132298"/>
                <a:gd name="connsiteY21" fmla="*/ 1036931 h 1037139"/>
                <a:gd name="connsiteX22" fmla="*/ 4110771 w 5132298"/>
                <a:gd name="connsiteY22" fmla="*/ 1036931 h 1037139"/>
                <a:gd name="connsiteX23" fmla="*/ 4143975 w 5132298"/>
                <a:gd name="connsiteY23" fmla="*/ 1000069 h 1037139"/>
                <a:gd name="connsiteX24" fmla="*/ 4143975 w 5132298"/>
                <a:gd name="connsiteY24" fmla="*/ 653397 h 1037139"/>
                <a:gd name="connsiteX25" fmla="*/ 4143956 w 5132298"/>
                <a:gd name="connsiteY25" fmla="*/ 653397 h 1037139"/>
                <a:gd name="connsiteX26" fmla="*/ 3441430 w 5132298"/>
                <a:gd name="connsiteY26" fmla="*/ 78 h 1037139"/>
                <a:gd name="connsiteX27" fmla="*/ 2991355 w 5132298"/>
                <a:gd name="connsiteY27" fmla="*/ 78 h 1037139"/>
                <a:gd name="connsiteX28" fmla="*/ 2958131 w 5132298"/>
                <a:gd name="connsiteY28" fmla="*/ 37035 h 1037139"/>
                <a:gd name="connsiteX29" fmla="*/ 2958131 w 5132298"/>
                <a:gd name="connsiteY29" fmla="*/ 646958 h 1037139"/>
                <a:gd name="connsiteX30" fmla="*/ 2991297 w 5132298"/>
                <a:gd name="connsiteY30" fmla="*/ 683858 h 1037139"/>
                <a:gd name="connsiteX31" fmla="*/ 3131391 w 5132298"/>
                <a:gd name="connsiteY31" fmla="*/ 683858 h 1037139"/>
                <a:gd name="connsiteX32" fmla="*/ 3164595 w 5132298"/>
                <a:gd name="connsiteY32" fmla="*/ 646958 h 1037139"/>
                <a:gd name="connsiteX33" fmla="*/ 3164786 w 5132298"/>
                <a:gd name="connsiteY33" fmla="*/ 189015 h 1037139"/>
                <a:gd name="connsiteX34" fmla="*/ 3418284 w 5132298"/>
                <a:gd name="connsiteY34" fmla="*/ 189111 h 1037139"/>
                <a:gd name="connsiteX35" fmla="*/ 3612499 w 5132298"/>
                <a:gd name="connsiteY35" fmla="*/ 369762 h 1037139"/>
                <a:gd name="connsiteX36" fmla="*/ 3612499 w 5132298"/>
                <a:gd name="connsiteY36" fmla="*/ 702794 h 1037139"/>
                <a:gd name="connsiteX37" fmla="*/ 3418284 w 5132298"/>
                <a:gd name="connsiteY37" fmla="*/ 847822 h 1037139"/>
                <a:gd name="connsiteX38" fmla="*/ 2958131 w 5132298"/>
                <a:gd name="connsiteY38" fmla="*/ 848298 h 1037139"/>
                <a:gd name="connsiteX39" fmla="*/ 2958131 w 5132298"/>
                <a:gd name="connsiteY39" fmla="*/ 1037217 h 1037139"/>
                <a:gd name="connsiteX40" fmla="*/ 3418284 w 5132298"/>
                <a:gd name="connsiteY40" fmla="*/ 1036931 h 1037139"/>
                <a:gd name="connsiteX41" fmla="*/ 3818982 w 5132298"/>
                <a:gd name="connsiteY41" fmla="*/ 702794 h 1037139"/>
                <a:gd name="connsiteX42" fmla="*/ 3818982 w 5132298"/>
                <a:gd name="connsiteY42" fmla="*/ 367590 h 1037139"/>
                <a:gd name="connsiteX43" fmla="*/ 3441430 w 5132298"/>
                <a:gd name="connsiteY43" fmla="*/ 78 h 1037139"/>
                <a:gd name="connsiteX44" fmla="*/ 5132651 w 5132298"/>
                <a:gd name="connsiteY44" fmla="*/ 679820 h 1037139"/>
                <a:gd name="connsiteX45" fmla="*/ 5131660 w 5132298"/>
                <a:gd name="connsiteY45" fmla="*/ 650425 h 1037139"/>
                <a:gd name="connsiteX46" fmla="*/ 4877591 w 5132298"/>
                <a:gd name="connsiteY46" fmla="*/ 447943 h 1037139"/>
                <a:gd name="connsiteX47" fmla="*/ 4567171 w 5132298"/>
                <a:gd name="connsiteY47" fmla="*/ 447943 h 1037139"/>
                <a:gd name="connsiteX48" fmla="*/ 4559208 w 5132298"/>
                <a:gd name="connsiteY48" fmla="*/ 447924 h 1037139"/>
                <a:gd name="connsiteX49" fmla="*/ 4469063 w 5132298"/>
                <a:gd name="connsiteY49" fmla="*/ 349759 h 1037139"/>
                <a:gd name="connsiteX50" fmla="*/ 4469368 w 5132298"/>
                <a:gd name="connsiteY50" fmla="*/ 279312 h 1037139"/>
                <a:gd name="connsiteX51" fmla="*/ 4567533 w 5132298"/>
                <a:gd name="connsiteY51" fmla="*/ 189187 h 1037139"/>
                <a:gd name="connsiteX52" fmla="*/ 4690043 w 5132298"/>
                <a:gd name="connsiteY52" fmla="*/ 189187 h 1037139"/>
                <a:gd name="connsiteX53" fmla="*/ 4691243 w 5132298"/>
                <a:gd name="connsiteY53" fmla="*/ 189225 h 1037139"/>
                <a:gd name="connsiteX54" fmla="*/ 5000825 w 5132298"/>
                <a:gd name="connsiteY54" fmla="*/ 189225 h 1037139"/>
                <a:gd name="connsiteX55" fmla="*/ 5035706 w 5132298"/>
                <a:gd name="connsiteY55" fmla="*/ 166270 h 1037139"/>
                <a:gd name="connsiteX56" fmla="*/ 5037687 w 5132298"/>
                <a:gd name="connsiteY56" fmla="*/ 156021 h 1037139"/>
                <a:gd name="connsiteX57" fmla="*/ 5037687 w 5132298"/>
                <a:gd name="connsiteY57" fmla="*/ 33282 h 1037139"/>
                <a:gd name="connsiteX58" fmla="*/ 5000825 w 5132298"/>
                <a:gd name="connsiteY58" fmla="*/ 116 h 1037139"/>
                <a:gd name="connsiteX59" fmla="*/ 4517869 w 5132298"/>
                <a:gd name="connsiteY59" fmla="*/ 173 h 1037139"/>
                <a:gd name="connsiteX60" fmla="*/ 4262409 w 5132298"/>
                <a:gd name="connsiteY60" fmla="*/ 235555 h 1037139"/>
                <a:gd name="connsiteX61" fmla="*/ 4262428 w 5132298"/>
                <a:gd name="connsiteY61" fmla="*/ 382392 h 1037139"/>
                <a:gd name="connsiteX62" fmla="*/ 4497886 w 5132298"/>
                <a:gd name="connsiteY62" fmla="*/ 636214 h 1037139"/>
                <a:gd name="connsiteX63" fmla="*/ 4836309 w 5132298"/>
                <a:gd name="connsiteY63" fmla="*/ 636214 h 1037139"/>
                <a:gd name="connsiteX64" fmla="*/ 4925977 w 5132298"/>
                <a:gd name="connsiteY64" fmla="*/ 734398 h 1037139"/>
                <a:gd name="connsiteX65" fmla="*/ 4925977 w 5132298"/>
                <a:gd name="connsiteY65" fmla="*/ 757944 h 1037139"/>
                <a:gd name="connsiteX66" fmla="*/ 4828289 w 5132298"/>
                <a:gd name="connsiteY66" fmla="*/ 848050 h 1037139"/>
                <a:gd name="connsiteX67" fmla="*/ 4299290 w 5132298"/>
                <a:gd name="connsiteY67" fmla="*/ 848050 h 1037139"/>
                <a:gd name="connsiteX68" fmla="*/ 4264447 w 5132298"/>
                <a:gd name="connsiteY68" fmla="*/ 870872 h 1037139"/>
                <a:gd name="connsiteX69" fmla="*/ 4262390 w 5132298"/>
                <a:gd name="connsiteY69" fmla="*/ 881216 h 1037139"/>
                <a:gd name="connsiteX70" fmla="*/ 4262390 w 5132298"/>
                <a:gd name="connsiteY70" fmla="*/ 1003955 h 1037139"/>
                <a:gd name="connsiteX71" fmla="*/ 4299290 w 5132298"/>
                <a:gd name="connsiteY71" fmla="*/ 1037160 h 1037139"/>
                <a:gd name="connsiteX72" fmla="*/ 4732296 w 5132298"/>
                <a:gd name="connsiteY72" fmla="*/ 1037160 h 1037139"/>
                <a:gd name="connsiteX73" fmla="*/ 4879172 w 5132298"/>
                <a:gd name="connsiteY73" fmla="*/ 1037083 h 1037139"/>
                <a:gd name="connsiteX74" fmla="*/ 5132651 w 5132298"/>
                <a:gd name="connsiteY74" fmla="*/ 801587 h 1037139"/>
                <a:gd name="connsiteX75" fmla="*/ 5132651 w 5132298"/>
                <a:gd name="connsiteY75" fmla="*/ 679820 h 1037139"/>
                <a:gd name="connsiteX76" fmla="*/ 280863 w 5132298"/>
                <a:gd name="connsiteY76" fmla="*/ 189111 h 1037139"/>
                <a:gd name="connsiteX77" fmla="*/ 825046 w 5132298"/>
                <a:gd name="connsiteY77" fmla="*/ 189111 h 1037139"/>
                <a:gd name="connsiteX78" fmla="*/ 861203 w 5132298"/>
                <a:gd name="connsiteY78" fmla="*/ 156573 h 1037139"/>
                <a:gd name="connsiteX79" fmla="*/ 861203 w 5132298"/>
                <a:gd name="connsiteY79" fmla="*/ 32729 h 1037139"/>
                <a:gd name="connsiteX80" fmla="*/ 825046 w 5132298"/>
                <a:gd name="connsiteY80" fmla="*/ 78 h 1037139"/>
                <a:gd name="connsiteX81" fmla="*/ 277073 w 5132298"/>
                <a:gd name="connsiteY81" fmla="*/ 78 h 1037139"/>
                <a:gd name="connsiteX82" fmla="*/ 352 w 5132298"/>
                <a:gd name="connsiteY82" fmla="*/ 255005 h 1037139"/>
                <a:gd name="connsiteX83" fmla="*/ 352 w 5132298"/>
                <a:gd name="connsiteY83" fmla="*/ 782309 h 1037139"/>
                <a:gd name="connsiteX84" fmla="*/ 277073 w 5132298"/>
                <a:gd name="connsiteY84" fmla="*/ 1037217 h 1037139"/>
                <a:gd name="connsiteX85" fmla="*/ 825046 w 5132298"/>
                <a:gd name="connsiteY85" fmla="*/ 1037217 h 1037139"/>
                <a:gd name="connsiteX86" fmla="*/ 861203 w 5132298"/>
                <a:gd name="connsiteY86" fmla="*/ 1004660 h 1037139"/>
                <a:gd name="connsiteX87" fmla="*/ 861203 w 5132298"/>
                <a:gd name="connsiteY87" fmla="*/ 880816 h 1037139"/>
                <a:gd name="connsiteX88" fmla="*/ 825046 w 5132298"/>
                <a:gd name="connsiteY88" fmla="*/ 848298 h 1037139"/>
                <a:gd name="connsiteX89" fmla="*/ 280863 w 5132298"/>
                <a:gd name="connsiteY89" fmla="*/ 848298 h 1037139"/>
                <a:gd name="connsiteX90" fmla="*/ 207006 w 5132298"/>
                <a:gd name="connsiteY90" fmla="*/ 779051 h 1037139"/>
                <a:gd name="connsiteX91" fmla="*/ 207006 w 5132298"/>
                <a:gd name="connsiteY91" fmla="*/ 634347 h 1037139"/>
                <a:gd name="connsiteX92" fmla="*/ 532457 w 5132298"/>
                <a:gd name="connsiteY92" fmla="*/ 634347 h 1037139"/>
                <a:gd name="connsiteX93" fmla="*/ 568595 w 5132298"/>
                <a:gd name="connsiteY93" fmla="*/ 601772 h 1037139"/>
                <a:gd name="connsiteX94" fmla="*/ 568595 w 5132298"/>
                <a:gd name="connsiteY94" fmla="*/ 480557 h 1037139"/>
                <a:gd name="connsiteX95" fmla="*/ 532457 w 5132298"/>
                <a:gd name="connsiteY95" fmla="*/ 447943 h 1037139"/>
                <a:gd name="connsiteX96" fmla="*/ 207006 w 5132298"/>
                <a:gd name="connsiteY96" fmla="*/ 447943 h 1037139"/>
                <a:gd name="connsiteX97" fmla="*/ 207006 w 5132298"/>
                <a:gd name="connsiteY97" fmla="*/ 258395 h 1037139"/>
                <a:gd name="connsiteX98" fmla="*/ 280863 w 5132298"/>
                <a:gd name="connsiteY98" fmla="*/ 189111 h 1037139"/>
                <a:gd name="connsiteX99" fmla="*/ 1186405 w 5132298"/>
                <a:gd name="connsiteY99" fmla="*/ 189130 h 1037139"/>
                <a:gd name="connsiteX100" fmla="*/ 1186405 w 5132298"/>
                <a:gd name="connsiteY100" fmla="*/ 1000336 h 1037139"/>
                <a:gd name="connsiteX101" fmla="*/ 1153144 w 5132298"/>
                <a:gd name="connsiteY101" fmla="*/ 1037198 h 1037139"/>
                <a:gd name="connsiteX102" fmla="*/ 1012879 w 5132298"/>
                <a:gd name="connsiteY102" fmla="*/ 1037198 h 1037139"/>
                <a:gd name="connsiteX103" fmla="*/ 979656 w 5132298"/>
                <a:gd name="connsiteY103" fmla="*/ 1000336 h 1037139"/>
                <a:gd name="connsiteX104" fmla="*/ 979656 w 5132298"/>
                <a:gd name="connsiteY104" fmla="*/ 37035 h 1037139"/>
                <a:gd name="connsiteX105" fmla="*/ 1012879 w 5132298"/>
                <a:gd name="connsiteY105" fmla="*/ 116 h 1037139"/>
                <a:gd name="connsiteX106" fmla="*/ 1439846 w 5132298"/>
                <a:gd name="connsiteY106" fmla="*/ 116 h 1037139"/>
                <a:gd name="connsiteX107" fmla="*/ 1840506 w 5132298"/>
                <a:gd name="connsiteY107" fmla="*/ 369838 h 1037139"/>
                <a:gd name="connsiteX108" fmla="*/ 1840506 w 5132298"/>
                <a:gd name="connsiteY108" fmla="*/ 1004032 h 1037139"/>
                <a:gd name="connsiteX109" fmla="*/ 1803625 w 5132298"/>
                <a:gd name="connsiteY109" fmla="*/ 1037198 h 1037139"/>
                <a:gd name="connsiteX110" fmla="*/ 1670885 w 5132298"/>
                <a:gd name="connsiteY110" fmla="*/ 1037198 h 1037139"/>
                <a:gd name="connsiteX111" fmla="*/ 1634023 w 5132298"/>
                <a:gd name="connsiteY111" fmla="*/ 1004032 h 1037139"/>
                <a:gd name="connsiteX112" fmla="*/ 1634023 w 5132298"/>
                <a:gd name="connsiteY112" fmla="*/ 369838 h 1037139"/>
                <a:gd name="connsiteX113" fmla="*/ 1439846 w 5132298"/>
                <a:gd name="connsiteY113" fmla="*/ 189225 h 1037139"/>
                <a:gd name="connsiteX114" fmla="*/ 1186405 w 5132298"/>
                <a:gd name="connsiteY114" fmla="*/ 189130 h 103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5132298" h="1037139">
                  <a:moveTo>
                    <a:pt x="4143956" y="78849"/>
                  </a:moveTo>
                  <a:lnTo>
                    <a:pt x="4143651" y="36939"/>
                  </a:lnTo>
                  <a:cubicBezTo>
                    <a:pt x="4143651" y="16613"/>
                    <a:pt x="4128754" y="78"/>
                    <a:pt x="4110447" y="78"/>
                  </a:cubicBezTo>
                  <a:lnTo>
                    <a:pt x="3970639" y="78"/>
                  </a:lnTo>
                  <a:cubicBezTo>
                    <a:pt x="3952351" y="78"/>
                    <a:pt x="3937435" y="16613"/>
                    <a:pt x="3937435" y="36939"/>
                  </a:cubicBezTo>
                  <a:lnTo>
                    <a:pt x="3937435" y="78849"/>
                  </a:lnTo>
                  <a:lnTo>
                    <a:pt x="3937454" y="78849"/>
                  </a:lnTo>
                  <a:lnTo>
                    <a:pt x="3937759" y="152249"/>
                  </a:lnTo>
                  <a:cubicBezTo>
                    <a:pt x="3937759" y="172575"/>
                    <a:pt x="3952637" y="189111"/>
                    <a:pt x="3970963" y="189111"/>
                  </a:cubicBezTo>
                  <a:lnTo>
                    <a:pt x="4110771" y="189111"/>
                  </a:lnTo>
                  <a:cubicBezTo>
                    <a:pt x="4129059" y="189111"/>
                    <a:pt x="4143975" y="172575"/>
                    <a:pt x="4143975" y="152249"/>
                  </a:cubicBezTo>
                  <a:lnTo>
                    <a:pt x="4143975" y="78849"/>
                  </a:lnTo>
                  <a:lnTo>
                    <a:pt x="4143956" y="78849"/>
                  </a:lnTo>
                  <a:close/>
                  <a:moveTo>
                    <a:pt x="4143956" y="653397"/>
                  </a:moveTo>
                  <a:lnTo>
                    <a:pt x="4143651" y="306706"/>
                  </a:lnTo>
                  <a:cubicBezTo>
                    <a:pt x="4143651" y="286361"/>
                    <a:pt x="4128754" y="269845"/>
                    <a:pt x="4110447" y="269845"/>
                  </a:cubicBezTo>
                  <a:lnTo>
                    <a:pt x="3970639" y="269845"/>
                  </a:lnTo>
                  <a:cubicBezTo>
                    <a:pt x="3952351" y="269845"/>
                    <a:pt x="3937435" y="286361"/>
                    <a:pt x="3937435" y="306706"/>
                  </a:cubicBezTo>
                  <a:lnTo>
                    <a:pt x="3937435" y="653397"/>
                  </a:lnTo>
                  <a:lnTo>
                    <a:pt x="3937454" y="653397"/>
                  </a:lnTo>
                  <a:lnTo>
                    <a:pt x="3937759" y="1000069"/>
                  </a:lnTo>
                  <a:cubicBezTo>
                    <a:pt x="3937759" y="1020396"/>
                    <a:pt x="3952637" y="1036931"/>
                    <a:pt x="3970963" y="1036931"/>
                  </a:cubicBezTo>
                  <a:lnTo>
                    <a:pt x="4110771" y="1036931"/>
                  </a:lnTo>
                  <a:cubicBezTo>
                    <a:pt x="4129059" y="1036931"/>
                    <a:pt x="4143975" y="1020396"/>
                    <a:pt x="4143975" y="1000069"/>
                  </a:cubicBezTo>
                  <a:lnTo>
                    <a:pt x="4143975" y="653397"/>
                  </a:lnTo>
                  <a:lnTo>
                    <a:pt x="4143956" y="653397"/>
                  </a:lnTo>
                  <a:close/>
                  <a:moveTo>
                    <a:pt x="3441430" y="78"/>
                  </a:moveTo>
                  <a:lnTo>
                    <a:pt x="2991355" y="78"/>
                  </a:lnTo>
                  <a:cubicBezTo>
                    <a:pt x="2973029" y="78"/>
                    <a:pt x="2958131" y="16670"/>
                    <a:pt x="2958131" y="37035"/>
                  </a:cubicBezTo>
                  <a:lnTo>
                    <a:pt x="2958131" y="646958"/>
                  </a:lnTo>
                  <a:cubicBezTo>
                    <a:pt x="2958131" y="667323"/>
                    <a:pt x="2973009" y="683858"/>
                    <a:pt x="2991297" y="683858"/>
                  </a:cubicBezTo>
                  <a:lnTo>
                    <a:pt x="3131391" y="683858"/>
                  </a:lnTo>
                  <a:cubicBezTo>
                    <a:pt x="3149717" y="683858"/>
                    <a:pt x="3164595" y="667323"/>
                    <a:pt x="3164595" y="646958"/>
                  </a:cubicBezTo>
                  <a:lnTo>
                    <a:pt x="3164786" y="189015"/>
                  </a:lnTo>
                  <a:lnTo>
                    <a:pt x="3418284" y="189111"/>
                  </a:lnTo>
                  <a:cubicBezTo>
                    <a:pt x="3525383" y="189111"/>
                    <a:pt x="3612499" y="270149"/>
                    <a:pt x="3612499" y="369762"/>
                  </a:cubicBezTo>
                  <a:lnTo>
                    <a:pt x="3612499" y="702794"/>
                  </a:lnTo>
                  <a:cubicBezTo>
                    <a:pt x="3612499" y="802368"/>
                    <a:pt x="3525383" y="847822"/>
                    <a:pt x="3418284" y="847822"/>
                  </a:cubicBezTo>
                  <a:lnTo>
                    <a:pt x="2958131" y="848298"/>
                  </a:lnTo>
                  <a:lnTo>
                    <a:pt x="2958131" y="1037217"/>
                  </a:lnTo>
                  <a:lnTo>
                    <a:pt x="3418284" y="1036931"/>
                  </a:lnTo>
                  <a:cubicBezTo>
                    <a:pt x="3639226" y="1036931"/>
                    <a:pt x="3818982" y="906648"/>
                    <a:pt x="3818982" y="702794"/>
                  </a:cubicBezTo>
                  <a:lnTo>
                    <a:pt x="3818982" y="367590"/>
                  </a:lnTo>
                  <a:cubicBezTo>
                    <a:pt x="3818982" y="171985"/>
                    <a:pt x="3654866" y="78"/>
                    <a:pt x="3441430" y="78"/>
                  </a:cubicBezTo>
                  <a:moveTo>
                    <a:pt x="5132651" y="679820"/>
                  </a:moveTo>
                  <a:cubicBezTo>
                    <a:pt x="5132651" y="670447"/>
                    <a:pt x="5132575" y="660846"/>
                    <a:pt x="5131660" y="650425"/>
                  </a:cubicBezTo>
                  <a:cubicBezTo>
                    <a:pt x="5121469" y="535230"/>
                    <a:pt x="5002749" y="447943"/>
                    <a:pt x="4877591" y="447943"/>
                  </a:cubicBezTo>
                  <a:lnTo>
                    <a:pt x="4567171" y="447943"/>
                  </a:lnTo>
                  <a:lnTo>
                    <a:pt x="4559208" y="447924"/>
                  </a:lnTo>
                  <a:cubicBezTo>
                    <a:pt x="4509487" y="447924"/>
                    <a:pt x="4469063" y="403861"/>
                    <a:pt x="4469063" y="349759"/>
                  </a:cubicBezTo>
                  <a:lnTo>
                    <a:pt x="4469368" y="279312"/>
                  </a:lnTo>
                  <a:cubicBezTo>
                    <a:pt x="4469368" y="229630"/>
                    <a:pt x="4513412" y="189187"/>
                    <a:pt x="4567533" y="189187"/>
                  </a:cubicBezTo>
                  <a:lnTo>
                    <a:pt x="4690043" y="189187"/>
                  </a:lnTo>
                  <a:lnTo>
                    <a:pt x="4691243" y="189225"/>
                  </a:lnTo>
                  <a:lnTo>
                    <a:pt x="5000825" y="189225"/>
                  </a:lnTo>
                  <a:cubicBezTo>
                    <a:pt x="5016656" y="189225"/>
                    <a:pt x="5030676" y="180005"/>
                    <a:pt x="5035706" y="166270"/>
                  </a:cubicBezTo>
                  <a:cubicBezTo>
                    <a:pt x="5037039" y="162612"/>
                    <a:pt x="5037687" y="159259"/>
                    <a:pt x="5037687" y="156021"/>
                  </a:cubicBezTo>
                  <a:lnTo>
                    <a:pt x="5037687" y="33282"/>
                  </a:lnTo>
                  <a:cubicBezTo>
                    <a:pt x="5037687" y="14956"/>
                    <a:pt x="5021151" y="116"/>
                    <a:pt x="5000825" y="116"/>
                  </a:cubicBezTo>
                  <a:lnTo>
                    <a:pt x="4517869" y="173"/>
                  </a:lnTo>
                  <a:cubicBezTo>
                    <a:pt x="4377928" y="173"/>
                    <a:pt x="4262409" y="105805"/>
                    <a:pt x="4262409" y="235555"/>
                  </a:cubicBezTo>
                  <a:lnTo>
                    <a:pt x="4262428" y="382392"/>
                  </a:lnTo>
                  <a:cubicBezTo>
                    <a:pt x="4262428" y="522352"/>
                    <a:pt x="4368041" y="636214"/>
                    <a:pt x="4497886" y="636214"/>
                  </a:cubicBezTo>
                  <a:lnTo>
                    <a:pt x="4836309" y="636214"/>
                  </a:lnTo>
                  <a:cubicBezTo>
                    <a:pt x="4885992" y="636214"/>
                    <a:pt x="4925977" y="680258"/>
                    <a:pt x="4925977" y="734398"/>
                  </a:cubicBezTo>
                  <a:lnTo>
                    <a:pt x="4925977" y="757944"/>
                  </a:lnTo>
                  <a:cubicBezTo>
                    <a:pt x="4925977" y="807645"/>
                    <a:pt x="4882410" y="848050"/>
                    <a:pt x="4828289" y="848050"/>
                  </a:cubicBezTo>
                  <a:lnTo>
                    <a:pt x="4299290" y="848050"/>
                  </a:lnTo>
                  <a:cubicBezTo>
                    <a:pt x="4283440" y="848050"/>
                    <a:pt x="4269419" y="857213"/>
                    <a:pt x="4264447" y="870872"/>
                  </a:cubicBezTo>
                  <a:cubicBezTo>
                    <a:pt x="4263057" y="874606"/>
                    <a:pt x="4262390" y="877997"/>
                    <a:pt x="4262390" y="881216"/>
                  </a:cubicBezTo>
                  <a:lnTo>
                    <a:pt x="4262390" y="1003955"/>
                  </a:lnTo>
                  <a:cubicBezTo>
                    <a:pt x="4262390" y="1022262"/>
                    <a:pt x="4278944" y="1037160"/>
                    <a:pt x="4299290" y="1037160"/>
                  </a:cubicBezTo>
                  <a:lnTo>
                    <a:pt x="4732296" y="1037160"/>
                  </a:lnTo>
                  <a:lnTo>
                    <a:pt x="4879172" y="1037083"/>
                  </a:lnTo>
                  <a:cubicBezTo>
                    <a:pt x="5019075" y="1037083"/>
                    <a:pt x="5132651" y="931470"/>
                    <a:pt x="5132651" y="801587"/>
                  </a:cubicBezTo>
                  <a:lnTo>
                    <a:pt x="5132651" y="679820"/>
                  </a:lnTo>
                  <a:close/>
                  <a:moveTo>
                    <a:pt x="280863" y="189111"/>
                  </a:moveTo>
                  <a:lnTo>
                    <a:pt x="825046" y="189111"/>
                  </a:lnTo>
                  <a:cubicBezTo>
                    <a:pt x="844972" y="189111"/>
                    <a:pt x="861203" y="174518"/>
                    <a:pt x="861203" y="156573"/>
                  </a:cubicBezTo>
                  <a:lnTo>
                    <a:pt x="861203" y="32729"/>
                  </a:lnTo>
                  <a:cubicBezTo>
                    <a:pt x="861203" y="14746"/>
                    <a:pt x="845734" y="78"/>
                    <a:pt x="825046" y="78"/>
                  </a:cubicBezTo>
                  <a:lnTo>
                    <a:pt x="277073" y="78"/>
                  </a:lnTo>
                  <a:cubicBezTo>
                    <a:pt x="124501" y="78"/>
                    <a:pt x="352" y="114301"/>
                    <a:pt x="352" y="255005"/>
                  </a:cubicBezTo>
                  <a:lnTo>
                    <a:pt x="352" y="782309"/>
                  </a:lnTo>
                  <a:cubicBezTo>
                    <a:pt x="352" y="922955"/>
                    <a:pt x="124501" y="1037217"/>
                    <a:pt x="277073" y="1037217"/>
                  </a:cubicBezTo>
                  <a:lnTo>
                    <a:pt x="825046" y="1037217"/>
                  </a:lnTo>
                  <a:cubicBezTo>
                    <a:pt x="844972" y="1037217"/>
                    <a:pt x="861203" y="1022605"/>
                    <a:pt x="861203" y="1004660"/>
                  </a:cubicBezTo>
                  <a:lnTo>
                    <a:pt x="861203" y="880816"/>
                  </a:lnTo>
                  <a:cubicBezTo>
                    <a:pt x="861203" y="862871"/>
                    <a:pt x="844972" y="848298"/>
                    <a:pt x="825046" y="848298"/>
                  </a:cubicBezTo>
                  <a:lnTo>
                    <a:pt x="280863" y="848298"/>
                  </a:lnTo>
                  <a:cubicBezTo>
                    <a:pt x="240839" y="848298"/>
                    <a:pt x="207006" y="816580"/>
                    <a:pt x="207006" y="779051"/>
                  </a:cubicBezTo>
                  <a:lnTo>
                    <a:pt x="207006" y="634347"/>
                  </a:lnTo>
                  <a:lnTo>
                    <a:pt x="532457" y="634347"/>
                  </a:lnTo>
                  <a:cubicBezTo>
                    <a:pt x="552383" y="634347"/>
                    <a:pt x="568595" y="619717"/>
                    <a:pt x="568595" y="601772"/>
                  </a:cubicBezTo>
                  <a:lnTo>
                    <a:pt x="568595" y="480557"/>
                  </a:lnTo>
                  <a:cubicBezTo>
                    <a:pt x="568595" y="462573"/>
                    <a:pt x="552383" y="447943"/>
                    <a:pt x="532457" y="447943"/>
                  </a:cubicBezTo>
                  <a:lnTo>
                    <a:pt x="207006" y="447943"/>
                  </a:lnTo>
                  <a:lnTo>
                    <a:pt x="207006" y="258395"/>
                  </a:lnTo>
                  <a:cubicBezTo>
                    <a:pt x="207006" y="220829"/>
                    <a:pt x="240839" y="189111"/>
                    <a:pt x="280863" y="189111"/>
                  </a:cubicBezTo>
                  <a:moveTo>
                    <a:pt x="1186405" y="189130"/>
                  </a:moveTo>
                  <a:lnTo>
                    <a:pt x="1186405" y="1000336"/>
                  </a:lnTo>
                  <a:cubicBezTo>
                    <a:pt x="1186405" y="1020662"/>
                    <a:pt x="1171470" y="1037198"/>
                    <a:pt x="1153144" y="1037198"/>
                  </a:cubicBezTo>
                  <a:lnTo>
                    <a:pt x="1012879" y="1037198"/>
                  </a:lnTo>
                  <a:cubicBezTo>
                    <a:pt x="994553" y="1037198"/>
                    <a:pt x="979656" y="1020662"/>
                    <a:pt x="979656" y="1000336"/>
                  </a:cubicBezTo>
                  <a:lnTo>
                    <a:pt x="979656" y="37035"/>
                  </a:lnTo>
                  <a:cubicBezTo>
                    <a:pt x="979656" y="16670"/>
                    <a:pt x="994553" y="116"/>
                    <a:pt x="1012879" y="116"/>
                  </a:cubicBezTo>
                  <a:lnTo>
                    <a:pt x="1439846" y="116"/>
                  </a:lnTo>
                  <a:cubicBezTo>
                    <a:pt x="1660769" y="116"/>
                    <a:pt x="1840506" y="165946"/>
                    <a:pt x="1840506" y="369838"/>
                  </a:cubicBezTo>
                  <a:lnTo>
                    <a:pt x="1840506" y="1004032"/>
                  </a:lnTo>
                  <a:cubicBezTo>
                    <a:pt x="1840506" y="1022339"/>
                    <a:pt x="1823971" y="1037198"/>
                    <a:pt x="1803625" y="1037198"/>
                  </a:cubicBezTo>
                  <a:lnTo>
                    <a:pt x="1670885" y="1037198"/>
                  </a:lnTo>
                  <a:cubicBezTo>
                    <a:pt x="1650559" y="1037198"/>
                    <a:pt x="1634023" y="1022339"/>
                    <a:pt x="1634023" y="1004032"/>
                  </a:cubicBezTo>
                  <a:lnTo>
                    <a:pt x="1634023" y="369838"/>
                  </a:lnTo>
                  <a:cubicBezTo>
                    <a:pt x="1634023" y="270264"/>
                    <a:pt x="1546926" y="189225"/>
                    <a:pt x="1439846" y="189225"/>
                  </a:cubicBezTo>
                  <a:lnTo>
                    <a:pt x="1186405" y="189130"/>
                  </a:lnTo>
                  <a:close/>
                </a:path>
              </a:pathLst>
            </a:custGeom>
            <a:solidFill>
              <a:schemeClr val="bg1"/>
            </a:solidFill>
            <a:ln w="19050" cap="flat">
              <a:noFill/>
              <a:prstDash val="solid"/>
              <a:round/>
            </a:ln>
          </p:spPr>
          <p:txBody>
            <a:bodyPr rtlCol="0" anchor="ctr"/>
            <a:lstStyle/>
            <a:p>
              <a:endParaRPr lang="fr-FR"/>
            </a:p>
          </p:txBody>
        </p:sp>
      </p:grpSp>
      <p:sp>
        <p:nvSpPr>
          <p:cNvPr id="14" name="Espace réservé du numéro de diapositive 13">
            <a:extLst>
              <a:ext uri="{FF2B5EF4-FFF2-40B4-BE49-F238E27FC236}">
                <a16:creationId xmlns:a16="http://schemas.microsoft.com/office/drawing/2014/main" id="{FDC00936-BF14-4A2E-8AFC-70AF3C367646}"/>
              </a:ext>
            </a:extLst>
          </p:cNvPr>
          <p:cNvSpPr>
            <a:spLocks noGrp="1"/>
          </p:cNvSpPr>
          <p:nvPr>
            <p:ph type="sldNum" sz="quarter" idx="16"/>
          </p:nvPr>
        </p:nvSpPr>
        <p:spPr/>
        <p:txBody>
          <a:bodyPr/>
          <a:lstStyle>
            <a:lvl1pPr>
              <a:defRPr>
                <a:solidFill>
                  <a:schemeClr val="bg1"/>
                </a:solidFill>
              </a:defRPr>
            </a:lvl1pPr>
          </a:lstStyle>
          <a:p>
            <a:fld id="{6B54B0F7-55DD-40D6-B7F4-70B586885C0B}" type="slidenum">
              <a:rPr lang="fr-FR" smtClean="0"/>
              <a:pPr/>
              <a:t>‹N°›</a:t>
            </a:fld>
            <a:endParaRPr lang="fr-FR"/>
          </a:p>
        </p:txBody>
      </p:sp>
      <p:sp>
        <p:nvSpPr>
          <p:cNvPr id="15" name="Espace réservé du graphique SmartArt 11">
            <a:extLst>
              <a:ext uri="{FF2B5EF4-FFF2-40B4-BE49-F238E27FC236}">
                <a16:creationId xmlns:a16="http://schemas.microsoft.com/office/drawing/2014/main" id="{CFB53AB0-4BB0-4F43-A0F3-8ADB2202AD6C}"/>
              </a:ext>
            </a:extLst>
          </p:cNvPr>
          <p:cNvSpPr>
            <a:spLocks noGrp="1"/>
          </p:cNvSpPr>
          <p:nvPr>
            <p:ph type="dgm" sz="quarter" idx="20"/>
          </p:nvPr>
        </p:nvSpPr>
        <p:spPr>
          <a:xfrm>
            <a:off x="438375" y="3119204"/>
            <a:ext cx="293713" cy="49777"/>
          </a:xfrm>
          <a:solidFill>
            <a:schemeClr val="accent1"/>
          </a:solidFill>
        </p:spPr>
        <p:txBody>
          <a:bodyPr>
            <a:noAutofit/>
          </a:bodyPr>
          <a:lstStyle>
            <a:lvl1pPr>
              <a:defRPr sz="100">
                <a:noFill/>
              </a:defRPr>
            </a:lvl1pPr>
          </a:lstStyle>
          <a:p>
            <a:endParaRPr lang="fr-FR"/>
          </a:p>
        </p:txBody>
      </p:sp>
      <p:pic>
        <p:nvPicPr>
          <p:cNvPr id="10" name="Image 9">
            <a:extLst>
              <a:ext uri="{FF2B5EF4-FFF2-40B4-BE49-F238E27FC236}">
                <a16:creationId xmlns:a16="http://schemas.microsoft.com/office/drawing/2014/main" id="{0549185B-AEA1-4472-A681-E2906BABA2B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673034" y="0"/>
            <a:ext cx="4586979" cy="7215188"/>
          </a:xfrm>
          <a:prstGeom prst="rect">
            <a:avLst/>
          </a:prstGeom>
        </p:spPr>
      </p:pic>
    </p:spTree>
    <p:extLst>
      <p:ext uri="{BB962C8B-B14F-4D97-AF65-F5344CB8AC3E}">
        <p14:creationId xmlns:p14="http://schemas.microsoft.com/office/powerpoint/2010/main" val="503530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e I">
    <p:spTree>
      <p:nvGrpSpPr>
        <p:cNvPr id="1" name=""/>
        <p:cNvGrpSpPr/>
        <p:nvPr/>
      </p:nvGrpSpPr>
      <p:grpSpPr>
        <a:xfrm>
          <a:off x="0" y="0"/>
          <a:ext cx="0" cy="0"/>
          <a:chOff x="0" y="0"/>
          <a:chExt cx="0" cy="0"/>
        </a:xfrm>
      </p:grpSpPr>
      <p:sp>
        <p:nvSpPr>
          <p:cNvPr id="10" name="Espace réservé de la date 9">
            <a:extLst>
              <a:ext uri="{FF2B5EF4-FFF2-40B4-BE49-F238E27FC236}">
                <a16:creationId xmlns:a16="http://schemas.microsoft.com/office/drawing/2014/main" id="{506D7A77-3261-4789-90AF-4391ECC68EB7}"/>
              </a:ext>
            </a:extLst>
          </p:cNvPr>
          <p:cNvSpPr>
            <a:spLocks noGrp="1"/>
          </p:cNvSpPr>
          <p:nvPr>
            <p:ph type="dt" sz="half" idx="19"/>
          </p:nvPr>
        </p:nvSpPr>
        <p:spPr/>
        <p:txBody>
          <a:bodyPr/>
          <a:lstStyle>
            <a:lvl1pPr>
              <a:defRPr>
                <a:solidFill>
                  <a:schemeClr val="tx2"/>
                </a:solidFill>
              </a:defRPr>
            </a:lvl1pPr>
          </a:lstStyle>
          <a:p>
            <a:r>
              <a:rPr lang="fr-FR"/>
              <a:t>Document confidentiel - ne pas diffuser                          00 / 00 /2021</a:t>
            </a:r>
          </a:p>
        </p:txBody>
      </p:sp>
      <p:sp>
        <p:nvSpPr>
          <p:cNvPr id="11" name="Espace réservé du pied de page 10">
            <a:extLst>
              <a:ext uri="{FF2B5EF4-FFF2-40B4-BE49-F238E27FC236}">
                <a16:creationId xmlns:a16="http://schemas.microsoft.com/office/drawing/2014/main" id="{05070C08-0C4F-480C-A4AD-38AC3DBE4AC8}"/>
              </a:ext>
            </a:extLst>
          </p:cNvPr>
          <p:cNvSpPr>
            <a:spLocks noGrp="1"/>
          </p:cNvSpPr>
          <p:nvPr>
            <p:ph type="ftr" sz="quarter" idx="20"/>
          </p:nvPr>
        </p:nvSpPr>
        <p:spPr/>
        <p:txBody>
          <a:bodyPr/>
          <a:lstStyle/>
          <a:p>
            <a:r>
              <a:rPr lang="fr-FR"/>
              <a:t>AD Multimétiers - Programme Pertes et Fraude - 3 octobre 2024</a:t>
            </a:r>
          </a:p>
        </p:txBody>
      </p:sp>
      <p:sp>
        <p:nvSpPr>
          <p:cNvPr id="12" name="Espace réservé du numéro de diapositive 11">
            <a:extLst>
              <a:ext uri="{FF2B5EF4-FFF2-40B4-BE49-F238E27FC236}">
                <a16:creationId xmlns:a16="http://schemas.microsoft.com/office/drawing/2014/main" id="{A20B3F73-B7A3-4D47-82E4-C5AA9E80D66F}"/>
              </a:ext>
            </a:extLst>
          </p:cNvPr>
          <p:cNvSpPr>
            <a:spLocks noGrp="1"/>
          </p:cNvSpPr>
          <p:nvPr>
            <p:ph type="sldNum" sz="quarter" idx="21"/>
          </p:nvPr>
        </p:nvSpPr>
        <p:spPr/>
        <p:txBody>
          <a:bodyPr/>
          <a:lstStyle>
            <a:lvl1pPr>
              <a:defRPr>
                <a:solidFill>
                  <a:schemeClr val="tx2"/>
                </a:solidFill>
              </a:defRPr>
            </a:lvl1pPr>
          </a:lstStyle>
          <a:p>
            <a:fld id="{6B54B0F7-55DD-40D6-B7F4-70B586885C0B}" type="slidenum">
              <a:rPr lang="fr-FR" smtClean="0"/>
              <a:pPr/>
              <a:t>‹N°›</a:t>
            </a:fld>
            <a:endParaRPr lang="fr-FR"/>
          </a:p>
        </p:txBody>
      </p:sp>
      <p:sp>
        <p:nvSpPr>
          <p:cNvPr id="16" name="Titre 8">
            <a:extLst>
              <a:ext uri="{FF2B5EF4-FFF2-40B4-BE49-F238E27FC236}">
                <a16:creationId xmlns:a16="http://schemas.microsoft.com/office/drawing/2014/main" id="{EC6C1856-89A9-40CF-B4C0-D16A188E2C62}"/>
              </a:ext>
            </a:extLst>
          </p:cNvPr>
          <p:cNvSpPr>
            <a:spLocks noGrp="1"/>
          </p:cNvSpPr>
          <p:nvPr>
            <p:ph type="title" hasCustomPrompt="1"/>
          </p:nvPr>
        </p:nvSpPr>
        <p:spPr>
          <a:xfrm>
            <a:off x="415206" y="513793"/>
            <a:ext cx="9404625" cy="754950"/>
          </a:xfrm>
        </p:spPr>
        <p:txBody>
          <a:bodyPr/>
          <a:lstStyle>
            <a:lvl1pPr>
              <a:lnSpc>
                <a:spcPct val="84000"/>
              </a:lnSpc>
              <a:defRPr sz="2903"/>
            </a:lvl1pPr>
          </a:lstStyle>
          <a:p>
            <a:r>
              <a:rPr lang="fr-FR"/>
              <a:t>Lorem ipsum </a:t>
            </a:r>
            <a:r>
              <a:rPr lang="fr-FR" err="1"/>
              <a:t>dolor</a:t>
            </a:r>
            <a:r>
              <a:rPr lang="fr-FR"/>
              <a:t> </a:t>
            </a:r>
            <a:r>
              <a:rPr lang="fr-FR" err="1"/>
              <a:t>sit</a:t>
            </a:r>
            <a:r>
              <a:rPr lang="fr-FR"/>
              <a:t> </a:t>
            </a:r>
            <a:r>
              <a:rPr lang="fr-FR" err="1"/>
              <a:t>amet</a:t>
            </a:r>
            <a:r>
              <a:rPr lang="fr-FR"/>
              <a:t>, </a:t>
            </a:r>
            <a:r>
              <a:rPr lang="fr-FR" err="1"/>
              <a:t>consectetuer</a:t>
            </a:r>
            <a:br>
              <a:rPr lang="fr-FR"/>
            </a:br>
            <a:r>
              <a:rPr lang="fr-FR" err="1"/>
              <a:t>adipiscing</a:t>
            </a:r>
            <a:r>
              <a:rPr lang="fr-FR"/>
              <a:t> </a:t>
            </a:r>
            <a:r>
              <a:rPr lang="fr-FR" err="1"/>
              <a:t>elit</a:t>
            </a:r>
            <a:r>
              <a:rPr lang="fr-FR"/>
              <a:t>, </a:t>
            </a:r>
            <a:r>
              <a:rPr lang="fr-FR" err="1"/>
              <a:t>sed</a:t>
            </a:r>
            <a:r>
              <a:rPr lang="fr-FR"/>
              <a:t> diam </a:t>
            </a:r>
            <a:r>
              <a:rPr lang="fr-FR" err="1"/>
              <a:t>nonummy</a:t>
            </a:r>
            <a:r>
              <a:rPr lang="fr-FR"/>
              <a:t> </a:t>
            </a:r>
            <a:r>
              <a:rPr lang="fr-FR" err="1"/>
              <a:t>nibh</a:t>
            </a:r>
            <a:r>
              <a:rPr lang="fr-FR"/>
              <a:t> </a:t>
            </a:r>
            <a:r>
              <a:rPr lang="fr-FR" err="1"/>
              <a:t>euismod</a:t>
            </a:r>
            <a:endParaRPr lang="fr-FR"/>
          </a:p>
        </p:txBody>
      </p:sp>
      <p:sp>
        <p:nvSpPr>
          <p:cNvPr id="18" name="Espace réservé du texte 12">
            <a:extLst>
              <a:ext uri="{FF2B5EF4-FFF2-40B4-BE49-F238E27FC236}">
                <a16:creationId xmlns:a16="http://schemas.microsoft.com/office/drawing/2014/main" id="{DCE6F3B6-60EE-44F2-BA84-2C199F1096D5}"/>
              </a:ext>
            </a:extLst>
          </p:cNvPr>
          <p:cNvSpPr>
            <a:spLocks noGrp="1"/>
          </p:cNvSpPr>
          <p:nvPr>
            <p:ph type="body" sz="quarter" idx="18"/>
          </p:nvPr>
        </p:nvSpPr>
        <p:spPr>
          <a:xfrm>
            <a:off x="415207" y="1705257"/>
            <a:ext cx="6141583" cy="817275"/>
          </a:xfrm>
        </p:spPr>
        <p:txBody>
          <a:bodyPr/>
          <a:lstStyle>
            <a:lvl1pPr>
              <a:defRPr/>
            </a:lvl1pPr>
            <a:lvl2pPr>
              <a:defRPr b="0"/>
            </a:lvl2pPr>
            <a:lvl5pP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495249148"/>
      </p:ext>
    </p:extLst>
  </p:cSld>
  <p:clrMapOvr>
    <a:masterClrMapping/>
  </p:clrMapOvr>
  <p:extLst>
    <p:ext uri="{DCECCB84-F9BA-43D5-87BE-67443E8EF086}">
      <p15:sldGuideLst xmlns:p15="http://schemas.microsoft.com/office/powerpoint/2012/main">
        <p15:guide id="1" pos="5110">
          <p15:clr>
            <a:srgbClr val="FBAE40"/>
          </p15:clr>
        </p15:guide>
        <p15:guide id="2" orient="horz" pos="1275">
          <p15:clr>
            <a:srgbClr val="FBAE40"/>
          </p15:clr>
        </p15:guide>
        <p15:guide id="3" orient="horz" pos="338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Infographie E">
    <p:spTree>
      <p:nvGrpSpPr>
        <p:cNvPr id="1" name=""/>
        <p:cNvGrpSpPr/>
        <p:nvPr/>
      </p:nvGrpSpPr>
      <p:grpSpPr>
        <a:xfrm>
          <a:off x="0" y="0"/>
          <a:ext cx="0" cy="0"/>
          <a:chOff x="0" y="0"/>
          <a:chExt cx="0" cy="0"/>
        </a:xfrm>
      </p:grpSpPr>
      <p:sp>
        <p:nvSpPr>
          <p:cNvPr id="10" name="Espace réservé de la date 9">
            <a:extLst>
              <a:ext uri="{FF2B5EF4-FFF2-40B4-BE49-F238E27FC236}">
                <a16:creationId xmlns:a16="http://schemas.microsoft.com/office/drawing/2014/main" id="{506D7A77-3261-4789-90AF-4391ECC68EB7}"/>
              </a:ext>
            </a:extLst>
          </p:cNvPr>
          <p:cNvSpPr>
            <a:spLocks noGrp="1"/>
          </p:cNvSpPr>
          <p:nvPr>
            <p:ph type="dt" sz="half" idx="19"/>
          </p:nvPr>
        </p:nvSpPr>
        <p:spPr/>
        <p:txBody>
          <a:bodyPr/>
          <a:lstStyle>
            <a:lvl1pPr>
              <a:defRPr>
                <a:solidFill>
                  <a:schemeClr val="tx2"/>
                </a:solidFill>
              </a:defRPr>
            </a:lvl1pPr>
          </a:lstStyle>
          <a:p>
            <a:fld id="{D3234996-39BD-48BE-911B-1EF6A0D0A133}" type="datetime1">
              <a:rPr lang="fr-FR" smtClean="0"/>
              <a:t>16/06/2025</a:t>
            </a:fld>
            <a:endParaRPr lang="fr-FR"/>
          </a:p>
        </p:txBody>
      </p:sp>
      <p:sp>
        <p:nvSpPr>
          <p:cNvPr id="11" name="Espace réservé du pied de page 10">
            <a:extLst>
              <a:ext uri="{FF2B5EF4-FFF2-40B4-BE49-F238E27FC236}">
                <a16:creationId xmlns:a16="http://schemas.microsoft.com/office/drawing/2014/main" id="{05070C08-0C4F-480C-A4AD-38AC3DBE4AC8}"/>
              </a:ext>
            </a:extLst>
          </p:cNvPr>
          <p:cNvSpPr>
            <a:spLocks noGrp="1"/>
          </p:cNvSpPr>
          <p:nvPr>
            <p:ph type="ftr" sz="quarter" idx="20"/>
          </p:nvPr>
        </p:nvSpPr>
        <p:spPr/>
        <p:txBody>
          <a:bodyPr/>
          <a:lstStyle/>
          <a:p>
            <a:r>
              <a:rPr lang="fr-FR"/>
              <a:t>ADN TIP PNT ASS DV1 - Rédiger un PV de qualité</a:t>
            </a:r>
          </a:p>
        </p:txBody>
      </p:sp>
      <p:sp>
        <p:nvSpPr>
          <p:cNvPr id="12" name="Espace réservé du numéro de diapositive 11">
            <a:extLst>
              <a:ext uri="{FF2B5EF4-FFF2-40B4-BE49-F238E27FC236}">
                <a16:creationId xmlns:a16="http://schemas.microsoft.com/office/drawing/2014/main" id="{A20B3F73-B7A3-4D47-82E4-C5AA9E80D66F}"/>
              </a:ext>
            </a:extLst>
          </p:cNvPr>
          <p:cNvSpPr>
            <a:spLocks noGrp="1"/>
          </p:cNvSpPr>
          <p:nvPr>
            <p:ph type="sldNum" sz="quarter" idx="21"/>
          </p:nvPr>
        </p:nvSpPr>
        <p:spPr/>
        <p:txBody>
          <a:bodyPr/>
          <a:lstStyle>
            <a:lvl1pPr>
              <a:defRPr>
                <a:solidFill>
                  <a:schemeClr val="tx2"/>
                </a:solidFill>
              </a:defRPr>
            </a:lvl1pPr>
          </a:lstStyle>
          <a:p>
            <a:fld id="{6B54B0F7-55DD-40D6-B7F4-70B586885C0B}" type="slidenum">
              <a:rPr lang="fr-FR" smtClean="0"/>
              <a:pPr/>
              <a:t>‹N°›</a:t>
            </a:fld>
            <a:endParaRPr lang="fr-FR"/>
          </a:p>
        </p:txBody>
      </p:sp>
      <p:sp>
        <p:nvSpPr>
          <p:cNvPr id="16" name="Titre 8">
            <a:extLst>
              <a:ext uri="{FF2B5EF4-FFF2-40B4-BE49-F238E27FC236}">
                <a16:creationId xmlns:a16="http://schemas.microsoft.com/office/drawing/2014/main" id="{EC6C1856-89A9-40CF-B4C0-D16A188E2C62}"/>
              </a:ext>
            </a:extLst>
          </p:cNvPr>
          <p:cNvSpPr>
            <a:spLocks noGrp="1"/>
          </p:cNvSpPr>
          <p:nvPr>
            <p:ph type="title" hasCustomPrompt="1"/>
          </p:nvPr>
        </p:nvSpPr>
        <p:spPr>
          <a:xfrm>
            <a:off x="415206" y="513793"/>
            <a:ext cx="9404625" cy="754950"/>
          </a:xfrm>
        </p:spPr>
        <p:txBody>
          <a:bodyPr/>
          <a:lstStyle>
            <a:lvl1pPr>
              <a:lnSpc>
                <a:spcPct val="84000"/>
              </a:lnSpc>
              <a:defRPr sz="2903"/>
            </a:lvl1pPr>
          </a:lstStyle>
          <a:p>
            <a:r>
              <a:rPr lang="fr-FR"/>
              <a:t>Lorem ipsum </a:t>
            </a:r>
            <a:r>
              <a:rPr lang="fr-FR" err="1"/>
              <a:t>dolor</a:t>
            </a:r>
            <a:r>
              <a:rPr lang="fr-FR"/>
              <a:t> </a:t>
            </a:r>
            <a:r>
              <a:rPr lang="fr-FR" err="1"/>
              <a:t>sit</a:t>
            </a:r>
            <a:r>
              <a:rPr lang="fr-FR"/>
              <a:t> </a:t>
            </a:r>
            <a:r>
              <a:rPr lang="fr-FR" err="1"/>
              <a:t>amet</a:t>
            </a:r>
            <a:r>
              <a:rPr lang="fr-FR"/>
              <a:t>, </a:t>
            </a:r>
            <a:r>
              <a:rPr lang="fr-FR" err="1"/>
              <a:t>consectetuer</a:t>
            </a:r>
            <a:br>
              <a:rPr lang="fr-FR"/>
            </a:br>
            <a:r>
              <a:rPr lang="fr-FR" err="1"/>
              <a:t>adipiscing</a:t>
            </a:r>
            <a:r>
              <a:rPr lang="fr-FR"/>
              <a:t> </a:t>
            </a:r>
            <a:r>
              <a:rPr lang="fr-FR" err="1"/>
              <a:t>elit</a:t>
            </a:r>
            <a:r>
              <a:rPr lang="fr-FR"/>
              <a:t>, </a:t>
            </a:r>
            <a:r>
              <a:rPr lang="fr-FR" err="1"/>
              <a:t>sed</a:t>
            </a:r>
            <a:r>
              <a:rPr lang="fr-FR"/>
              <a:t> diam </a:t>
            </a:r>
            <a:r>
              <a:rPr lang="fr-FR" err="1"/>
              <a:t>nonummy</a:t>
            </a:r>
            <a:r>
              <a:rPr lang="fr-FR"/>
              <a:t> </a:t>
            </a:r>
            <a:r>
              <a:rPr lang="fr-FR" err="1"/>
              <a:t>nibh</a:t>
            </a:r>
            <a:r>
              <a:rPr lang="fr-FR"/>
              <a:t> </a:t>
            </a:r>
            <a:r>
              <a:rPr lang="fr-FR" err="1"/>
              <a:t>euismod</a:t>
            </a:r>
            <a:endParaRPr lang="fr-FR"/>
          </a:p>
        </p:txBody>
      </p:sp>
      <p:sp>
        <p:nvSpPr>
          <p:cNvPr id="19" name="Espace réservé du texte 12">
            <a:extLst>
              <a:ext uri="{FF2B5EF4-FFF2-40B4-BE49-F238E27FC236}">
                <a16:creationId xmlns:a16="http://schemas.microsoft.com/office/drawing/2014/main" id="{F0C630BF-41CF-4CB9-8F07-2DB7ACDA1891}"/>
              </a:ext>
            </a:extLst>
          </p:cNvPr>
          <p:cNvSpPr>
            <a:spLocks noGrp="1"/>
          </p:cNvSpPr>
          <p:nvPr>
            <p:ph type="body" sz="quarter" idx="18"/>
          </p:nvPr>
        </p:nvSpPr>
        <p:spPr>
          <a:xfrm>
            <a:off x="431236" y="1707568"/>
            <a:ext cx="4811707" cy="817275"/>
          </a:xfrm>
        </p:spPr>
        <p:txBody>
          <a:bodyPr/>
          <a:lstStyle>
            <a:lvl1pPr>
              <a:defRPr/>
            </a:lvl1pPr>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EC2E2208-2F77-4260-9C56-272D6A66665B}"/>
              </a:ext>
            </a:extLst>
          </p:cNvPr>
          <p:cNvSpPr>
            <a:spLocks noGrp="1" noChangeAspect="1"/>
          </p:cNvSpPr>
          <p:nvPr>
            <p:ph type="body" sz="quarter" idx="27" hasCustomPrompt="1"/>
          </p:nvPr>
        </p:nvSpPr>
        <p:spPr>
          <a:xfrm>
            <a:off x="6821291" y="2845960"/>
            <a:ext cx="1726833" cy="2158875"/>
          </a:xfrm>
          <a:custGeom>
            <a:avLst/>
            <a:gdLst>
              <a:gd name="connsiteX0" fmla="*/ 508380 w 1016760"/>
              <a:gd name="connsiteY0" fmla="*/ 0 h 1016760"/>
              <a:gd name="connsiteX1" fmla="*/ 1016760 w 1016760"/>
              <a:gd name="connsiteY1" fmla="*/ 508380 h 1016760"/>
              <a:gd name="connsiteX2" fmla="*/ 508380 w 1016760"/>
              <a:gd name="connsiteY2" fmla="*/ 1016760 h 1016760"/>
              <a:gd name="connsiteX3" fmla="*/ 0 w 1016760"/>
              <a:gd name="connsiteY3" fmla="*/ 508380 h 1016760"/>
              <a:gd name="connsiteX4" fmla="*/ 508380 w 1016760"/>
              <a:gd name="connsiteY4" fmla="*/ 0 h 1016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60" h="1016760">
                <a:moveTo>
                  <a:pt x="508380" y="0"/>
                </a:moveTo>
                <a:cubicBezTo>
                  <a:pt x="789151" y="0"/>
                  <a:pt x="1016760" y="227609"/>
                  <a:pt x="1016760" y="508380"/>
                </a:cubicBezTo>
                <a:cubicBezTo>
                  <a:pt x="1016760" y="789151"/>
                  <a:pt x="789151" y="1016760"/>
                  <a:pt x="508380" y="1016760"/>
                </a:cubicBezTo>
                <a:cubicBezTo>
                  <a:pt x="227609" y="1016760"/>
                  <a:pt x="0" y="789151"/>
                  <a:pt x="0" y="508380"/>
                </a:cubicBezTo>
                <a:cubicBezTo>
                  <a:pt x="0" y="227609"/>
                  <a:pt x="227609" y="0"/>
                  <a:pt x="508380" y="0"/>
                </a:cubicBezTo>
                <a:close/>
              </a:path>
            </a:pathLst>
          </a:custGeom>
          <a:solidFill>
            <a:schemeClr val="tx2"/>
          </a:solidFill>
        </p:spPr>
        <p:txBody>
          <a:bodyPr wrap="square" lIns="0" tIns="0" anchor="ctr" anchorCtr="1">
            <a:noAutofit/>
          </a:bodyPr>
          <a:lstStyle>
            <a:lvl1pPr algn="ctr">
              <a:lnSpc>
                <a:spcPct val="101000"/>
              </a:lnSpc>
              <a:defRPr sz="757" cap="all" baseline="0">
                <a:solidFill>
                  <a:schemeClr val="bg1"/>
                </a:solidFill>
                <a:latin typeface="Enedis Medium" pitchFamily="50" charset="0"/>
              </a:defRPr>
            </a:lvl1pPr>
            <a:lvl2pPr marL="0" indent="0" algn="ctr">
              <a:lnSpc>
                <a:spcPct val="101000"/>
              </a:lnSpc>
              <a:buNone/>
              <a:defRPr sz="3366" b="1">
                <a:solidFill>
                  <a:schemeClr val="bg1"/>
                </a:solidFill>
                <a:latin typeface="+mj-lt"/>
              </a:defRPr>
            </a:lvl2pPr>
            <a:lvl3pPr algn="ctr">
              <a:defRPr/>
            </a:lvl3pPr>
            <a:lvl5pPr>
              <a:defRPr/>
            </a:lvl5pPr>
          </a:lstStyle>
          <a:p>
            <a:pPr lvl="0"/>
            <a:r>
              <a:rPr lang="fr-FR"/>
              <a:t>Turpe 6 </a:t>
            </a:r>
          </a:p>
          <a:p>
            <a:pPr lvl="1"/>
            <a:r>
              <a:rPr lang="fr-FR"/>
              <a:t>265 M</a:t>
            </a:r>
          </a:p>
        </p:txBody>
      </p:sp>
      <p:sp>
        <p:nvSpPr>
          <p:cNvPr id="22" name="Espace réservé du graphique SmartArt 8">
            <a:extLst>
              <a:ext uri="{FF2B5EF4-FFF2-40B4-BE49-F238E27FC236}">
                <a16:creationId xmlns:a16="http://schemas.microsoft.com/office/drawing/2014/main" id="{9308853B-A637-4163-9FB9-88969E99BACC}"/>
              </a:ext>
            </a:extLst>
          </p:cNvPr>
          <p:cNvSpPr>
            <a:spLocks noGrp="1" noChangeAspect="1"/>
          </p:cNvSpPr>
          <p:nvPr>
            <p:ph type="dgm" sz="quarter" idx="37"/>
          </p:nvPr>
        </p:nvSpPr>
        <p:spPr>
          <a:xfrm>
            <a:off x="6850040" y="4807094"/>
            <a:ext cx="141330" cy="176690"/>
          </a:xfrm>
          <a:prstGeom prst="ellipse">
            <a:avLst/>
          </a:prstGeom>
          <a:solidFill>
            <a:schemeClr val="tx2"/>
          </a:solidFill>
        </p:spPr>
        <p:txBody>
          <a:bodyPr>
            <a:noAutofit/>
          </a:bodyPr>
          <a:lstStyle>
            <a:lvl1pPr>
              <a:defRPr sz="100">
                <a:noFill/>
              </a:defRPr>
            </a:lvl1pPr>
          </a:lstStyle>
          <a:p>
            <a:r>
              <a:rPr lang="fr-FR"/>
              <a:t>Cliquez sur l'icône pour ajouter un graphique SmartArt</a:t>
            </a:r>
          </a:p>
        </p:txBody>
      </p:sp>
      <p:sp>
        <p:nvSpPr>
          <p:cNvPr id="23" name="Espace réservé du graphique SmartArt 8">
            <a:extLst>
              <a:ext uri="{FF2B5EF4-FFF2-40B4-BE49-F238E27FC236}">
                <a16:creationId xmlns:a16="http://schemas.microsoft.com/office/drawing/2014/main" id="{CF34D806-5829-45C4-9530-B11964E5AC1E}"/>
              </a:ext>
            </a:extLst>
          </p:cNvPr>
          <p:cNvSpPr>
            <a:spLocks noGrp="1" noChangeAspect="1"/>
          </p:cNvSpPr>
          <p:nvPr>
            <p:ph type="dgm" sz="quarter" idx="38"/>
          </p:nvPr>
        </p:nvSpPr>
        <p:spPr>
          <a:xfrm>
            <a:off x="7614043" y="5206969"/>
            <a:ext cx="141330" cy="176690"/>
          </a:xfrm>
          <a:prstGeom prst="ellipse">
            <a:avLst/>
          </a:prstGeom>
          <a:solidFill>
            <a:schemeClr val="tx2"/>
          </a:solidFill>
        </p:spPr>
        <p:txBody>
          <a:bodyPr>
            <a:noAutofit/>
          </a:bodyPr>
          <a:lstStyle>
            <a:lvl1pPr>
              <a:defRPr sz="100">
                <a:noFill/>
              </a:defRPr>
            </a:lvl1pPr>
          </a:lstStyle>
          <a:p>
            <a:r>
              <a:rPr lang="fr-FR"/>
              <a:t>Cliquez sur l'icône pour ajouter un graphique SmartArt</a:t>
            </a:r>
          </a:p>
        </p:txBody>
      </p:sp>
      <p:sp>
        <p:nvSpPr>
          <p:cNvPr id="24" name="Espace réservé du graphique SmartArt 8">
            <a:extLst>
              <a:ext uri="{FF2B5EF4-FFF2-40B4-BE49-F238E27FC236}">
                <a16:creationId xmlns:a16="http://schemas.microsoft.com/office/drawing/2014/main" id="{9CC9463E-67BA-4E49-88E4-B45AEE411786}"/>
              </a:ext>
            </a:extLst>
          </p:cNvPr>
          <p:cNvSpPr>
            <a:spLocks noGrp="1" noChangeAspect="1"/>
          </p:cNvSpPr>
          <p:nvPr>
            <p:ph type="dgm" sz="quarter" idx="39"/>
          </p:nvPr>
        </p:nvSpPr>
        <p:spPr>
          <a:xfrm>
            <a:off x="8375528" y="4807093"/>
            <a:ext cx="141330" cy="176690"/>
          </a:xfrm>
          <a:prstGeom prst="ellipse">
            <a:avLst/>
          </a:prstGeom>
          <a:solidFill>
            <a:schemeClr val="tx2"/>
          </a:solidFill>
        </p:spPr>
        <p:txBody>
          <a:bodyPr>
            <a:noAutofit/>
          </a:bodyPr>
          <a:lstStyle>
            <a:lvl1pPr>
              <a:defRPr sz="100">
                <a:noFill/>
              </a:defRPr>
            </a:lvl1pPr>
          </a:lstStyle>
          <a:p>
            <a:r>
              <a:rPr lang="fr-FR"/>
              <a:t>Cliquez sur l'icône pour ajouter un graphique SmartArt</a:t>
            </a:r>
          </a:p>
        </p:txBody>
      </p:sp>
      <p:sp>
        <p:nvSpPr>
          <p:cNvPr id="25" name="Espace réservé du graphique SmartArt 8">
            <a:extLst>
              <a:ext uri="{FF2B5EF4-FFF2-40B4-BE49-F238E27FC236}">
                <a16:creationId xmlns:a16="http://schemas.microsoft.com/office/drawing/2014/main" id="{B3FA48D9-581B-450E-9D20-96295C3E355E}"/>
              </a:ext>
            </a:extLst>
          </p:cNvPr>
          <p:cNvSpPr>
            <a:spLocks noGrp="1" noChangeAspect="1"/>
          </p:cNvSpPr>
          <p:nvPr>
            <p:ph type="dgm" sz="quarter" idx="40"/>
          </p:nvPr>
        </p:nvSpPr>
        <p:spPr>
          <a:xfrm>
            <a:off x="8701497" y="3837053"/>
            <a:ext cx="141330" cy="176690"/>
          </a:xfrm>
          <a:prstGeom prst="ellipse">
            <a:avLst/>
          </a:prstGeom>
          <a:solidFill>
            <a:schemeClr val="tx2"/>
          </a:solidFill>
        </p:spPr>
        <p:txBody>
          <a:bodyPr>
            <a:noAutofit/>
          </a:bodyPr>
          <a:lstStyle>
            <a:lvl1pPr>
              <a:defRPr sz="100">
                <a:noFill/>
              </a:defRPr>
            </a:lvl1pPr>
          </a:lstStyle>
          <a:p>
            <a:r>
              <a:rPr lang="fr-FR"/>
              <a:t>Cliquez sur l'icône pour ajouter un graphique SmartArt</a:t>
            </a:r>
          </a:p>
        </p:txBody>
      </p:sp>
      <p:sp>
        <p:nvSpPr>
          <p:cNvPr id="26" name="Espace réservé du graphique SmartArt 8">
            <a:extLst>
              <a:ext uri="{FF2B5EF4-FFF2-40B4-BE49-F238E27FC236}">
                <a16:creationId xmlns:a16="http://schemas.microsoft.com/office/drawing/2014/main" id="{F4E36404-C72D-4C3A-9F42-D847F517CC34}"/>
              </a:ext>
            </a:extLst>
          </p:cNvPr>
          <p:cNvSpPr>
            <a:spLocks noGrp="1" noChangeAspect="1"/>
          </p:cNvSpPr>
          <p:nvPr>
            <p:ph type="dgm" sz="quarter" idx="41"/>
          </p:nvPr>
        </p:nvSpPr>
        <p:spPr>
          <a:xfrm>
            <a:off x="6526589" y="3837053"/>
            <a:ext cx="141330" cy="176690"/>
          </a:xfrm>
          <a:prstGeom prst="ellipse">
            <a:avLst/>
          </a:prstGeom>
          <a:solidFill>
            <a:schemeClr val="tx2"/>
          </a:solidFill>
        </p:spPr>
        <p:txBody>
          <a:bodyPr>
            <a:noAutofit/>
          </a:bodyPr>
          <a:lstStyle>
            <a:lvl1pPr>
              <a:defRPr sz="100">
                <a:noFill/>
              </a:defRPr>
            </a:lvl1pPr>
          </a:lstStyle>
          <a:p>
            <a:r>
              <a:rPr lang="fr-FR"/>
              <a:t>Cliquez sur l'icône pour ajouter un graphique SmartArt</a:t>
            </a:r>
          </a:p>
        </p:txBody>
      </p:sp>
      <p:sp>
        <p:nvSpPr>
          <p:cNvPr id="27" name="Espace réservé du graphique SmartArt 8">
            <a:extLst>
              <a:ext uri="{FF2B5EF4-FFF2-40B4-BE49-F238E27FC236}">
                <a16:creationId xmlns:a16="http://schemas.microsoft.com/office/drawing/2014/main" id="{A4F39823-1042-4F79-AC54-EC1D7CA2A4BF}"/>
              </a:ext>
            </a:extLst>
          </p:cNvPr>
          <p:cNvSpPr>
            <a:spLocks noGrp="1" noChangeAspect="1"/>
          </p:cNvSpPr>
          <p:nvPr>
            <p:ph type="dgm" sz="quarter" idx="42"/>
          </p:nvPr>
        </p:nvSpPr>
        <p:spPr>
          <a:xfrm>
            <a:off x="6850039" y="2867893"/>
            <a:ext cx="141330" cy="176690"/>
          </a:xfrm>
          <a:prstGeom prst="ellipse">
            <a:avLst/>
          </a:prstGeom>
          <a:solidFill>
            <a:schemeClr val="tx2"/>
          </a:solidFill>
        </p:spPr>
        <p:txBody>
          <a:bodyPr>
            <a:noAutofit/>
          </a:bodyPr>
          <a:lstStyle>
            <a:lvl1pPr>
              <a:defRPr sz="100">
                <a:noFill/>
              </a:defRPr>
            </a:lvl1pPr>
          </a:lstStyle>
          <a:p>
            <a:r>
              <a:rPr lang="fr-FR"/>
              <a:t>Cliquez sur l'icône pour ajouter un graphique SmartArt</a:t>
            </a:r>
          </a:p>
        </p:txBody>
      </p:sp>
      <p:sp>
        <p:nvSpPr>
          <p:cNvPr id="29" name="Espace réservé du graphique SmartArt 8">
            <a:extLst>
              <a:ext uri="{FF2B5EF4-FFF2-40B4-BE49-F238E27FC236}">
                <a16:creationId xmlns:a16="http://schemas.microsoft.com/office/drawing/2014/main" id="{18217AA2-6FC2-40A6-B227-6A6F5D9C88CD}"/>
              </a:ext>
            </a:extLst>
          </p:cNvPr>
          <p:cNvSpPr>
            <a:spLocks noGrp="1" noChangeAspect="1"/>
          </p:cNvSpPr>
          <p:nvPr>
            <p:ph type="dgm" sz="quarter" idx="43"/>
          </p:nvPr>
        </p:nvSpPr>
        <p:spPr>
          <a:xfrm>
            <a:off x="8375528" y="2867892"/>
            <a:ext cx="141330" cy="176690"/>
          </a:xfrm>
          <a:prstGeom prst="ellipse">
            <a:avLst/>
          </a:prstGeom>
          <a:solidFill>
            <a:schemeClr val="tx2"/>
          </a:solidFill>
        </p:spPr>
        <p:txBody>
          <a:bodyPr>
            <a:noAutofit/>
          </a:bodyPr>
          <a:lstStyle>
            <a:lvl1pPr>
              <a:defRPr sz="100">
                <a:noFill/>
              </a:defRPr>
            </a:lvl1pPr>
          </a:lstStyle>
          <a:p>
            <a:r>
              <a:rPr lang="fr-FR"/>
              <a:t>Cliquez sur l'icône pour ajouter un graphique SmartArt</a:t>
            </a:r>
          </a:p>
        </p:txBody>
      </p:sp>
      <p:sp>
        <p:nvSpPr>
          <p:cNvPr id="30" name="Espace réservé du graphique SmartArt 8">
            <a:extLst>
              <a:ext uri="{FF2B5EF4-FFF2-40B4-BE49-F238E27FC236}">
                <a16:creationId xmlns:a16="http://schemas.microsoft.com/office/drawing/2014/main" id="{C9735A35-8535-45E4-92DF-DE829F99B24D}"/>
              </a:ext>
            </a:extLst>
          </p:cNvPr>
          <p:cNvSpPr>
            <a:spLocks noGrp="1" noChangeAspect="1"/>
          </p:cNvSpPr>
          <p:nvPr>
            <p:ph type="dgm" sz="quarter" idx="44"/>
          </p:nvPr>
        </p:nvSpPr>
        <p:spPr>
          <a:xfrm>
            <a:off x="7614043" y="2482540"/>
            <a:ext cx="141330" cy="176690"/>
          </a:xfrm>
          <a:prstGeom prst="ellipse">
            <a:avLst/>
          </a:prstGeom>
          <a:solidFill>
            <a:schemeClr val="tx2"/>
          </a:solidFill>
        </p:spPr>
        <p:txBody>
          <a:bodyPr>
            <a:noAutofit/>
          </a:bodyPr>
          <a:lstStyle>
            <a:lvl1pPr>
              <a:defRPr sz="100">
                <a:noFill/>
              </a:defRPr>
            </a:lvl1pPr>
          </a:lstStyle>
          <a:p>
            <a:r>
              <a:rPr lang="fr-FR"/>
              <a:t>Cliquez sur l'icône pour ajouter un graphique SmartArt</a:t>
            </a:r>
          </a:p>
        </p:txBody>
      </p:sp>
      <p:sp>
        <p:nvSpPr>
          <p:cNvPr id="33" name="Espace réservé du texte 12">
            <a:extLst>
              <a:ext uri="{FF2B5EF4-FFF2-40B4-BE49-F238E27FC236}">
                <a16:creationId xmlns:a16="http://schemas.microsoft.com/office/drawing/2014/main" id="{D2278900-8E81-4B4E-9E1D-C20F556F7D99}"/>
              </a:ext>
            </a:extLst>
          </p:cNvPr>
          <p:cNvSpPr>
            <a:spLocks noGrp="1"/>
          </p:cNvSpPr>
          <p:nvPr>
            <p:ph type="body" sz="quarter" idx="46" hasCustomPrompt="1"/>
          </p:nvPr>
        </p:nvSpPr>
        <p:spPr>
          <a:xfrm>
            <a:off x="8635089" y="2885047"/>
            <a:ext cx="1356622" cy="133050"/>
          </a:xfrm>
        </p:spPr>
        <p:txBody>
          <a:bodyPr/>
          <a:lstStyle>
            <a:lvl1pPr>
              <a:defRPr sz="884">
                <a:latin typeface="Enedis Medium" pitchFamily="50" charset="0"/>
              </a:defRPr>
            </a:lvl1pPr>
            <a:lvl5pPr>
              <a:defRPr/>
            </a:lvl5pPr>
          </a:lstStyle>
          <a:p>
            <a:pPr lvl="0"/>
            <a:r>
              <a:rPr lang="fr-FR"/>
              <a:t>Lorem </a:t>
            </a:r>
            <a:r>
              <a:rPr lang="fr-FR" err="1"/>
              <a:t>iipsulm</a:t>
            </a:r>
            <a:endParaRPr lang="fr-FR"/>
          </a:p>
        </p:txBody>
      </p:sp>
      <p:sp>
        <p:nvSpPr>
          <p:cNvPr id="35" name="Espace réservé du texte 12">
            <a:extLst>
              <a:ext uri="{FF2B5EF4-FFF2-40B4-BE49-F238E27FC236}">
                <a16:creationId xmlns:a16="http://schemas.microsoft.com/office/drawing/2014/main" id="{1D54A5FB-59CC-4BB3-9B0F-033BF4AE73C5}"/>
              </a:ext>
            </a:extLst>
          </p:cNvPr>
          <p:cNvSpPr>
            <a:spLocks noGrp="1"/>
          </p:cNvSpPr>
          <p:nvPr>
            <p:ph type="body" sz="quarter" idx="47" hasCustomPrompt="1"/>
          </p:nvPr>
        </p:nvSpPr>
        <p:spPr>
          <a:xfrm>
            <a:off x="8947039" y="3847611"/>
            <a:ext cx="1356622" cy="133050"/>
          </a:xfrm>
        </p:spPr>
        <p:txBody>
          <a:bodyPr/>
          <a:lstStyle>
            <a:lvl1pPr>
              <a:defRPr sz="884">
                <a:latin typeface="Enedis Medium" pitchFamily="50" charset="0"/>
              </a:defRPr>
            </a:lvl1pPr>
            <a:lvl5pPr>
              <a:defRPr/>
            </a:lvl5pPr>
          </a:lstStyle>
          <a:p>
            <a:pPr lvl="0"/>
            <a:r>
              <a:rPr lang="fr-FR"/>
              <a:t>Lorem </a:t>
            </a:r>
            <a:r>
              <a:rPr lang="fr-FR" err="1"/>
              <a:t>iipsulm</a:t>
            </a:r>
            <a:endParaRPr lang="fr-FR"/>
          </a:p>
        </p:txBody>
      </p:sp>
      <p:sp>
        <p:nvSpPr>
          <p:cNvPr id="36" name="Espace réservé du texte 12">
            <a:extLst>
              <a:ext uri="{FF2B5EF4-FFF2-40B4-BE49-F238E27FC236}">
                <a16:creationId xmlns:a16="http://schemas.microsoft.com/office/drawing/2014/main" id="{AB6CA24B-8DC9-4B3E-A654-E6C5DA4D3932}"/>
              </a:ext>
            </a:extLst>
          </p:cNvPr>
          <p:cNvSpPr>
            <a:spLocks noGrp="1"/>
          </p:cNvSpPr>
          <p:nvPr>
            <p:ph type="body" sz="quarter" idx="48" hasCustomPrompt="1"/>
          </p:nvPr>
        </p:nvSpPr>
        <p:spPr>
          <a:xfrm>
            <a:off x="8648190" y="4830784"/>
            <a:ext cx="1356622" cy="133050"/>
          </a:xfrm>
        </p:spPr>
        <p:txBody>
          <a:bodyPr/>
          <a:lstStyle>
            <a:lvl1pPr>
              <a:defRPr sz="884">
                <a:latin typeface="Enedis Medium" pitchFamily="50" charset="0"/>
              </a:defRPr>
            </a:lvl1pPr>
            <a:lvl5pPr>
              <a:defRPr/>
            </a:lvl5pPr>
          </a:lstStyle>
          <a:p>
            <a:pPr lvl="0"/>
            <a:r>
              <a:rPr lang="fr-FR"/>
              <a:t>Lorem </a:t>
            </a:r>
            <a:r>
              <a:rPr lang="fr-FR" err="1"/>
              <a:t>iipsulm</a:t>
            </a:r>
            <a:endParaRPr lang="fr-FR"/>
          </a:p>
        </p:txBody>
      </p:sp>
      <p:sp>
        <p:nvSpPr>
          <p:cNvPr id="37" name="Espace réservé du texte 12">
            <a:extLst>
              <a:ext uri="{FF2B5EF4-FFF2-40B4-BE49-F238E27FC236}">
                <a16:creationId xmlns:a16="http://schemas.microsoft.com/office/drawing/2014/main" id="{33CCE965-48DA-4D1B-BD83-285FED0C0C8D}"/>
              </a:ext>
            </a:extLst>
          </p:cNvPr>
          <p:cNvSpPr>
            <a:spLocks noGrp="1"/>
          </p:cNvSpPr>
          <p:nvPr>
            <p:ph type="body" sz="quarter" idx="49" hasCustomPrompt="1"/>
          </p:nvPr>
        </p:nvSpPr>
        <p:spPr>
          <a:xfrm>
            <a:off x="5378242" y="4830784"/>
            <a:ext cx="1356622" cy="133050"/>
          </a:xfrm>
        </p:spPr>
        <p:txBody>
          <a:bodyPr/>
          <a:lstStyle>
            <a:lvl1pPr algn="r">
              <a:defRPr sz="884">
                <a:latin typeface="Enedis Medium" pitchFamily="50" charset="0"/>
              </a:defRPr>
            </a:lvl1pPr>
            <a:lvl5pPr>
              <a:defRPr/>
            </a:lvl5pPr>
          </a:lstStyle>
          <a:p>
            <a:pPr lvl="0"/>
            <a:r>
              <a:rPr lang="fr-FR"/>
              <a:t>Lorem </a:t>
            </a:r>
            <a:r>
              <a:rPr lang="fr-FR" err="1"/>
              <a:t>iipsulm</a:t>
            </a:r>
            <a:endParaRPr lang="fr-FR"/>
          </a:p>
        </p:txBody>
      </p:sp>
      <p:sp>
        <p:nvSpPr>
          <p:cNvPr id="38" name="Espace réservé du texte 12">
            <a:extLst>
              <a:ext uri="{FF2B5EF4-FFF2-40B4-BE49-F238E27FC236}">
                <a16:creationId xmlns:a16="http://schemas.microsoft.com/office/drawing/2014/main" id="{B1206C18-7BDF-4EAF-86E6-17F19F882B4B}"/>
              </a:ext>
            </a:extLst>
          </p:cNvPr>
          <p:cNvSpPr>
            <a:spLocks noGrp="1"/>
          </p:cNvSpPr>
          <p:nvPr>
            <p:ph type="body" sz="quarter" idx="50" hasCustomPrompt="1"/>
          </p:nvPr>
        </p:nvSpPr>
        <p:spPr>
          <a:xfrm>
            <a:off x="6998864" y="2219309"/>
            <a:ext cx="1356622" cy="133050"/>
          </a:xfrm>
        </p:spPr>
        <p:txBody>
          <a:bodyPr/>
          <a:lstStyle>
            <a:lvl1pPr algn="ctr">
              <a:defRPr sz="884">
                <a:latin typeface="Enedis Medium" pitchFamily="50" charset="0"/>
              </a:defRPr>
            </a:lvl1pPr>
            <a:lvl5pPr>
              <a:defRPr/>
            </a:lvl5pPr>
          </a:lstStyle>
          <a:p>
            <a:pPr lvl="0"/>
            <a:r>
              <a:rPr lang="fr-FR"/>
              <a:t>Lorem </a:t>
            </a:r>
            <a:r>
              <a:rPr lang="fr-FR" err="1"/>
              <a:t>iipsulm</a:t>
            </a:r>
            <a:endParaRPr lang="fr-FR"/>
          </a:p>
        </p:txBody>
      </p:sp>
      <p:sp>
        <p:nvSpPr>
          <p:cNvPr id="39" name="Espace réservé du texte 12">
            <a:extLst>
              <a:ext uri="{FF2B5EF4-FFF2-40B4-BE49-F238E27FC236}">
                <a16:creationId xmlns:a16="http://schemas.microsoft.com/office/drawing/2014/main" id="{830A20CD-0B89-4B33-9D5D-B0DB5C50E43D}"/>
              </a:ext>
            </a:extLst>
          </p:cNvPr>
          <p:cNvSpPr>
            <a:spLocks noGrp="1"/>
          </p:cNvSpPr>
          <p:nvPr>
            <p:ph type="body" sz="quarter" idx="51" hasCustomPrompt="1"/>
          </p:nvPr>
        </p:nvSpPr>
        <p:spPr>
          <a:xfrm>
            <a:off x="7006396" y="5518085"/>
            <a:ext cx="1356622" cy="133050"/>
          </a:xfrm>
        </p:spPr>
        <p:txBody>
          <a:bodyPr/>
          <a:lstStyle>
            <a:lvl1pPr algn="ctr">
              <a:defRPr sz="884">
                <a:latin typeface="Enedis Medium" pitchFamily="50" charset="0"/>
              </a:defRPr>
            </a:lvl1pPr>
            <a:lvl5pPr>
              <a:defRPr/>
            </a:lvl5pPr>
          </a:lstStyle>
          <a:p>
            <a:pPr lvl="0"/>
            <a:r>
              <a:rPr lang="fr-FR"/>
              <a:t>Lorem </a:t>
            </a:r>
            <a:r>
              <a:rPr lang="fr-FR" err="1"/>
              <a:t>iipsulm</a:t>
            </a:r>
            <a:endParaRPr lang="fr-FR"/>
          </a:p>
        </p:txBody>
      </p:sp>
      <p:sp>
        <p:nvSpPr>
          <p:cNvPr id="40" name="Espace réservé du texte 12">
            <a:extLst>
              <a:ext uri="{FF2B5EF4-FFF2-40B4-BE49-F238E27FC236}">
                <a16:creationId xmlns:a16="http://schemas.microsoft.com/office/drawing/2014/main" id="{09DA45A2-6CDE-414A-9C75-870E2756B09C}"/>
              </a:ext>
            </a:extLst>
          </p:cNvPr>
          <p:cNvSpPr>
            <a:spLocks noGrp="1"/>
          </p:cNvSpPr>
          <p:nvPr>
            <p:ph type="body" sz="quarter" idx="52" hasCustomPrompt="1"/>
          </p:nvPr>
        </p:nvSpPr>
        <p:spPr>
          <a:xfrm>
            <a:off x="5082669" y="3847611"/>
            <a:ext cx="1356622" cy="133050"/>
          </a:xfrm>
        </p:spPr>
        <p:txBody>
          <a:bodyPr/>
          <a:lstStyle>
            <a:lvl1pPr algn="r">
              <a:defRPr sz="884">
                <a:latin typeface="Enedis Medium" pitchFamily="50" charset="0"/>
              </a:defRPr>
            </a:lvl1pPr>
            <a:lvl5pPr>
              <a:defRPr/>
            </a:lvl5pPr>
          </a:lstStyle>
          <a:p>
            <a:pPr lvl="0"/>
            <a:r>
              <a:rPr lang="fr-FR"/>
              <a:t>Lorem </a:t>
            </a:r>
            <a:r>
              <a:rPr lang="fr-FR" err="1"/>
              <a:t>iipsulm</a:t>
            </a:r>
            <a:endParaRPr lang="fr-FR"/>
          </a:p>
        </p:txBody>
      </p:sp>
      <p:sp>
        <p:nvSpPr>
          <p:cNvPr id="41" name="Espace réservé du texte 12">
            <a:extLst>
              <a:ext uri="{FF2B5EF4-FFF2-40B4-BE49-F238E27FC236}">
                <a16:creationId xmlns:a16="http://schemas.microsoft.com/office/drawing/2014/main" id="{F2427857-3448-4823-8020-0772F77E64A7}"/>
              </a:ext>
            </a:extLst>
          </p:cNvPr>
          <p:cNvSpPr>
            <a:spLocks noGrp="1"/>
          </p:cNvSpPr>
          <p:nvPr>
            <p:ph type="body" sz="quarter" idx="53" hasCustomPrompt="1"/>
          </p:nvPr>
        </p:nvSpPr>
        <p:spPr>
          <a:xfrm>
            <a:off x="5377372" y="2885047"/>
            <a:ext cx="1356622" cy="133050"/>
          </a:xfrm>
        </p:spPr>
        <p:txBody>
          <a:bodyPr/>
          <a:lstStyle>
            <a:lvl1pPr algn="r">
              <a:defRPr sz="884">
                <a:latin typeface="Enedis Medium" pitchFamily="50" charset="0"/>
              </a:defRPr>
            </a:lvl1pPr>
            <a:lvl5pPr>
              <a:defRPr/>
            </a:lvl5pPr>
          </a:lstStyle>
          <a:p>
            <a:pPr lvl="0"/>
            <a:r>
              <a:rPr lang="fr-FR"/>
              <a:t>Lorem </a:t>
            </a:r>
            <a:r>
              <a:rPr lang="fr-FR" err="1"/>
              <a:t>iipsulm</a:t>
            </a:r>
            <a:endParaRPr lang="fr-FR"/>
          </a:p>
        </p:txBody>
      </p:sp>
      <p:sp>
        <p:nvSpPr>
          <p:cNvPr id="2" name="Freeform 6">
            <a:extLst>
              <a:ext uri="{FF2B5EF4-FFF2-40B4-BE49-F238E27FC236}">
                <a16:creationId xmlns:a16="http://schemas.microsoft.com/office/drawing/2014/main" id="{F01DE440-00FA-7608-F7B7-085842998B95}"/>
              </a:ext>
            </a:extLst>
          </p:cNvPr>
          <p:cNvSpPr/>
          <p:nvPr userDrawn="1"/>
        </p:nvSpPr>
        <p:spPr>
          <a:xfrm>
            <a:off x="144328" y="41314"/>
            <a:ext cx="1097246" cy="805064"/>
          </a:xfrm>
          <a:custGeom>
            <a:avLst/>
            <a:gdLst/>
            <a:ahLst/>
            <a:cxnLst/>
            <a:rect l="l" t="t" r="r" b="b"/>
            <a:pathLst>
              <a:path w="3298420" h="2784731">
                <a:moveTo>
                  <a:pt x="0" y="0"/>
                </a:moveTo>
                <a:lnTo>
                  <a:pt x="3298420" y="0"/>
                </a:lnTo>
                <a:lnTo>
                  <a:pt x="3298420" y="2784731"/>
                </a:lnTo>
                <a:lnTo>
                  <a:pt x="0" y="2784731"/>
                </a:lnTo>
                <a:lnTo>
                  <a:pt x="0" y="0"/>
                </a:lnTo>
                <a:close/>
              </a:path>
            </a:pathLst>
          </a:custGeom>
          <a:blipFill>
            <a:blip r:embed="rId2"/>
            <a:stretch>
              <a:fillRect/>
            </a:stretch>
          </a:blipFill>
        </p:spPr>
        <p:txBody>
          <a:bodyPr/>
          <a:lstStyle/>
          <a:p>
            <a:endParaRPr lang="fr-FR" dirty="0"/>
          </a:p>
        </p:txBody>
      </p:sp>
    </p:spTree>
    <p:extLst>
      <p:ext uri="{BB962C8B-B14F-4D97-AF65-F5344CB8AC3E}">
        <p14:creationId xmlns:p14="http://schemas.microsoft.com/office/powerpoint/2010/main" val="75793921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268583" y="2529770"/>
            <a:ext cx="6537862" cy="1732047"/>
          </a:xfrm>
        </p:spPr>
        <p:txBody>
          <a:bodyPr anchor="b">
            <a:noAutofit/>
          </a:bodyPr>
          <a:lstStyle>
            <a:lvl1pPr algn="r">
              <a:defRPr sz="5400" b="1" i="0">
                <a:solidFill>
                  <a:srgbClr val="1B2ADF"/>
                </a:solidFill>
                <a:latin typeface="Calibri" panose="020F0502020204030204" pitchFamily="34" charset="0"/>
                <a:cs typeface="Calibri" panose="020F0502020204030204" pitchFamily="34" charset="0"/>
              </a:defRPr>
            </a:lvl1pPr>
          </a:lstStyle>
          <a:p>
            <a:r>
              <a:rPr lang="fr-FR" dirty="0"/>
              <a:t>Modifiez le style du titre</a:t>
            </a:r>
            <a:endParaRPr lang="en-US" dirty="0"/>
          </a:p>
        </p:txBody>
      </p:sp>
      <p:sp>
        <p:nvSpPr>
          <p:cNvPr id="3" name="Subtitle 2"/>
          <p:cNvSpPr>
            <a:spLocks noGrp="1"/>
          </p:cNvSpPr>
          <p:nvPr>
            <p:ph type="subTitle" idx="1"/>
          </p:nvPr>
        </p:nvSpPr>
        <p:spPr>
          <a:xfrm>
            <a:off x="1268583" y="4261816"/>
            <a:ext cx="6537862" cy="1154029"/>
          </a:xfrm>
        </p:spPr>
        <p:txBody>
          <a:bodyPr anchor="t"/>
          <a:lstStyle>
            <a:lvl1pPr marL="0" indent="0" algn="r">
              <a:buNone/>
              <a:defRPr>
                <a:solidFill>
                  <a:schemeClr val="tx1">
                    <a:lumMod val="50000"/>
                    <a:lumOff val="50000"/>
                  </a:schemeClr>
                </a:solidFill>
              </a:defRPr>
            </a:lvl1pPr>
            <a:lvl2pPr marL="481020" indent="0" algn="ctr">
              <a:buNone/>
              <a:defRPr>
                <a:solidFill>
                  <a:schemeClr val="tx1">
                    <a:tint val="75000"/>
                  </a:schemeClr>
                </a:solidFill>
              </a:defRPr>
            </a:lvl2pPr>
            <a:lvl3pPr marL="962040" indent="0" algn="ctr">
              <a:buNone/>
              <a:defRPr>
                <a:solidFill>
                  <a:schemeClr val="tx1">
                    <a:tint val="75000"/>
                  </a:schemeClr>
                </a:solidFill>
              </a:defRPr>
            </a:lvl3pPr>
            <a:lvl4pPr marL="1443060" indent="0" algn="ctr">
              <a:buNone/>
              <a:defRPr>
                <a:solidFill>
                  <a:schemeClr val="tx1">
                    <a:tint val="75000"/>
                  </a:schemeClr>
                </a:solidFill>
              </a:defRPr>
            </a:lvl4pPr>
            <a:lvl5pPr marL="1924080" indent="0" algn="ctr">
              <a:buNone/>
              <a:defRPr>
                <a:solidFill>
                  <a:schemeClr val="tx1">
                    <a:tint val="75000"/>
                  </a:schemeClr>
                </a:solidFill>
              </a:defRPr>
            </a:lvl5pPr>
            <a:lvl6pPr marL="2405101" indent="0" algn="ctr">
              <a:buNone/>
              <a:defRPr>
                <a:solidFill>
                  <a:schemeClr val="tx1">
                    <a:tint val="75000"/>
                  </a:schemeClr>
                </a:solidFill>
              </a:defRPr>
            </a:lvl6pPr>
            <a:lvl7pPr marL="2886121" indent="0" algn="ctr">
              <a:buNone/>
              <a:defRPr>
                <a:solidFill>
                  <a:schemeClr val="tx1">
                    <a:tint val="75000"/>
                  </a:schemeClr>
                </a:solidFill>
              </a:defRPr>
            </a:lvl7pPr>
            <a:lvl8pPr marL="3367141" indent="0" algn="ctr">
              <a:buNone/>
              <a:defRPr>
                <a:solidFill>
                  <a:schemeClr val="tx1">
                    <a:tint val="75000"/>
                  </a:schemeClr>
                </a:solidFill>
              </a:defRPr>
            </a:lvl8pPr>
            <a:lvl9pPr marL="3848161"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pPr>
              <a:defRPr/>
            </a:pPr>
            <a:fld id="{94E59C0F-A98E-CC40-A4F6-9922DF01CF35}" type="datetime1">
              <a:rPr lang="fr-FR" smtClean="0"/>
              <a:pPr>
                <a:defRPr/>
              </a:pPr>
              <a:t>16/06/2025</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6B355D50-B0B9-D240-8A29-BE0AD7BC6F78}" type="slidenum">
              <a:rPr lang="fr-FR" smtClean="0"/>
              <a:pPr>
                <a:defRPr/>
              </a:pPr>
              <a:t>‹N°›</a:t>
            </a:fld>
            <a:endParaRPr lang="fr-FR"/>
          </a:p>
        </p:txBody>
      </p:sp>
      <p:pic>
        <p:nvPicPr>
          <p:cNvPr id="8" name="Image 7">
            <a:extLst>
              <a:ext uri="{FF2B5EF4-FFF2-40B4-BE49-F238E27FC236}">
                <a16:creationId xmlns:a16="http://schemas.microsoft.com/office/drawing/2014/main" id="{8D81A9B5-404A-C26F-7B07-9C419B0564EB}"/>
              </a:ext>
            </a:extLst>
          </p:cNvPr>
          <p:cNvPicPr>
            <a:picLocks noChangeAspect="1"/>
          </p:cNvPicPr>
          <p:nvPr userDrawn="1"/>
        </p:nvPicPr>
        <p:blipFill>
          <a:blip r:embed="rId2"/>
          <a:stretch>
            <a:fillRect/>
          </a:stretch>
        </p:blipFill>
        <p:spPr>
          <a:xfrm>
            <a:off x="1092502" y="158645"/>
            <a:ext cx="3517900" cy="2159000"/>
          </a:xfrm>
          <a:prstGeom prst="rect">
            <a:avLst/>
          </a:prstGeom>
        </p:spPr>
      </p:pic>
      <p:pic>
        <p:nvPicPr>
          <p:cNvPr id="9" name="Image 8">
            <a:extLst>
              <a:ext uri="{FF2B5EF4-FFF2-40B4-BE49-F238E27FC236}">
                <a16:creationId xmlns:a16="http://schemas.microsoft.com/office/drawing/2014/main" id="{1C7998B4-E268-D0C1-8084-D93B74EBD6C2}"/>
              </a:ext>
            </a:extLst>
          </p:cNvPr>
          <p:cNvPicPr>
            <a:picLocks noChangeAspect="1"/>
          </p:cNvPicPr>
          <p:nvPr userDrawn="1"/>
        </p:nvPicPr>
        <p:blipFill>
          <a:blip r:embed="rId3"/>
          <a:stretch>
            <a:fillRect/>
          </a:stretch>
        </p:blipFill>
        <p:spPr>
          <a:xfrm>
            <a:off x="5235370" y="-74144"/>
            <a:ext cx="2657389" cy="3062627"/>
          </a:xfrm>
          <a:prstGeom prst="rect">
            <a:avLst/>
          </a:prstGeom>
        </p:spPr>
      </p:pic>
    </p:spTree>
    <p:extLst>
      <p:ext uri="{BB962C8B-B14F-4D97-AF65-F5344CB8AC3E}">
        <p14:creationId xmlns:p14="http://schemas.microsoft.com/office/powerpoint/2010/main" val="350180256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788">
                <a:latin typeface="Calibri" panose="020F0502020204030204" pitchFamily="34" charset="0"/>
                <a:cs typeface="Calibri" panose="020F0502020204030204" pitchFamily="34" charset="0"/>
              </a:defRPr>
            </a:lvl1pPr>
          </a:lstStyle>
          <a:p>
            <a:r>
              <a:rPr lang="fr-FR" dirty="0"/>
              <a:t>Modifiez le style du titre</a:t>
            </a:r>
            <a:endParaRPr lang="en-US" dirty="0"/>
          </a:p>
        </p:txBody>
      </p:sp>
      <p:sp>
        <p:nvSpPr>
          <p:cNvPr id="3" name="Content Placeholder 2"/>
          <p:cNvSpPr>
            <a:spLocks noGrp="1"/>
          </p:cNvSpPr>
          <p:nvPr>
            <p:ph idx="1"/>
          </p:nvPr>
        </p:nvSpPr>
        <p:spPr>
          <a:xfrm>
            <a:off x="436630" y="2204080"/>
            <a:ext cx="8849261" cy="817211"/>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p:txBody>
          <a:bodyPr/>
          <a:lstStyle/>
          <a:p>
            <a:pPr>
              <a:defRPr/>
            </a:pPr>
            <a:fld id="{36552632-9355-6849-801C-886750B32A2F}" type="datetime1">
              <a:rPr lang="fr-FR" smtClean="0"/>
              <a:pPr>
                <a:defRPr/>
              </a:pPr>
              <a:t>16/06/2025</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2096A9EF-6940-184C-957A-21539AB08B94}" type="slidenum">
              <a:rPr lang="fr-FR" smtClean="0"/>
              <a:pPr>
                <a:defRPr/>
              </a:pPr>
              <a:t>‹N°›</a:t>
            </a:fld>
            <a:endParaRPr lang="fr-FR"/>
          </a:p>
        </p:txBody>
      </p:sp>
      <p:sp>
        <p:nvSpPr>
          <p:cNvPr id="9" name="Freeform 23">
            <a:extLst>
              <a:ext uri="{FF2B5EF4-FFF2-40B4-BE49-F238E27FC236}">
                <a16:creationId xmlns:a16="http://schemas.microsoft.com/office/drawing/2014/main" id="{9E1C7D91-B9A3-C55C-CE0B-840CFFBFE40D}"/>
              </a:ext>
            </a:extLst>
          </p:cNvPr>
          <p:cNvSpPr/>
          <p:nvPr userDrawn="1"/>
        </p:nvSpPr>
        <p:spPr>
          <a:xfrm flipH="1" flipV="1">
            <a:off x="7358253" y="-64814"/>
            <a:ext cx="2956329" cy="2956329"/>
          </a:xfrm>
          <a:custGeom>
            <a:avLst/>
            <a:gdLst/>
            <a:ahLst/>
            <a:cxnLst/>
            <a:rect l="l" t="t" r="r" b="b"/>
            <a:pathLst>
              <a:path w="4114800" h="4114800">
                <a:moveTo>
                  <a:pt x="4114800" y="4114800"/>
                </a:moveTo>
                <a:lnTo>
                  <a:pt x="0" y="4114800"/>
                </a:lnTo>
                <a:lnTo>
                  <a:pt x="0" y="0"/>
                </a:lnTo>
                <a:lnTo>
                  <a:pt x="4114800" y="0"/>
                </a:lnTo>
                <a:lnTo>
                  <a:pt x="4114800" y="411480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10" name="Freeform 6">
            <a:extLst>
              <a:ext uri="{FF2B5EF4-FFF2-40B4-BE49-F238E27FC236}">
                <a16:creationId xmlns:a16="http://schemas.microsoft.com/office/drawing/2014/main" id="{6E433FDE-3F32-D648-C6D0-DFBAAA96DA93}"/>
              </a:ext>
            </a:extLst>
          </p:cNvPr>
          <p:cNvSpPr/>
          <p:nvPr userDrawn="1"/>
        </p:nvSpPr>
        <p:spPr>
          <a:xfrm>
            <a:off x="107959" y="0"/>
            <a:ext cx="1205623" cy="884581"/>
          </a:xfrm>
          <a:custGeom>
            <a:avLst/>
            <a:gdLst/>
            <a:ahLst/>
            <a:cxnLst/>
            <a:rect l="l" t="t" r="r" b="b"/>
            <a:pathLst>
              <a:path w="3298420" h="2784731">
                <a:moveTo>
                  <a:pt x="0" y="0"/>
                </a:moveTo>
                <a:lnTo>
                  <a:pt x="3298420" y="0"/>
                </a:lnTo>
                <a:lnTo>
                  <a:pt x="3298420" y="2784731"/>
                </a:lnTo>
                <a:lnTo>
                  <a:pt x="0" y="2784731"/>
                </a:lnTo>
                <a:lnTo>
                  <a:pt x="0" y="0"/>
                </a:lnTo>
                <a:close/>
              </a:path>
            </a:pathLst>
          </a:custGeom>
          <a:blipFill>
            <a:blip r:embed="rId4"/>
            <a:stretch>
              <a:fillRect/>
            </a:stretch>
          </a:blipFill>
        </p:spPr>
        <p:txBody>
          <a:bodyPr/>
          <a:lstStyle/>
          <a:p>
            <a:endParaRPr lang="fr-FR" dirty="0"/>
          </a:p>
        </p:txBody>
      </p:sp>
    </p:spTree>
    <p:extLst>
      <p:ext uri="{BB962C8B-B14F-4D97-AF65-F5344CB8AC3E}">
        <p14:creationId xmlns:p14="http://schemas.microsoft.com/office/powerpoint/2010/main" val="3173857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3999" y="4180467"/>
            <a:ext cx="7122445" cy="582788"/>
          </a:xfrm>
        </p:spPr>
        <p:txBody>
          <a:bodyPr anchor="b"/>
          <a:lstStyle>
            <a:lvl1pPr algn="l">
              <a:defRPr sz="4208" b="0" cap="none">
                <a:latin typeface="Calibri" panose="020F0502020204030204" pitchFamily="34" charset="0"/>
                <a:cs typeface="Calibri" panose="020F0502020204030204" pitchFamily="34" charset="0"/>
              </a:defRPr>
            </a:lvl1pPr>
          </a:lstStyle>
          <a:p>
            <a:r>
              <a:rPr lang="fr-FR" dirty="0"/>
              <a:t>Modifiez le style du titre</a:t>
            </a:r>
            <a:endParaRPr lang="en-US" dirty="0"/>
          </a:p>
        </p:txBody>
      </p:sp>
      <p:sp>
        <p:nvSpPr>
          <p:cNvPr id="3" name="Text Placeholder 2"/>
          <p:cNvSpPr>
            <a:spLocks noGrp="1"/>
          </p:cNvSpPr>
          <p:nvPr>
            <p:ph type="body" idx="1"/>
          </p:nvPr>
        </p:nvSpPr>
        <p:spPr>
          <a:xfrm>
            <a:off x="683999" y="4763253"/>
            <a:ext cx="7122445" cy="316562"/>
          </a:xfrm>
        </p:spPr>
        <p:txBody>
          <a:bodyPr anchor="t"/>
          <a:lstStyle>
            <a:lvl1pPr marL="0" indent="0" algn="l">
              <a:buNone/>
              <a:defRPr sz="2104">
                <a:solidFill>
                  <a:schemeClr val="tx1">
                    <a:lumMod val="50000"/>
                    <a:lumOff val="50000"/>
                  </a:schemeClr>
                </a:solidFill>
                <a:latin typeface="Calibri" panose="020F0502020204030204" pitchFamily="34" charset="0"/>
                <a:cs typeface="Calibri" panose="020F0502020204030204" pitchFamily="34" charset="0"/>
              </a:defRPr>
            </a:lvl1pPr>
            <a:lvl2pPr marL="481020" indent="0">
              <a:buNone/>
              <a:defRPr sz="1894">
                <a:solidFill>
                  <a:schemeClr val="tx1">
                    <a:tint val="75000"/>
                  </a:schemeClr>
                </a:solidFill>
              </a:defRPr>
            </a:lvl2pPr>
            <a:lvl3pPr marL="962040" indent="0">
              <a:buNone/>
              <a:defRPr sz="1683">
                <a:solidFill>
                  <a:schemeClr val="tx1">
                    <a:tint val="75000"/>
                  </a:schemeClr>
                </a:solidFill>
              </a:defRPr>
            </a:lvl3pPr>
            <a:lvl4pPr marL="1443060" indent="0">
              <a:buNone/>
              <a:defRPr sz="1473">
                <a:solidFill>
                  <a:schemeClr val="tx1">
                    <a:tint val="75000"/>
                  </a:schemeClr>
                </a:solidFill>
              </a:defRPr>
            </a:lvl4pPr>
            <a:lvl5pPr marL="1924080" indent="0">
              <a:buNone/>
              <a:defRPr sz="1473">
                <a:solidFill>
                  <a:schemeClr val="tx1">
                    <a:tint val="75000"/>
                  </a:schemeClr>
                </a:solidFill>
              </a:defRPr>
            </a:lvl5pPr>
            <a:lvl6pPr marL="2405101" indent="0">
              <a:buNone/>
              <a:defRPr sz="1473">
                <a:solidFill>
                  <a:schemeClr val="tx1">
                    <a:tint val="75000"/>
                  </a:schemeClr>
                </a:solidFill>
              </a:defRPr>
            </a:lvl6pPr>
            <a:lvl7pPr marL="2886121" indent="0">
              <a:buNone/>
              <a:defRPr sz="1473">
                <a:solidFill>
                  <a:schemeClr val="tx1">
                    <a:tint val="75000"/>
                  </a:schemeClr>
                </a:solidFill>
              </a:defRPr>
            </a:lvl7pPr>
            <a:lvl8pPr marL="3367141" indent="0">
              <a:buNone/>
              <a:defRPr sz="1473">
                <a:solidFill>
                  <a:schemeClr val="tx1">
                    <a:tint val="75000"/>
                  </a:schemeClr>
                </a:solidFill>
              </a:defRPr>
            </a:lvl8pPr>
            <a:lvl9pPr marL="3848161" indent="0">
              <a:buNone/>
              <a:defRPr sz="1473">
                <a:solidFill>
                  <a:schemeClr val="tx1">
                    <a:tint val="75000"/>
                  </a:schemeClr>
                </a:solidFill>
              </a:defRPr>
            </a:lvl9pPr>
          </a:lstStyle>
          <a:p>
            <a:pPr lvl="0"/>
            <a:r>
              <a:rPr lang="fr-FR" dirty="0"/>
              <a:t>Cliquez pour modifier les styles du texte du masque</a:t>
            </a:r>
          </a:p>
        </p:txBody>
      </p:sp>
      <p:sp>
        <p:nvSpPr>
          <p:cNvPr id="4" name="Date Placeholder 3"/>
          <p:cNvSpPr>
            <a:spLocks noGrp="1"/>
          </p:cNvSpPr>
          <p:nvPr>
            <p:ph type="dt" sz="half" idx="10"/>
          </p:nvPr>
        </p:nvSpPr>
        <p:spPr/>
        <p:txBody>
          <a:bodyPr/>
          <a:lstStyle/>
          <a:p>
            <a:fld id="{D6EFB752-911C-1341-BD33-3A6BB5B751B6}" type="datetimeFigureOut">
              <a:rPr lang="fr-FR" smtClean="0"/>
              <a:t>16/06/2025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BFD73F3-CCAB-2848-B10E-FE258FBB5EEA}" type="slidenum">
              <a:rPr lang="fr-FR" smtClean="0"/>
              <a:t>‹N°›</a:t>
            </a:fld>
            <a:endParaRPr lang="fr-FR"/>
          </a:p>
        </p:txBody>
      </p:sp>
      <p:sp>
        <p:nvSpPr>
          <p:cNvPr id="7" name="Freeform 3">
            <a:extLst>
              <a:ext uri="{FF2B5EF4-FFF2-40B4-BE49-F238E27FC236}">
                <a16:creationId xmlns:a16="http://schemas.microsoft.com/office/drawing/2014/main" id="{51B4C883-8241-98B9-3693-AE6E4F96C5C1}"/>
              </a:ext>
            </a:extLst>
          </p:cNvPr>
          <p:cNvSpPr/>
          <p:nvPr userDrawn="1"/>
        </p:nvSpPr>
        <p:spPr>
          <a:xfrm flipH="1">
            <a:off x="2952328" y="-13750"/>
            <a:ext cx="7362254" cy="7242687"/>
          </a:xfrm>
          <a:custGeom>
            <a:avLst/>
            <a:gdLst/>
            <a:ahLst/>
            <a:cxnLst/>
            <a:rect l="l" t="t" r="r" b="b"/>
            <a:pathLst>
              <a:path w="10287000" h="10287000">
                <a:moveTo>
                  <a:pt x="10287000" y="0"/>
                </a:moveTo>
                <a:lnTo>
                  <a:pt x="0" y="0"/>
                </a:lnTo>
                <a:lnTo>
                  <a:pt x="0" y="10287000"/>
                </a:lnTo>
                <a:lnTo>
                  <a:pt x="10287000" y="10287000"/>
                </a:lnTo>
                <a:lnTo>
                  <a:pt x="1028700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8" name="Freeform 6">
            <a:extLst>
              <a:ext uri="{FF2B5EF4-FFF2-40B4-BE49-F238E27FC236}">
                <a16:creationId xmlns:a16="http://schemas.microsoft.com/office/drawing/2014/main" id="{D3C0A4E5-98B2-C058-61C3-388253E017AB}"/>
              </a:ext>
            </a:extLst>
          </p:cNvPr>
          <p:cNvSpPr/>
          <p:nvPr userDrawn="1"/>
        </p:nvSpPr>
        <p:spPr>
          <a:xfrm>
            <a:off x="105603" y="8817"/>
            <a:ext cx="1368662" cy="1087313"/>
          </a:xfrm>
          <a:custGeom>
            <a:avLst/>
            <a:gdLst/>
            <a:ahLst/>
            <a:cxnLst/>
            <a:rect l="l" t="t" r="r" b="b"/>
            <a:pathLst>
              <a:path w="3298420" h="2784731">
                <a:moveTo>
                  <a:pt x="0" y="0"/>
                </a:moveTo>
                <a:lnTo>
                  <a:pt x="3298420" y="0"/>
                </a:lnTo>
                <a:lnTo>
                  <a:pt x="3298420" y="2784731"/>
                </a:lnTo>
                <a:lnTo>
                  <a:pt x="0" y="2784731"/>
                </a:lnTo>
                <a:lnTo>
                  <a:pt x="0" y="0"/>
                </a:lnTo>
                <a:close/>
              </a:path>
            </a:pathLst>
          </a:custGeom>
          <a:blipFill>
            <a:blip r:embed="rId4"/>
            <a:stretch>
              <a:fillRect/>
            </a:stretch>
          </a:blipFill>
        </p:spPr>
        <p:txBody>
          <a:bodyPr/>
          <a:lstStyle/>
          <a:p>
            <a:endParaRPr lang="fr-FR" dirty="0"/>
          </a:p>
        </p:txBody>
      </p:sp>
    </p:spTree>
    <p:extLst>
      <p:ext uri="{BB962C8B-B14F-4D97-AF65-F5344CB8AC3E}">
        <p14:creationId xmlns:p14="http://schemas.microsoft.com/office/powerpoint/2010/main" val="399701418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84000" y="641350"/>
            <a:ext cx="7122444" cy="407869"/>
          </a:xfrm>
        </p:spPr>
        <p:txBody>
          <a:bodyPr/>
          <a:lstStyle>
            <a:lvl1pPr>
              <a:defRPr>
                <a:latin typeface="Calibri" panose="020F0502020204030204" pitchFamily="34" charset="0"/>
                <a:cs typeface="Calibri" panose="020F0502020204030204" pitchFamily="34" charset="0"/>
              </a:defRPr>
            </a:lvl1pPr>
          </a:lstStyle>
          <a:p>
            <a:r>
              <a:rPr lang="fr-FR" dirty="0"/>
              <a:t>Modifiez le style du titre</a:t>
            </a:r>
            <a:endParaRPr lang="en-US" dirty="0"/>
          </a:p>
        </p:txBody>
      </p:sp>
      <p:sp>
        <p:nvSpPr>
          <p:cNvPr id="3" name="Date Placeholder 2"/>
          <p:cNvSpPr>
            <a:spLocks noGrp="1"/>
          </p:cNvSpPr>
          <p:nvPr>
            <p:ph type="dt" sz="half" idx="10"/>
          </p:nvPr>
        </p:nvSpPr>
        <p:spPr/>
        <p:txBody>
          <a:bodyPr/>
          <a:lstStyle/>
          <a:p>
            <a:pPr>
              <a:defRPr/>
            </a:pPr>
            <a:fld id="{78EBED67-FFF2-0E44-AD00-B45E6C63382A}" type="datetime1">
              <a:rPr lang="fr-FR" smtClean="0"/>
              <a:pPr>
                <a:defRPr/>
              </a:pPr>
              <a:t>16/06/2025</a:t>
            </a:fld>
            <a:endParaRPr lang="fr-FR"/>
          </a:p>
        </p:txBody>
      </p:sp>
      <p:sp>
        <p:nvSpPr>
          <p:cNvPr id="4" name="Footer Placeholder 3"/>
          <p:cNvSpPr>
            <a:spLocks noGrp="1"/>
          </p:cNvSpPr>
          <p:nvPr>
            <p:ph type="ftr" sz="quarter" idx="11"/>
          </p:nvPr>
        </p:nvSpPr>
        <p:spPr/>
        <p:txBody>
          <a:bodyPr/>
          <a:lstStyle/>
          <a:p>
            <a:pPr>
              <a:defRPr/>
            </a:pPr>
            <a:endParaRPr lang="fr-FR"/>
          </a:p>
        </p:txBody>
      </p:sp>
      <p:sp>
        <p:nvSpPr>
          <p:cNvPr id="5" name="Slide Number Placeholder 4"/>
          <p:cNvSpPr>
            <a:spLocks noGrp="1"/>
          </p:cNvSpPr>
          <p:nvPr>
            <p:ph type="sldNum" sz="quarter" idx="12"/>
          </p:nvPr>
        </p:nvSpPr>
        <p:spPr/>
        <p:txBody>
          <a:bodyPr/>
          <a:lstStyle/>
          <a:p>
            <a:pPr>
              <a:defRPr/>
            </a:pPr>
            <a:fld id="{2D129F24-8B65-1A4C-BD2C-FA0CE30C8ABB}" type="slidenum">
              <a:rPr lang="fr-FR" smtClean="0"/>
              <a:pPr>
                <a:defRPr/>
              </a:pPr>
              <a:t>‹N°›</a:t>
            </a:fld>
            <a:endParaRPr lang="fr-FR"/>
          </a:p>
        </p:txBody>
      </p:sp>
      <p:sp>
        <p:nvSpPr>
          <p:cNvPr id="6" name="Freeform 6">
            <a:extLst>
              <a:ext uri="{FF2B5EF4-FFF2-40B4-BE49-F238E27FC236}">
                <a16:creationId xmlns:a16="http://schemas.microsoft.com/office/drawing/2014/main" id="{557E9CBB-C62C-E2E0-491C-3594D3E203B7}"/>
              </a:ext>
            </a:extLst>
          </p:cNvPr>
          <p:cNvSpPr/>
          <p:nvPr userDrawn="1"/>
        </p:nvSpPr>
        <p:spPr>
          <a:xfrm>
            <a:off x="144328" y="41314"/>
            <a:ext cx="1097246" cy="805064"/>
          </a:xfrm>
          <a:custGeom>
            <a:avLst/>
            <a:gdLst/>
            <a:ahLst/>
            <a:cxnLst/>
            <a:rect l="l" t="t" r="r" b="b"/>
            <a:pathLst>
              <a:path w="3298420" h="2784731">
                <a:moveTo>
                  <a:pt x="0" y="0"/>
                </a:moveTo>
                <a:lnTo>
                  <a:pt x="3298420" y="0"/>
                </a:lnTo>
                <a:lnTo>
                  <a:pt x="3298420" y="2784731"/>
                </a:lnTo>
                <a:lnTo>
                  <a:pt x="0" y="2784731"/>
                </a:lnTo>
                <a:lnTo>
                  <a:pt x="0" y="0"/>
                </a:lnTo>
                <a:close/>
              </a:path>
            </a:pathLst>
          </a:custGeom>
          <a:blipFill>
            <a:blip r:embed="rId2"/>
            <a:stretch>
              <a:fillRect/>
            </a:stretch>
          </a:blipFill>
        </p:spPr>
        <p:txBody>
          <a:bodyPr/>
          <a:lstStyle/>
          <a:p>
            <a:endParaRPr lang="fr-FR" dirty="0"/>
          </a:p>
        </p:txBody>
      </p:sp>
    </p:spTree>
    <p:extLst>
      <p:ext uri="{BB962C8B-B14F-4D97-AF65-F5344CB8AC3E}">
        <p14:creationId xmlns:p14="http://schemas.microsoft.com/office/powerpoint/2010/main" val="1712056650"/>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Infographie E">
    <p:spTree>
      <p:nvGrpSpPr>
        <p:cNvPr id="1" name=""/>
        <p:cNvGrpSpPr/>
        <p:nvPr/>
      </p:nvGrpSpPr>
      <p:grpSpPr>
        <a:xfrm>
          <a:off x="0" y="0"/>
          <a:ext cx="0" cy="0"/>
          <a:chOff x="0" y="0"/>
          <a:chExt cx="0" cy="0"/>
        </a:xfrm>
      </p:grpSpPr>
      <p:sp>
        <p:nvSpPr>
          <p:cNvPr id="10" name="Espace réservé de la date 9">
            <a:extLst>
              <a:ext uri="{FF2B5EF4-FFF2-40B4-BE49-F238E27FC236}">
                <a16:creationId xmlns:a16="http://schemas.microsoft.com/office/drawing/2014/main" id="{506D7A77-3261-4789-90AF-4391ECC68EB7}"/>
              </a:ext>
            </a:extLst>
          </p:cNvPr>
          <p:cNvSpPr>
            <a:spLocks noGrp="1"/>
          </p:cNvSpPr>
          <p:nvPr>
            <p:ph type="dt" sz="half" idx="19"/>
          </p:nvPr>
        </p:nvSpPr>
        <p:spPr/>
        <p:txBody>
          <a:bodyPr/>
          <a:lstStyle>
            <a:lvl1pPr>
              <a:defRPr>
                <a:solidFill>
                  <a:schemeClr val="tx2"/>
                </a:solidFill>
              </a:defRPr>
            </a:lvl1pPr>
          </a:lstStyle>
          <a:p>
            <a:fld id="{D3234996-39BD-48BE-911B-1EF6A0D0A133}" type="datetime1">
              <a:rPr lang="fr-FR" smtClean="0"/>
              <a:t>16/06/2025</a:t>
            </a:fld>
            <a:endParaRPr lang="fr-FR"/>
          </a:p>
        </p:txBody>
      </p:sp>
      <p:sp>
        <p:nvSpPr>
          <p:cNvPr id="11" name="Espace réservé du pied de page 10">
            <a:extLst>
              <a:ext uri="{FF2B5EF4-FFF2-40B4-BE49-F238E27FC236}">
                <a16:creationId xmlns:a16="http://schemas.microsoft.com/office/drawing/2014/main" id="{05070C08-0C4F-480C-A4AD-38AC3DBE4AC8}"/>
              </a:ext>
            </a:extLst>
          </p:cNvPr>
          <p:cNvSpPr>
            <a:spLocks noGrp="1"/>
          </p:cNvSpPr>
          <p:nvPr>
            <p:ph type="ftr" sz="quarter" idx="20"/>
          </p:nvPr>
        </p:nvSpPr>
        <p:spPr/>
        <p:txBody>
          <a:bodyPr/>
          <a:lstStyle/>
          <a:p>
            <a:r>
              <a:rPr lang="fr-FR"/>
              <a:t>ADN TIP PNT ASS DV1 - Rédiger un PV de qualité</a:t>
            </a:r>
          </a:p>
        </p:txBody>
      </p:sp>
      <p:sp>
        <p:nvSpPr>
          <p:cNvPr id="12" name="Espace réservé du numéro de diapositive 11">
            <a:extLst>
              <a:ext uri="{FF2B5EF4-FFF2-40B4-BE49-F238E27FC236}">
                <a16:creationId xmlns:a16="http://schemas.microsoft.com/office/drawing/2014/main" id="{A20B3F73-B7A3-4D47-82E4-C5AA9E80D66F}"/>
              </a:ext>
            </a:extLst>
          </p:cNvPr>
          <p:cNvSpPr>
            <a:spLocks noGrp="1"/>
          </p:cNvSpPr>
          <p:nvPr>
            <p:ph type="sldNum" sz="quarter" idx="21"/>
          </p:nvPr>
        </p:nvSpPr>
        <p:spPr/>
        <p:txBody>
          <a:bodyPr/>
          <a:lstStyle>
            <a:lvl1pPr>
              <a:defRPr>
                <a:solidFill>
                  <a:schemeClr val="tx2"/>
                </a:solidFill>
              </a:defRPr>
            </a:lvl1pPr>
          </a:lstStyle>
          <a:p>
            <a:fld id="{6B54B0F7-55DD-40D6-B7F4-70B586885C0B}" type="slidenum">
              <a:rPr lang="fr-FR" smtClean="0"/>
              <a:pPr/>
              <a:t>‹N°›</a:t>
            </a:fld>
            <a:endParaRPr lang="fr-FR"/>
          </a:p>
        </p:txBody>
      </p:sp>
      <p:sp>
        <p:nvSpPr>
          <p:cNvPr id="16" name="Titre 8">
            <a:extLst>
              <a:ext uri="{FF2B5EF4-FFF2-40B4-BE49-F238E27FC236}">
                <a16:creationId xmlns:a16="http://schemas.microsoft.com/office/drawing/2014/main" id="{EC6C1856-89A9-40CF-B4C0-D16A188E2C62}"/>
              </a:ext>
            </a:extLst>
          </p:cNvPr>
          <p:cNvSpPr>
            <a:spLocks noGrp="1"/>
          </p:cNvSpPr>
          <p:nvPr>
            <p:ph type="title" hasCustomPrompt="1"/>
          </p:nvPr>
        </p:nvSpPr>
        <p:spPr>
          <a:xfrm>
            <a:off x="415206" y="513793"/>
            <a:ext cx="9404625" cy="754950"/>
          </a:xfrm>
        </p:spPr>
        <p:txBody>
          <a:bodyPr/>
          <a:lstStyle>
            <a:lvl1pPr>
              <a:lnSpc>
                <a:spcPct val="84000"/>
              </a:lnSpc>
              <a:defRPr sz="2903">
                <a:latin typeface="Calibri" panose="020F0502020204030204" pitchFamily="34" charset="0"/>
                <a:cs typeface="Calibri" panose="020F0502020204030204" pitchFamily="34" charset="0"/>
              </a:defRPr>
            </a:lvl1pPr>
          </a:lstStyle>
          <a:p>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br>
              <a:rPr lang="fr-FR" dirty="0"/>
            </a:b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endParaRPr lang="fr-FR" dirty="0"/>
          </a:p>
        </p:txBody>
      </p:sp>
      <p:sp>
        <p:nvSpPr>
          <p:cNvPr id="19" name="Espace réservé du texte 12">
            <a:extLst>
              <a:ext uri="{FF2B5EF4-FFF2-40B4-BE49-F238E27FC236}">
                <a16:creationId xmlns:a16="http://schemas.microsoft.com/office/drawing/2014/main" id="{F0C630BF-41CF-4CB9-8F07-2DB7ACDA1891}"/>
              </a:ext>
            </a:extLst>
          </p:cNvPr>
          <p:cNvSpPr>
            <a:spLocks noGrp="1"/>
          </p:cNvSpPr>
          <p:nvPr>
            <p:ph type="body" sz="quarter" idx="18"/>
          </p:nvPr>
        </p:nvSpPr>
        <p:spPr>
          <a:xfrm>
            <a:off x="431236" y="1707568"/>
            <a:ext cx="4811707" cy="817211"/>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EC2E2208-2F77-4260-9C56-272D6A66665B}"/>
              </a:ext>
            </a:extLst>
          </p:cNvPr>
          <p:cNvSpPr>
            <a:spLocks noGrp="1" noChangeAspect="1"/>
          </p:cNvSpPr>
          <p:nvPr>
            <p:ph type="body" sz="quarter" idx="27" hasCustomPrompt="1"/>
          </p:nvPr>
        </p:nvSpPr>
        <p:spPr>
          <a:xfrm>
            <a:off x="6821291" y="2845960"/>
            <a:ext cx="1726833" cy="2158875"/>
          </a:xfrm>
          <a:custGeom>
            <a:avLst/>
            <a:gdLst>
              <a:gd name="connsiteX0" fmla="*/ 508380 w 1016760"/>
              <a:gd name="connsiteY0" fmla="*/ 0 h 1016760"/>
              <a:gd name="connsiteX1" fmla="*/ 1016760 w 1016760"/>
              <a:gd name="connsiteY1" fmla="*/ 508380 h 1016760"/>
              <a:gd name="connsiteX2" fmla="*/ 508380 w 1016760"/>
              <a:gd name="connsiteY2" fmla="*/ 1016760 h 1016760"/>
              <a:gd name="connsiteX3" fmla="*/ 0 w 1016760"/>
              <a:gd name="connsiteY3" fmla="*/ 508380 h 1016760"/>
              <a:gd name="connsiteX4" fmla="*/ 508380 w 1016760"/>
              <a:gd name="connsiteY4" fmla="*/ 0 h 1016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60" h="1016760">
                <a:moveTo>
                  <a:pt x="508380" y="0"/>
                </a:moveTo>
                <a:cubicBezTo>
                  <a:pt x="789151" y="0"/>
                  <a:pt x="1016760" y="227609"/>
                  <a:pt x="1016760" y="508380"/>
                </a:cubicBezTo>
                <a:cubicBezTo>
                  <a:pt x="1016760" y="789151"/>
                  <a:pt x="789151" y="1016760"/>
                  <a:pt x="508380" y="1016760"/>
                </a:cubicBezTo>
                <a:cubicBezTo>
                  <a:pt x="227609" y="1016760"/>
                  <a:pt x="0" y="789151"/>
                  <a:pt x="0" y="508380"/>
                </a:cubicBezTo>
                <a:cubicBezTo>
                  <a:pt x="0" y="227609"/>
                  <a:pt x="227609" y="0"/>
                  <a:pt x="508380" y="0"/>
                </a:cubicBezTo>
                <a:close/>
              </a:path>
            </a:pathLst>
          </a:custGeom>
          <a:solidFill>
            <a:schemeClr val="tx2"/>
          </a:solidFill>
        </p:spPr>
        <p:txBody>
          <a:bodyPr wrap="square" lIns="0" tIns="0" anchor="ctr" anchorCtr="1">
            <a:noAutofit/>
          </a:bodyPr>
          <a:lstStyle>
            <a:lvl1pPr algn="ctr">
              <a:lnSpc>
                <a:spcPct val="101000"/>
              </a:lnSpc>
              <a:defRPr sz="757" cap="all" baseline="0">
                <a:solidFill>
                  <a:schemeClr val="bg1"/>
                </a:solidFill>
                <a:latin typeface="Calibri" panose="020F0502020204030204" pitchFamily="34" charset="0"/>
                <a:cs typeface="Calibri" panose="020F0502020204030204" pitchFamily="34" charset="0"/>
              </a:defRPr>
            </a:lvl1pPr>
            <a:lvl2pPr marL="0" indent="0" algn="ctr">
              <a:lnSpc>
                <a:spcPct val="101000"/>
              </a:lnSpc>
              <a:buNone/>
              <a:defRPr sz="3366" b="1">
                <a:solidFill>
                  <a:schemeClr val="bg1"/>
                </a:solidFill>
                <a:latin typeface="Calibri" panose="020F0502020204030204" pitchFamily="34" charset="0"/>
                <a:cs typeface="Calibri" panose="020F0502020204030204" pitchFamily="34" charset="0"/>
              </a:defRPr>
            </a:lvl2pPr>
            <a:lvl3pPr algn="ctr">
              <a:defRPr/>
            </a:lvl3pPr>
            <a:lvl5pPr>
              <a:defRPr/>
            </a:lvl5pPr>
          </a:lstStyle>
          <a:p>
            <a:pPr lvl="0"/>
            <a:r>
              <a:rPr lang="fr-FR"/>
              <a:t>Turpe 6 </a:t>
            </a:r>
          </a:p>
          <a:p>
            <a:pPr lvl="1"/>
            <a:r>
              <a:rPr lang="fr-FR"/>
              <a:t>265 M</a:t>
            </a:r>
          </a:p>
        </p:txBody>
      </p:sp>
      <p:sp>
        <p:nvSpPr>
          <p:cNvPr id="22" name="Espace réservé du graphique SmartArt 8">
            <a:extLst>
              <a:ext uri="{FF2B5EF4-FFF2-40B4-BE49-F238E27FC236}">
                <a16:creationId xmlns:a16="http://schemas.microsoft.com/office/drawing/2014/main" id="{9308853B-A637-4163-9FB9-88969E99BACC}"/>
              </a:ext>
            </a:extLst>
          </p:cNvPr>
          <p:cNvSpPr>
            <a:spLocks noGrp="1" noChangeAspect="1"/>
          </p:cNvSpPr>
          <p:nvPr>
            <p:ph type="dgm" sz="quarter" idx="37"/>
          </p:nvPr>
        </p:nvSpPr>
        <p:spPr>
          <a:xfrm>
            <a:off x="6850040" y="4807094"/>
            <a:ext cx="141330" cy="176690"/>
          </a:xfrm>
          <a:prstGeom prst="ellipse">
            <a:avLst/>
          </a:prstGeom>
          <a:solidFill>
            <a:schemeClr val="tx2"/>
          </a:solidFill>
        </p:spPr>
        <p:txBody>
          <a:bodyPr>
            <a:noAutofit/>
          </a:bodyPr>
          <a:lstStyle>
            <a:lvl1pPr>
              <a:defRPr sz="100">
                <a:noFill/>
                <a:latin typeface="Calibri" panose="020F0502020204030204" pitchFamily="34" charset="0"/>
                <a:cs typeface="Calibri" panose="020F0502020204030204" pitchFamily="34" charset="0"/>
              </a:defRPr>
            </a:lvl1pPr>
          </a:lstStyle>
          <a:p>
            <a:r>
              <a:rPr lang="fr-FR"/>
              <a:t>Cliquez sur l'icône pour ajouter un graphique SmartArt</a:t>
            </a:r>
          </a:p>
        </p:txBody>
      </p:sp>
      <p:sp>
        <p:nvSpPr>
          <p:cNvPr id="23" name="Espace réservé du graphique SmartArt 8">
            <a:extLst>
              <a:ext uri="{FF2B5EF4-FFF2-40B4-BE49-F238E27FC236}">
                <a16:creationId xmlns:a16="http://schemas.microsoft.com/office/drawing/2014/main" id="{CF34D806-5829-45C4-9530-B11964E5AC1E}"/>
              </a:ext>
            </a:extLst>
          </p:cNvPr>
          <p:cNvSpPr>
            <a:spLocks noGrp="1" noChangeAspect="1"/>
          </p:cNvSpPr>
          <p:nvPr>
            <p:ph type="dgm" sz="quarter" idx="38"/>
          </p:nvPr>
        </p:nvSpPr>
        <p:spPr>
          <a:xfrm>
            <a:off x="7614043" y="5206969"/>
            <a:ext cx="141330" cy="176690"/>
          </a:xfrm>
          <a:prstGeom prst="ellipse">
            <a:avLst/>
          </a:prstGeom>
          <a:solidFill>
            <a:schemeClr val="tx2"/>
          </a:solidFill>
        </p:spPr>
        <p:txBody>
          <a:bodyPr>
            <a:noAutofit/>
          </a:bodyPr>
          <a:lstStyle>
            <a:lvl1pPr>
              <a:defRPr sz="100">
                <a:noFill/>
                <a:latin typeface="Calibri" panose="020F0502020204030204" pitchFamily="34" charset="0"/>
                <a:cs typeface="Calibri" panose="020F0502020204030204" pitchFamily="34" charset="0"/>
              </a:defRPr>
            </a:lvl1pPr>
          </a:lstStyle>
          <a:p>
            <a:r>
              <a:rPr lang="fr-FR"/>
              <a:t>Cliquez sur l'icône pour ajouter un graphique SmartArt</a:t>
            </a:r>
          </a:p>
        </p:txBody>
      </p:sp>
      <p:sp>
        <p:nvSpPr>
          <p:cNvPr id="24" name="Espace réservé du graphique SmartArt 8">
            <a:extLst>
              <a:ext uri="{FF2B5EF4-FFF2-40B4-BE49-F238E27FC236}">
                <a16:creationId xmlns:a16="http://schemas.microsoft.com/office/drawing/2014/main" id="{9CC9463E-67BA-4E49-88E4-B45AEE411786}"/>
              </a:ext>
            </a:extLst>
          </p:cNvPr>
          <p:cNvSpPr>
            <a:spLocks noGrp="1" noChangeAspect="1"/>
          </p:cNvSpPr>
          <p:nvPr>
            <p:ph type="dgm" sz="quarter" idx="39"/>
          </p:nvPr>
        </p:nvSpPr>
        <p:spPr>
          <a:xfrm>
            <a:off x="8375528" y="4807093"/>
            <a:ext cx="141330" cy="176690"/>
          </a:xfrm>
          <a:prstGeom prst="ellipse">
            <a:avLst/>
          </a:prstGeom>
          <a:solidFill>
            <a:schemeClr val="tx2"/>
          </a:solidFill>
        </p:spPr>
        <p:txBody>
          <a:bodyPr>
            <a:noAutofit/>
          </a:bodyPr>
          <a:lstStyle>
            <a:lvl1pPr>
              <a:defRPr sz="100">
                <a:noFill/>
                <a:latin typeface="Calibri" panose="020F0502020204030204" pitchFamily="34" charset="0"/>
                <a:cs typeface="Calibri" panose="020F0502020204030204" pitchFamily="34" charset="0"/>
              </a:defRPr>
            </a:lvl1pPr>
          </a:lstStyle>
          <a:p>
            <a:r>
              <a:rPr lang="fr-FR"/>
              <a:t>Cliquez sur l'icône pour ajouter un graphique SmartArt</a:t>
            </a:r>
          </a:p>
        </p:txBody>
      </p:sp>
      <p:sp>
        <p:nvSpPr>
          <p:cNvPr id="25" name="Espace réservé du graphique SmartArt 8">
            <a:extLst>
              <a:ext uri="{FF2B5EF4-FFF2-40B4-BE49-F238E27FC236}">
                <a16:creationId xmlns:a16="http://schemas.microsoft.com/office/drawing/2014/main" id="{B3FA48D9-581B-450E-9D20-96295C3E355E}"/>
              </a:ext>
            </a:extLst>
          </p:cNvPr>
          <p:cNvSpPr>
            <a:spLocks noGrp="1" noChangeAspect="1"/>
          </p:cNvSpPr>
          <p:nvPr>
            <p:ph type="dgm" sz="quarter" idx="40"/>
          </p:nvPr>
        </p:nvSpPr>
        <p:spPr>
          <a:xfrm>
            <a:off x="8701497" y="3837053"/>
            <a:ext cx="141330" cy="176690"/>
          </a:xfrm>
          <a:prstGeom prst="ellipse">
            <a:avLst/>
          </a:prstGeom>
          <a:solidFill>
            <a:schemeClr val="tx2"/>
          </a:solidFill>
        </p:spPr>
        <p:txBody>
          <a:bodyPr>
            <a:noAutofit/>
          </a:bodyPr>
          <a:lstStyle>
            <a:lvl1pPr>
              <a:defRPr sz="100">
                <a:noFill/>
                <a:latin typeface="Calibri" panose="020F0502020204030204" pitchFamily="34" charset="0"/>
                <a:cs typeface="Calibri" panose="020F0502020204030204" pitchFamily="34" charset="0"/>
              </a:defRPr>
            </a:lvl1pPr>
          </a:lstStyle>
          <a:p>
            <a:r>
              <a:rPr lang="fr-FR"/>
              <a:t>Cliquez sur l'icône pour ajouter un graphique SmartArt</a:t>
            </a:r>
          </a:p>
        </p:txBody>
      </p:sp>
      <p:sp>
        <p:nvSpPr>
          <p:cNvPr id="26" name="Espace réservé du graphique SmartArt 8">
            <a:extLst>
              <a:ext uri="{FF2B5EF4-FFF2-40B4-BE49-F238E27FC236}">
                <a16:creationId xmlns:a16="http://schemas.microsoft.com/office/drawing/2014/main" id="{F4E36404-C72D-4C3A-9F42-D847F517CC34}"/>
              </a:ext>
            </a:extLst>
          </p:cNvPr>
          <p:cNvSpPr>
            <a:spLocks noGrp="1" noChangeAspect="1"/>
          </p:cNvSpPr>
          <p:nvPr>
            <p:ph type="dgm" sz="quarter" idx="41"/>
          </p:nvPr>
        </p:nvSpPr>
        <p:spPr>
          <a:xfrm>
            <a:off x="6526589" y="3837053"/>
            <a:ext cx="141330" cy="176690"/>
          </a:xfrm>
          <a:prstGeom prst="ellipse">
            <a:avLst/>
          </a:prstGeom>
          <a:solidFill>
            <a:schemeClr val="tx2"/>
          </a:solidFill>
        </p:spPr>
        <p:txBody>
          <a:bodyPr>
            <a:noAutofit/>
          </a:bodyPr>
          <a:lstStyle>
            <a:lvl1pPr>
              <a:defRPr sz="100">
                <a:noFill/>
                <a:latin typeface="Calibri" panose="020F0502020204030204" pitchFamily="34" charset="0"/>
                <a:cs typeface="Calibri" panose="020F0502020204030204" pitchFamily="34" charset="0"/>
              </a:defRPr>
            </a:lvl1pPr>
          </a:lstStyle>
          <a:p>
            <a:r>
              <a:rPr lang="fr-FR"/>
              <a:t>Cliquez sur l'icône pour ajouter un graphique SmartArt</a:t>
            </a:r>
          </a:p>
        </p:txBody>
      </p:sp>
      <p:sp>
        <p:nvSpPr>
          <p:cNvPr id="27" name="Espace réservé du graphique SmartArt 8">
            <a:extLst>
              <a:ext uri="{FF2B5EF4-FFF2-40B4-BE49-F238E27FC236}">
                <a16:creationId xmlns:a16="http://schemas.microsoft.com/office/drawing/2014/main" id="{A4F39823-1042-4F79-AC54-EC1D7CA2A4BF}"/>
              </a:ext>
            </a:extLst>
          </p:cNvPr>
          <p:cNvSpPr>
            <a:spLocks noGrp="1" noChangeAspect="1"/>
          </p:cNvSpPr>
          <p:nvPr>
            <p:ph type="dgm" sz="quarter" idx="42"/>
          </p:nvPr>
        </p:nvSpPr>
        <p:spPr>
          <a:xfrm>
            <a:off x="6850039" y="2867893"/>
            <a:ext cx="141330" cy="176690"/>
          </a:xfrm>
          <a:prstGeom prst="ellipse">
            <a:avLst/>
          </a:prstGeom>
          <a:solidFill>
            <a:schemeClr val="tx2"/>
          </a:solidFill>
        </p:spPr>
        <p:txBody>
          <a:bodyPr>
            <a:noAutofit/>
          </a:bodyPr>
          <a:lstStyle>
            <a:lvl1pPr>
              <a:defRPr sz="100">
                <a:noFill/>
                <a:latin typeface="Calibri" panose="020F0502020204030204" pitchFamily="34" charset="0"/>
                <a:cs typeface="Calibri" panose="020F0502020204030204" pitchFamily="34" charset="0"/>
              </a:defRPr>
            </a:lvl1pPr>
          </a:lstStyle>
          <a:p>
            <a:r>
              <a:rPr lang="fr-FR"/>
              <a:t>Cliquez sur l'icône pour ajouter un graphique SmartArt</a:t>
            </a:r>
          </a:p>
        </p:txBody>
      </p:sp>
      <p:sp>
        <p:nvSpPr>
          <p:cNvPr id="29" name="Espace réservé du graphique SmartArt 8">
            <a:extLst>
              <a:ext uri="{FF2B5EF4-FFF2-40B4-BE49-F238E27FC236}">
                <a16:creationId xmlns:a16="http://schemas.microsoft.com/office/drawing/2014/main" id="{18217AA2-6FC2-40A6-B227-6A6F5D9C88CD}"/>
              </a:ext>
            </a:extLst>
          </p:cNvPr>
          <p:cNvSpPr>
            <a:spLocks noGrp="1" noChangeAspect="1"/>
          </p:cNvSpPr>
          <p:nvPr>
            <p:ph type="dgm" sz="quarter" idx="43"/>
          </p:nvPr>
        </p:nvSpPr>
        <p:spPr>
          <a:xfrm>
            <a:off x="8375528" y="2867892"/>
            <a:ext cx="141330" cy="176690"/>
          </a:xfrm>
          <a:prstGeom prst="ellipse">
            <a:avLst/>
          </a:prstGeom>
          <a:solidFill>
            <a:schemeClr val="tx2"/>
          </a:solidFill>
        </p:spPr>
        <p:txBody>
          <a:bodyPr>
            <a:noAutofit/>
          </a:bodyPr>
          <a:lstStyle>
            <a:lvl1pPr>
              <a:defRPr sz="100">
                <a:noFill/>
                <a:latin typeface="Calibri" panose="020F0502020204030204" pitchFamily="34" charset="0"/>
                <a:cs typeface="Calibri" panose="020F0502020204030204" pitchFamily="34" charset="0"/>
              </a:defRPr>
            </a:lvl1pPr>
          </a:lstStyle>
          <a:p>
            <a:r>
              <a:rPr lang="fr-FR"/>
              <a:t>Cliquez sur l'icône pour ajouter un graphique SmartArt</a:t>
            </a:r>
          </a:p>
        </p:txBody>
      </p:sp>
      <p:sp>
        <p:nvSpPr>
          <p:cNvPr id="30" name="Espace réservé du graphique SmartArt 8">
            <a:extLst>
              <a:ext uri="{FF2B5EF4-FFF2-40B4-BE49-F238E27FC236}">
                <a16:creationId xmlns:a16="http://schemas.microsoft.com/office/drawing/2014/main" id="{C9735A35-8535-45E4-92DF-DE829F99B24D}"/>
              </a:ext>
            </a:extLst>
          </p:cNvPr>
          <p:cNvSpPr>
            <a:spLocks noGrp="1" noChangeAspect="1"/>
          </p:cNvSpPr>
          <p:nvPr>
            <p:ph type="dgm" sz="quarter" idx="44"/>
          </p:nvPr>
        </p:nvSpPr>
        <p:spPr>
          <a:xfrm>
            <a:off x="7614043" y="2482540"/>
            <a:ext cx="141330" cy="176690"/>
          </a:xfrm>
          <a:prstGeom prst="ellipse">
            <a:avLst/>
          </a:prstGeom>
          <a:solidFill>
            <a:schemeClr val="tx2"/>
          </a:solidFill>
        </p:spPr>
        <p:txBody>
          <a:bodyPr>
            <a:noAutofit/>
          </a:bodyPr>
          <a:lstStyle>
            <a:lvl1pPr>
              <a:defRPr sz="100">
                <a:noFill/>
                <a:latin typeface="Calibri" panose="020F0502020204030204" pitchFamily="34" charset="0"/>
                <a:cs typeface="Calibri" panose="020F0502020204030204" pitchFamily="34" charset="0"/>
              </a:defRPr>
            </a:lvl1pPr>
          </a:lstStyle>
          <a:p>
            <a:r>
              <a:rPr lang="fr-FR"/>
              <a:t>Cliquez sur l'icône pour ajouter un graphique SmartArt</a:t>
            </a:r>
          </a:p>
        </p:txBody>
      </p:sp>
      <p:sp>
        <p:nvSpPr>
          <p:cNvPr id="33" name="Espace réservé du texte 12">
            <a:extLst>
              <a:ext uri="{FF2B5EF4-FFF2-40B4-BE49-F238E27FC236}">
                <a16:creationId xmlns:a16="http://schemas.microsoft.com/office/drawing/2014/main" id="{D2278900-8E81-4B4E-9E1D-C20F556F7D99}"/>
              </a:ext>
            </a:extLst>
          </p:cNvPr>
          <p:cNvSpPr>
            <a:spLocks noGrp="1"/>
          </p:cNvSpPr>
          <p:nvPr>
            <p:ph type="body" sz="quarter" idx="46" hasCustomPrompt="1"/>
          </p:nvPr>
        </p:nvSpPr>
        <p:spPr>
          <a:xfrm>
            <a:off x="8635089" y="2885047"/>
            <a:ext cx="1356622" cy="132985"/>
          </a:xfrm>
        </p:spPr>
        <p:txBody>
          <a:bodyPr/>
          <a:lstStyle>
            <a:lvl1pPr>
              <a:defRPr sz="884">
                <a:latin typeface="Calibri" panose="020F0502020204030204" pitchFamily="34" charset="0"/>
                <a:cs typeface="Calibri" panose="020F0502020204030204" pitchFamily="34" charset="0"/>
              </a:defRPr>
            </a:lvl1pPr>
            <a:lvl5pPr>
              <a:defRPr/>
            </a:lvl5pPr>
          </a:lstStyle>
          <a:p>
            <a:pPr lvl="0"/>
            <a:r>
              <a:rPr lang="fr-FR"/>
              <a:t>Lorem </a:t>
            </a:r>
            <a:r>
              <a:rPr lang="fr-FR" err="1"/>
              <a:t>iipsulm</a:t>
            </a:r>
            <a:endParaRPr lang="fr-FR"/>
          </a:p>
        </p:txBody>
      </p:sp>
      <p:sp>
        <p:nvSpPr>
          <p:cNvPr id="35" name="Espace réservé du texte 12">
            <a:extLst>
              <a:ext uri="{FF2B5EF4-FFF2-40B4-BE49-F238E27FC236}">
                <a16:creationId xmlns:a16="http://schemas.microsoft.com/office/drawing/2014/main" id="{1D54A5FB-59CC-4BB3-9B0F-033BF4AE73C5}"/>
              </a:ext>
            </a:extLst>
          </p:cNvPr>
          <p:cNvSpPr>
            <a:spLocks noGrp="1"/>
          </p:cNvSpPr>
          <p:nvPr>
            <p:ph type="body" sz="quarter" idx="47" hasCustomPrompt="1"/>
          </p:nvPr>
        </p:nvSpPr>
        <p:spPr>
          <a:xfrm>
            <a:off x="8947039" y="3847611"/>
            <a:ext cx="1356622" cy="152998"/>
          </a:xfrm>
        </p:spPr>
        <p:txBody>
          <a:bodyPr/>
          <a:lstStyle>
            <a:lvl1pPr>
              <a:defRPr sz="884">
                <a:latin typeface="Enedis Medium" pitchFamily="50" charset="0"/>
              </a:defRPr>
            </a:lvl1pPr>
            <a:lvl5pPr>
              <a:defRPr/>
            </a:lvl5pPr>
          </a:lstStyle>
          <a:p>
            <a:pPr lvl="0"/>
            <a:r>
              <a:rPr lang="fr-FR"/>
              <a:t>Lorem </a:t>
            </a:r>
            <a:r>
              <a:rPr lang="fr-FR" err="1"/>
              <a:t>iipsulm</a:t>
            </a:r>
            <a:endParaRPr lang="fr-FR"/>
          </a:p>
        </p:txBody>
      </p:sp>
      <p:sp>
        <p:nvSpPr>
          <p:cNvPr id="36" name="Espace réservé du texte 12">
            <a:extLst>
              <a:ext uri="{FF2B5EF4-FFF2-40B4-BE49-F238E27FC236}">
                <a16:creationId xmlns:a16="http://schemas.microsoft.com/office/drawing/2014/main" id="{AB6CA24B-8DC9-4B3E-A654-E6C5DA4D3932}"/>
              </a:ext>
            </a:extLst>
          </p:cNvPr>
          <p:cNvSpPr>
            <a:spLocks noGrp="1"/>
          </p:cNvSpPr>
          <p:nvPr>
            <p:ph type="body" sz="quarter" idx="48" hasCustomPrompt="1"/>
          </p:nvPr>
        </p:nvSpPr>
        <p:spPr>
          <a:xfrm>
            <a:off x="8648190" y="4830784"/>
            <a:ext cx="1356622" cy="132985"/>
          </a:xfrm>
        </p:spPr>
        <p:txBody>
          <a:bodyPr/>
          <a:lstStyle>
            <a:lvl1pPr>
              <a:defRPr sz="884">
                <a:latin typeface="Calibri" panose="020F0502020204030204" pitchFamily="34" charset="0"/>
                <a:cs typeface="Calibri" panose="020F0502020204030204" pitchFamily="34" charset="0"/>
              </a:defRPr>
            </a:lvl1pPr>
            <a:lvl5pPr>
              <a:defRPr/>
            </a:lvl5pPr>
          </a:lstStyle>
          <a:p>
            <a:pPr lvl="0"/>
            <a:r>
              <a:rPr lang="fr-FR"/>
              <a:t>Lorem </a:t>
            </a:r>
            <a:r>
              <a:rPr lang="fr-FR" err="1"/>
              <a:t>iipsulm</a:t>
            </a:r>
            <a:endParaRPr lang="fr-FR"/>
          </a:p>
        </p:txBody>
      </p:sp>
      <p:sp>
        <p:nvSpPr>
          <p:cNvPr id="37" name="Espace réservé du texte 12">
            <a:extLst>
              <a:ext uri="{FF2B5EF4-FFF2-40B4-BE49-F238E27FC236}">
                <a16:creationId xmlns:a16="http://schemas.microsoft.com/office/drawing/2014/main" id="{33CCE965-48DA-4D1B-BD83-285FED0C0C8D}"/>
              </a:ext>
            </a:extLst>
          </p:cNvPr>
          <p:cNvSpPr>
            <a:spLocks noGrp="1"/>
          </p:cNvSpPr>
          <p:nvPr>
            <p:ph type="body" sz="quarter" idx="49" hasCustomPrompt="1"/>
          </p:nvPr>
        </p:nvSpPr>
        <p:spPr>
          <a:xfrm>
            <a:off x="5378242" y="4830784"/>
            <a:ext cx="1356622" cy="152998"/>
          </a:xfrm>
        </p:spPr>
        <p:txBody>
          <a:bodyPr/>
          <a:lstStyle>
            <a:lvl1pPr algn="r">
              <a:defRPr sz="884">
                <a:latin typeface="Enedis Medium" pitchFamily="50" charset="0"/>
              </a:defRPr>
            </a:lvl1pPr>
            <a:lvl5pPr>
              <a:defRPr/>
            </a:lvl5pPr>
          </a:lstStyle>
          <a:p>
            <a:pPr lvl="0"/>
            <a:r>
              <a:rPr lang="fr-FR"/>
              <a:t>Lorem </a:t>
            </a:r>
            <a:r>
              <a:rPr lang="fr-FR" err="1"/>
              <a:t>iipsulm</a:t>
            </a:r>
            <a:endParaRPr lang="fr-FR"/>
          </a:p>
        </p:txBody>
      </p:sp>
      <p:sp>
        <p:nvSpPr>
          <p:cNvPr id="38" name="Espace réservé du texte 12">
            <a:extLst>
              <a:ext uri="{FF2B5EF4-FFF2-40B4-BE49-F238E27FC236}">
                <a16:creationId xmlns:a16="http://schemas.microsoft.com/office/drawing/2014/main" id="{B1206C18-7BDF-4EAF-86E6-17F19F882B4B}"/>
              </a:ext>
            </a:extLst>
          </p:cNvPr>
          <p:cNvSpPr>
            <a:spLocks noGrp="1"/>
          </p:cNvSpPr>
          <p:nvPr>
            <p:ph type="body" sz="quarter" idx="50" hasCustomPrompt="1"/>
          </p:nvPr>
        </p:nvSpPr>
        <p:spPr>
          <a:xfrm>
            <a:off x="6998864" y="2219309"/>
            <a:ext cx="1356622" cy="132985"/>
          </a:xfrm>
        </p:spPr>
        <p:txBody>
          <a:bodyPr/>
          <a:lstStyle>
            <a:lvl1pPr algn="ctr">
              <a:defRPr sz="884">
                <a:latin typeface="Calibri" panose="020F0502020204030204" pitchFamily="34" charset="0"/>
                <a:cs typeface="Calibri" panose="020F0502020204030204" pitchFamily="34" charset="0"/>
              </a:defRPr>
            </a:lvl1pPr>
            <a:lvl5pPr>
              <a:defRPr/>
            </a:lvl5pPr>
          </a:lstStyle>
          <a:p>
            <a:pPr lvl="0"/>
            <a:r>
              <a:rPr lang="fr-FR"/>
              <a:t>Lorem </a:t>
            </a:r>
            <a:r>
              <a:rPr lang="fr-FR" err="1"/>
              <a:t>iipsulm</a:t>
            </a:r>
            <a:endParaRPr lang="fr-FR"/>
          </a:p>
        </p:txBody>
      </p:sp>
      <p:sp>
        <p:nvSpPr>
          <p:cNvPr id="39" name="Espace réservé du texte 12">
            <a:extLst>
              <a:ext uri="{FF2B5EF4-FFF2-40B4-BE49-F238E27FC236}">
                <a16:creationId xmlns:a16="http://schemas.microsoft.com/office/drawing/2014/main" id="{830A20CD-0B89-4B33-9D5D-B0DB5C50E43D}"/>
              </a:ext>
            </a:extLst>
          </p:cNvPr>
          <p:cNvSpPr>
            <a:spLocks noGrp="1"/>
          </p:cNvSpPr>
          <p:nvPr>
            <p:ph type="body" sz="quarter" idx="51" hasCustomPrompt="1"/>
          </p:nvPr>
        </p:nvSpPr>
        <p:spPr>
          <a:xfrm>
            <a:off x="7006396" y="5518085"/>
            <a:ext cx="1356622" cy="132985"/>
          </a:xfrm>
        </p:spPr>
        <p:txBody>
          <a:bodyPr/>
          <a:lstStyle>
            <a:lvl1pPr algn="ctr">
              <a:defRPr sz="884">
                <a:latin typeface="Calibri" panose="020F0502020204030204" pitchFamily="34" charset="0"/>
                <a:cs typeface="Calibri" panose="020F0502020204030204" pitchFamily="34" charset="0"/>
              </a:defRPr>
            </a:lvl1pPr>
            <a:lvl5pPr>
              <a:defRPr/>
            </a:lvl5pPr>
          </a:lstStyle>
          <a:p>
            <a:pPr lvl="0"/>
            <a:r>
              <a:rPr lang="fr-FR"/>
              <a:t>Lorem </a:t>
            </a:r>
            <a:r>
              <a:rPr lang="fr-FR" err="1"/>
              <a:t>iipsulm</a:t>
            </a:r>
            <a:endParaRPr lang="fr-FR"/>
          </a:p>
        </p:txBody>
      </p:sp>
      <p:sp>
        <p:nvSpPr>
          <p:cNvPr id="40" name="Espace réservé du texte 12">
            <a:extLst>
              <a:ext uri="{FF2B5EF4-FFF2-40B4-BE49-F238E27FC236}">
                <a16:creationId xmlns:a16="http://schemas.microsoft.com/office/drawing/2014/main" id="{09DA45A2-6CDE-414A-9C75-870E2756B09C}"/>
              </a:ext>
            </a:extLst>
          </p:cNvPr>
          <p:cNvSpPr>
            <a:spLocks noGrp="1"/>
          </p:cNvSpPr>
          <p:nvPr>
            <p:ph type="body" sz="quarter" idx="52" hasCustomPrompt="1"/>
          </p:nvPr>
        </p:nvSpPr>
        <p:spPr>
          <a:xfrm>
            <a:off x="5082669" y="3847611"/>
            <a:ext cx="1356622" cy="152998"/>
          </a:xfrm>
        </p:spPr>
        <p:txBody>
          <a:bodyPr/>
          <a:lstStyle>
            <a:lvl1pPr algn="r">
              <a:defRPr sz="884">
                <a:latin typeface="Enedis Medium" pitchFamily="50" charset="0"/>
              </a:defRPr>
            </a:lvl1pPr>
            <a:lvl5pPr>
              <a:defRPr/>
            </a:lvl5pPr>
          </a:lstStyle>
          <a:p>
            <a:pPr lvl="0"/>
            <a:r>
              <a:rPr lang="fr-FR"/>
              <a:t>Lorem </a:t>
            </a:r>
            <a:r>
              <a:rPr lang="fr-FR" err="1"/>
              <a:t>iipsulm</a:t>
            </a:r>
            <a:endParaRPr lang="fr-FR"/>
          </a:p>
        </p:txBody>
      </p:sp>
      <p:sp>
        <p:nvSpPr>
          <p:cNvPr id="41" name="Espace réservé du texte 12">
            <a:extLst>
              <a:ext uri="{FF2B5EF4-FFF2-40B4-BE49-F238E27FC236}">
                <a16:creationId xmlns:a16="http://schemas.microsoft.com/office/drawing/2014/main" id="{F2427857-3448-4823-8020-0772F77E64A7}"/>
              </a:ext>
            </a:extLst>
          </p:cNvPr>
          <p:cNvSpPr>
            <a:spLocks noGrp="1"/>
          </p:cNvSpPr>
          <p:nvPr>
            <p:ph type="body" sz="quarter" idx="53" hasCustomPrompt="1"/>
          </p:nvPr>
        </p:nvSpPr>
        <p:spPr>
          <a:xfrm>
            <a:off x="5377372" y="2885047"/>
            <a:ext cx="1356622" cy="152998"/>
          </a:xfrm>
        </p:spPr>
        <p:txBody>
          <a:bodyPr/>
          <a:lstStyle>
            <a:lvl1pPr algn="r">
              <a:defRPr sz="884">
                <a:latin typeface="Enedis Medium" pitchFamily="50" charset="0"/>
              </a:defRPr>
            </a:lvl1pPr>
            <a:lvl5pPr>
              <a:defRPr/>
            </a:lvl5pPr>
          </a:lstStyle>
          <a:p>
            <a:pPr lvl="0"/>
            <a:r>
              <a:rPr lang="fr-FR" dirty="0"/>
              <a:t>Lorem </a:t>
            </a:r>
            <a:r>
              <a:rPr lang="fr-FR" dirty="0" err="1"/>
              <a:t>iipsulm</a:t>
            </a:r>
            <a:endParaRPr lang="fr-FR" dirty="0"/>
          </a:p>
        </p:txBody>
      </p:sp>
    </p:spTree>
    <p:extLst>
      <p:ext uri="{BB962C8B-B14F-4D97-AF65-F5344CB8AC3E}">
        <p14:creationId xmlns:p14="http://schemas.microsoft.com/office/powerpoint/2010/main" val="245548741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B5B181-F910-0488-2EE2-9D9ADC03C73C}"/>
              </a:ext>
            </a:extLst>
          </p:cNvPr>
          <p:cNvSpPr>
            <a:spLocks noGrp="1"/>
          </p:cNvSpPr>
          <p:nvPr>
            <p:ph type="ctrTitle"/>
          </p:nvPr>
        </p:nvSpPr>
        <p:spPr>
          <a:xfrm>
            <a:off x="1282700" y="1181100"/>
            <a:ext cx="7694613" cy="2511425"/>
          </a:xfrm>
        </p:spPr>
        <p:txBody>
          <a:bodyPr anchor="b">
            <a:normAutofit/>
          </a:bodyPr>
          <a:lstStyle>
            <a:lvl1pPr algn="ctr">
              <a:defRPr sz="4800">
                <a:latin typeface="Calibri" panose="020F0502020204030204" pitchFamily="34" charset="0"/>
                <a:cs typeface="Calibri" panose="020F0502020204030204" pitchFamily="34" charset="0"/>
              </a:defRPr>
            </a:lvl1pPr>
          </a:lstStyle>
          <a:p>
            <a:r>
              <a:rPr lang="fr-FR" dirty="0"/>
              <a:t>Modifiez le style du titre</a:t>
            </a:r>
          </a:p>
        </p:txBody>
      </p:sp>
      <p:sp>
        <p:nvSpPr>
          <p:cNvPr id="3" name="Sous-titre 2">
            <a:extLst>
              <a:ext uri="{FF2B5EF4-FFF2-40B4-BE49-F238E27FC236}">
                <a16:creationId xmlns:a16="http://schemas.microsoft.com/office/drawing/2014/main" id="{FF0C6886-407D-9925-9937-A4B49E80D21C}"/>
              </a:ext>
            </a:extLst>
          </p:cNvPr>
          <p:cNvSpPr>
            <a:spLocks noGrp="1"/>
          </p:cNvSpPr>
          <p:nvPr>
            <p:ph type="subTitle" idx="1"/>
          </p:nvPr>
        </p:nvSpPr>
        <p:spPr>
          <a:xfrm>
            <a:off x="1282700" y="3789363"/>
            <a:ext cx="7694613" cy="1743075"/>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
        <p:nvSpPr>
          <p:cNvPr id="4" name="Espace réservé de la date 3">
            <a:extLst>
              <a:ext uri="{FF2B5EF4-FFF2-40B4-BE49-F238E27FC236}">
                <a16:creationId xmlns:a16="http://schemas.microsoft.com/office/drawing/2014/main" id="{FEF0BCDC-61DD-43E1-D4AC-6EF493655D4B}"/>
              </a:ext>
            </a:extLst>
          </p:cNvPr>
          <p:cNvSpPr>
            <a:spLocks noGrp="1"/>
          </p:cNvSpPr>
          <p:nvPr>
            <p:ph type="dt" sz="half" idx="10"/>
          </p:nvPr>
        </p:nvSpPr>
        <p:spPr/>
        <p:txBody>
          <a:bodyPr/>
          <a:lstStyle/>
          <a:p>
            <a:fld id="{F9CE88AC-ECF0-E24E-973D-30355A2FD060}" type="datetimeFigureOut">
              <a:rPr lang="fr-FR" smtClean="0"/>
              <a:t>16/06/2025</a:t>
            </a:fld>
            <a:endParaRPr lang="fr-FR"/>
          </a:p>
        </p:txBody>
      </p:sp>
      <p:sp>
        <p:nvSpPr>
          <p:cNvPr id="5" name="Espace réservé du pied de page 4">
            <a:extLst>
              <a:ext uri="{FF2B5EF4-FFF2-40B4-BE49-F238E27FC236}">
                <a16:creationId xmlns:a16="http://schemas.microsoft.com/office/drawing/2014/main" id="{9B4C0DEE-D857-D96E-AA2A-56963A2C74F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A01B45C-5D2B-FC65-C8F9-AD799C132486}"/>
              </a:ext>
            </a:extLst>
          </p:cNvPr>
          <p:cNvSpPr>
            <a:spLocks noGrp="1"/>
          </p:cNvSpPr>
          <p:nvPr>
            <p:ph type="sldNum" sz="quarter" idx="12"/>
          </p:nvPr>
        </p:nvSpPr>
        <p:spPr/>
        <p:txBody>
          <a:bodyPr/>
          <a:lstStyle/>
          <a:p>
            <a:fld id="{87B433B6-CCB5-914C-9572-9AD3CAA08173}" type="slidenum">
              <a:rPr lang="fr-FR" smtClean="0"/>
              <a:t>‹N°›</a:t>
            </a:fld>
            <a:endParaRPr lang="fr-FR"/>
          </a:p>
        </p:txBody>
      </p:sp>
    </p:spTree>
    <p:extLst>
      <p:ext uri="{BB962C8B-B14F-4D97-AF65-F5344CB8AC3E}">
        <p14:creationId xmlns:p14="http://schemas.microsoft.com/office/powerpoint/2010/main" val="29156384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1805BE-C2C0-1EB7-C365-F2F972495EA5}"/>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2">
            <a:extLst>
              <a:ext uri="{FF2B5EF4-FFF2-40B4-BE49-F238E27FC236}">
                <a16:creationId xmlns:a16="http://schemas.microsoft.com/office/drawing/2014/main" id="{F16E575B-42A7-7BA5-9F13-DC52DA6FC178}"/>
              </a:ext>
            </a:extLst>
          </p:cNvPr>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29307A67-92B8-8B17-FF66-192DF0A71ECA}"/>
              </a:ext>
            </a:extLst>
          </p:cNvPr>
          <p:cNvSpPr>
            <a:spLocks noGrp="1"/>
          </p:cNvSpPr>
          <p:nvPr>
            <p:ph type="dt" sz="half" idx="10"/>
          </p:nvPr>
        </p:nvSpPr>
        <p:spPr/>
        <p:txBody>
          <a:bodyPr/>
          <a:lstStyle/>
          <a:p>
            <a:fld id="{F9CE88AC-ECF0-E24E-973D-30355A2FD060}" type="datetimeFigureOut">
              <a:rPr lang="fr-FR" smtClean="0"/>
              <a:t>16/06/2025</a:t>
            </a:fld>
            <a:endParaRPr lang="fr-FR"/>
          </a:p>
        </p:txBody>
      </p:sp>
      <p:sp>
        <p:nvSpPr>
          <p:cNvPr id="5" name="Espace réservé du pied de page 4">
            <a:extLst>
              <a:ext uri="{FF2B5EF4-FFF2-40B4-BE49-F238E27FC236}">
                <a16:creationId xmlns:a16="http://schemas.microsoft.com/office/drawing/2014/main" id="{DE0CFA04-B3D5-2431-9C53-8D522DFE74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FC31146-4572-F98B-E532-8137079A846A}"/>
              </a:ext>
            </a:extLst>
          </p:cNvPr>
          <p:cNvSpPr>
            <a:spLocks noGrp="1"/>
          </p:cNvSpPr>
          <p:nvPr>
            <p:ph type="sldNum" sz="quarter" idx="12"/>
          </p:nvPr>
        </p:nvSpPr>
        <p:spPr/>
        <p:txBody>
          <a:bodyPr/>
          <a:lstStyle/>
          <a:p>
            <a:fld id="{87B433B6-CCB5-914C-9572-9AD3CAA08173}" type="slidenum">
              <a:rPr lang="fr-FR" smtClean="0"/>
              <a:t>‹N°›</a:t>
            </a:fld>
            <a:endParaRPr lang="fr-FR"/>
          </a:p>
        </p:txBody>
      </p:sp>
    </p:spTree>
    <p:extLst>
      <p:ext uri="{BB962C8B-B14F-4D97-AF65-F5344CB8AC3E}">
        <p14:creationId xmlns:p14="http://schemas.microsoft.com/office/powerpoint/2010/main" val="928191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80353B-372D-69E8-6A2A-B565905F7D8A}"/>
              </a:ext>
            </a:extLst>
          </p:cNvPr>
          <p:cNvSpPr>
            <a:spLocks noGrp="1"/>
          </p:cNvSpPr>
          <p:nvPr>
            <p:ph type="title"/>
          </p:nvPr>
        </p:nvSpPr>
        <p:spPr>
          <a:xfrm>
            <a:off x="700088" y="1798638"/>
            <a:ext cx="8848725" cy="3001962"/>
          </a:xfrm>
        </p:spPr>
        <p:txBody>
          <a:bodyPr anchor="b"/>
          <a:lstStyle>
            <a:lvl1pPr>
              <a:defRPr sz="6000">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texte 2">
            <a:extLst>
              <a:ext uri="{FF2B5EF4-FFF2-40B4-BE49-F238E27FC236}">
                <a16:creationId xmlns:a16="http://schemas.microsoft.com/office/drawing/2014/main" id="{6B15A2AA-9149-AEBF-E7B0-3D176945290E}"/>
              </a:ext>
            </a:extLst>
          </p:cNvPr>
          <p:cNvSpPr>
            <a:spLocks noGrp="1"/>
          </p:cNvSpPr>
          <p:nvPr>
            <p:ph type="body" idx="1"/>
          </p:nvPr>
        </p:nvSpPr>
        <p:spPr>
          <a:xfrm>
            <a:off x="700088" y="4829175"/>
            <a:ext cx="8848725" cy="1577975"/>
          </a:xfrm>
        </p:spPr>
        <p:txBody>
          <a:bodyPr/>
          <a:lstStyle>
            <a:lvl1pPr marL="0" indent="0">
              <a:buNone/>
              <a:defRPr sz="2400">
                <a:solidFill>
                  <a:schemeClr val="tx1">
                    <a:tint val="82000"/>
                  </a:schemeClr>
                </a:solidFill>
                <a:latin typeface="Calibri" panose="020F0502020204030204" pitchFamily="34" charset="0"/>
                <a:cs typeface="Calibri" panose="020F050202020403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Cliquez pour modifier les styles du texte du masque</a:t>
            </a:r>
          </a:p>
        </p:txBody>
      </p:sp>
      <p:sp>
        <p:nvSpPr>
          <p:cNvPr id="4" name="Espace réservé de la date 3">
            <a:extLst>
              <a:ext uri="{FF2B5EF4-FFF2-40B4-BE49-F238E27FC236}">
                <a16:creationId xmlns:a16="http://schemas.microsoft.com/office/drawing/2014/main" id="{C745809C-224C-98EA-DFF3-179701346321}"/>
              </a:ext>
            </a:extLst>
          </p:cNvPr>
          <p:cNvSpPr>
            <a:spLocks noGrp="1"/>
          </p:cNvSpPr>
          <p:nvPr>
            <p:ph type="dt" sz="half" idx="10"/>
          </p:nvPr>
        </p:nvSpPr>
        <p:spPr/>
        <p:txBody>
          <a:bodyPr/>
          <a:lstStyle/>
          <a:p>
            <a:fld id="{F9CE88AC-ECF0-E24E-973D-30355A2FD060}" type="datetimeFigureOut">
              <a:rPr lang="fr-FR" smtClean="0"/>
              <a:t>16/06/2025</a:t>
            </a:fld>
            <a:endParaRPr lang="fr-FR"/>
          </a:p>
        </p:txBody>
      </p:sp>
      <p:sp>
        <p:nvSpPr>
          <p:cNvPr id="5" name="Espace réservé du pied de page 4">
            <a:extLst>
              <a:ext uri="{FF2B5EF4-FFF2-40B4-BE49-F238E27FC236}">
                <a16:creationId xmlns:a16="http://schemas.microsoft.com/office/drawing/2014/main" id="{E91226A4-BC6A-EA27-1B47-3FA7B71066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A0E91DB-BDDE-96C0-2B82-D18027D1CA0D}"/>
              </a:ext>
            </a:extLst>
          </p:cNvPr>
          <p:cNvSpPr>
            <a:spLocks noGrp="1"/>
          </p:cNvSpPr>
          <p:nvPr>
            <p:ph type="sldNum" sz="quarter" idx="12"/>
          </p:nvPr>
        </p:nvSpPr>
        <p:spPr/>
        <p:txBody>
          <a:bodyPr/>
          <a:lstStyle/>
          <a:p>
            <a:fld id="{87B433B6-CCB5-914C-9572-9AD3CAA08173}" type="slidenum">
              <a:rPr lang="fr-FR" smtClean="0"/>
              <a:t>‹N°›</a:t>
            </a:fld>
            <a:endParaRPr lang="fr-FR"/>
          </a:p>
        </p:txBody>
      </p:sp>
    </p:spTree>
    <p:extLst>
      <p:ext uri="{BB962C8B-B14F-4D97-AF65-F5344CB8AC3E}">
        <p14:creationId xmlns:p14="http://schemas.microsoft.com/office/powerpoint/2010/main" val="1131799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5B4654-4C89-3FEC-E820-72AFD147A7B3}"/>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2">
            <a:extLst>
              <a:ext uri="{FF2B5EF4-FFF2-40B4-BE49-F238E27FC236}">
                <a16:creationId xmlns:a16="http://schemas.microsoft.com/office/drawing/2014/main" id="{E4AB3944-C954-7304-90E4-40635F0CC9B5}"/>
              </a:ext>
            </a:extLst>
          </p:cNvPr>
          <p:cNvSpPr>
            <a:spLocks noGrp="1"/>
          </p:cNvSpPr>
          <p:nvPr>
            <p:ph sz="half" idx="1"/>
          </p:nvPr>
        </p:nvSpPr>
        <p:spPr>
          <a:xfrm>
            <a:off x="704850" y="1920875"/>
            <a:ext cx="4348163" cy="4578350"/>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a:extLst>
              <a:ext uri="{FF2B5EF4-FFF2-40B4-BE49-F238E27FC236}">
                <a16:creationId xmlns:a16="http://schemas.microsoft.com/office/drawing/2014/main" id="{47727225-B933-BFF5-69B4-658595728E36}"/>
              </a:ext>
            </a:extLst>
          </p:cNvPr>
          <p:cNvSpPr>
            <a:spLocks noGrp="1"/>
          </p:cNvSpPr>
          <p:nvPr>
            <p:ph sz="half" idx="2"/>
          </p:nvPr>
        </p:nvSpPr>
        <p:spPr>
          <a:xfrm>
            <a:off x="5205413" y="1920875"/>
            <a:ext cx="4349750" cy="4578350"/>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e la date 4">
            <a:extLst>
              <a:ext uri="{FF2B5EF4-FFF2-40B4-BE49-F238E27FC236}">
                <a16:creationId xmlns:a16="http://schemas.microsoft.com/office/drawing/2014/main" id="{129B6A6E-2FF8-AD62-DEF4-7848315EDB67}"/>
              </a:ext>
            </a:extLst>
          </p:cNvPr>
          <p:cNvSpPr>
            <a:spLocks noGrp="1"/>
          </p:cNvSpPr>
          <p:nvPr>
            <p:ph type="dt" sz="half" idx="10"/>
          </p:nvPr>
        </p:nvSpPr>
        <p:spPr/>
        <p:txBody>
          <a:bodyPr/>
          <a:lstStyle/>
          <a:p>
            <a:fld id="{F9CE88AC-ECF0-E24E-973D-30355A2FD060}" type="datetimeFigureOut">
              <a:rPr lang="fr-FR" smtClean="0"/>
              <a:t>16/06/2025</a:t>
            </a:fld>
            <a:endParaRPr lang="fr-FR"/>
          </a:p>
        </p:txBody>
      </p:sp>
      <p:sp>
        <p:nvSpPr>
          <p:cNvPr id="6" name="Espace réservé du pied de page 5">
            <a:extLst>
              <a:ext uri="{FF2B5EF4-FFF2-40B4-BE49-F238E27FC236}">
                <a16:creationId xmlns:a16="http://schemas.microsoft.com/office/drawing/2014/main" id="{FCA2033E-477C-9482-67AD-B74C305A8B3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60B2E34-76DE-9CCD-243F-4D09C87E0B2B}"/>
              </a:ext>
            </a:extLst>
          </p:cNvPr>
          <p:cNvSpPr>
            <a:spLocks noGrp="1"/>
          </p:cNvSpPr>
          <p:nvPr>
            <p:ph type="sldNum" sz="quarter" idx="12"/>
          </p:nvPr>
        </p:nvSpPr>
        <p:spPr/>
        <p:txBody>
          <a:bodyPr/>
          <a:lstStyle/>
          <a:p>
            <a:fld id="{87B433B6-CCB5-914C-9572-9AD3CAA08173}" type="slidenum">
              <a:rPr lang="fr-FR" smtClean="0"/>
              <a:t>‹N°›</a:t>
            </a:fld>
            <a:endParaRPr lang="fr-FR"/>
          </a:p>
        </p:txBody>
      </p:sp>
    </p:spTree>
    <p:extLst>
      <p:ext uri="{BB962C8B-B14F-4D97-AF65-F5344CB8AC3E}">
        <p14:creationId xmlns:p14="http://schemas.microsoft.com/office/powerpoint/2010/main" val="2194739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A7C1AF-FC03-B6E8-87CF-8BD38A972E4B}"/>
              </a:ext>
            </a:extLst>
          </p:cNvPr>
          <p:cNvSpPr>
            <a:spLocks noGrp="1"/>
          </p:cNvSpPr>
          <p:nvPr>
            <p:ph type="title"/>
          </p:nvPr>
        </p:nvSpPr>
        <p:spPr>
          <a:xfrm>
            <a:off x="706438" y="384175"/>
            <a:ext cx="8850312" cy="1393825"/>
          </a:xfrm>
        </p:spPr>
        <p:txBody>
          <a:bodyPr/>
          <a:lstStyle>
            <a:lvl1pPr>
              <a:defRPr>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texte 2">
            <a:extLst>
              <a:ext uri="{FF2B5EF4-FFF2-40B4-BE49-F238E27FC236}">
                <a16:creationId xmlns:a16="http://schemas.microsoft.com/office/drawing/2014/main" id="{A0EFABF5-96B0-A36F-17A7-4706501BEDF8}"/>
              </a:ext>
            </a:extLst>
          </p:cNvPr>
          <p:cNvSpPr>
            <a:spLocks noGrp="1"/>
          </p:cNvSpPr>
          <p:nvPr>
            <p:ph type="body" idx="1"/>
          </p:nvPr>
        </p:nvSpPr>
        <p:spPr>
          <a:xfrm>
            <a:off x="706438" y="1768475"/>
            <a:ext cx="4340225" cy="866775"/>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4" name="Espace réservé du contenu 3">
            <a:extLst>
              <a:ext uri="{FF2B5EF4-FFF2-40B4-BE49-F238E27FC236}">
                <a16:creationId xmlns:a16="http://schemas.microsoft.com/office/drawing/2014/main" id="{AB92418F-CA98-CFA6-EE4F-5C596A6DAFD1}"/>
              </a:ext>
            </a:extLst>
          </p:cNvPr>
          <p:cNvSpPr>
            <a:spLocks noGrp="1"/>
          </p:cNvSpPr>
          <p:nvPr>
            <p:ph sz="half" idx="2"/>
          </p:nvPr>
        </p:nvSpPr>
        <p:spPr>
          <a:xfrm>
            <a:off x="706438" y="2635250"/>
            <a:ext cx="4340225" cy="3876675"/>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a:extLst>
              <a:ext uri="{FF2B5EF4-FFF2-40B4-BE49-F238E27FC236}">
                <a16:creationId xmlns:a16="http://schemas.microsoft.com/office/drawing/2014/main" id="{F6119055-5CFE-C3FE-C770-BE331282932C}"/>
              </a:ext>
            </a:extLst>
          </p:cNvPr>
          <p:cNvSpPr>
            <a:spLocks noGrp="1"/>
          </p:cNvSpPr>
          <p:nvPr>
            <p:ph type="body" sz="quarter" idx="3"/>
          </p:nvPr>
        </p:nvSpPr>
        <p:spPr>
          <a:xfrm>
            <a:off x="5194300" y="1768475"/>
            <a:ext cx="4362450" cy="866775"/>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6" name="Espace réservé du contenu 5">
            <a:extLst>
              <a:ext uri="{FF2B5EF4-FFF2-40B4-BE49-F238E27FC236}">
                <a16:creationId xmlns:a16="http://schemas.microsoft.com/office/drawing/2014/main" id="{B121351A-B86D-90F6-FB96-9C3B96D5F4DE}"/>
              </a:ext>
            </a:extLst>
          </p:cNvPr>
          <p:cNvSpPr>
            <a:spLocks noGrp="1"/>
          </p:cNvSpPr>
          <p:nvPr>
            <p:ph sz="quarter" idx="4"/>
          </p:nvPr>
        </p:nvSpPr>
        <p:spPr>
          <a:xfrm>
            <a:off x="5194300" y="2635250"/>
            <a:ext cx="4362450" cy="3876675"/>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e la date 6">
            <a:extLst>
              <a:ext uri="{FF2B5EF4-FFF2-40B4-BE49-F238E27FC236}">
                <a16:creationId xmlns:a16="http://schemas.microsoft.com/office/drawing/2014/main" id="{0E203CC0-01A0-F948-A638-700A2A184A97}"/>
              </a:ext>
            </a:extLst>
          </p:cNvPr>
          <p:cNvSpPr>
            <a:spLocks noGrp="1"/>
          </p:cNvSpPr>
          <p:nvPr>
            <p:ph type="dt" sz="half" idx="10"/>
          </p:nvPr>
        </p:nvSpPr>
        <p:spPr/>
        <p:txBody>
          <a:bodyPr/>
          <a:lstStyle/>
          <a:p>
            <a:fld id="{F9CE88AC-ECF0-E24E-973D-30355A2FD060}" type="datetimeFigureOut">
              <a:rPr lang="fr-FR" smtClean="0"/>
              <a:t>16/06/2025</a:t>
            </a:fld>
            <a:endParaRPr lang="fr-FR"/>
          </a:p>
        </p:txBody>
      </p:sp>
      <p:sp>
        <p:nvSpPr>
          <p:cNvPr id="8" name="Espace réservé du pied de page 7">
            <a:extLst>
              <a:ext uri="{FF2B5EF4-FFF2-40B4-BE49-F238E27FC236}">
                <a16:creationId xmlns:a16="http://schemas.microsoft.com/office/drawing/2014/main" id="{5759FDBC-17BB-F251-F3DF-F015A8F6130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3624294-CACB-56D4-5633-AA8B288AEEC8}"/>
              </a:ext>
            </a:extLst>
          </p:cNvPr>
          <p:cNvSpPr>
            <a:spLocks noGrp="1"/>
          </p:cNvSpPr>
          <p:nvPr>
            <p:ph type="sldNum" sz="quarter" idx="12"/>
          </p:nvPr>
        </p:nvSpPr>
        <p:spPr/>
        <p:txBody>
          <a:bodyPr/>
          <a:lstStyle/>
          <a:p>
            <a:fld id="{87B433B6-CCB5-914C-9572-9AD3CAA08173}" type="slidenum">
              <a:rPr lang="fr-FR" smtClean="0"/>
              <a:t>‹N°›</a:t>
            </a:fld>
            <a:endParaRPr lang="fr-FR"/>
          </a:p>
        </p:txBody>
      </p:sp>
    </p:spTree>
    <p:extLst>
      <p:ext uri="{BB962C8B-B14F-4D97-AF65-F5344CB8AC3E}">
        <p14:creationId xmlns:p14="http://schemas.microsoft.com/office/powerpoint/2010/main" val="2000382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20980E-1A2C-8144-03D2-FCF9726A6AB0}"/>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e la date 2">
            <a:extLst>
              <a:ext uri="{FF2B5EF4-FFF2-40B4-BE49-F238E27FC236}">
                <a16:creationId xmlns:a16="http://schemas.microsoft.com/office/drawing/2014/main" id="{F26D2574-39C8-8A99-FD71-8156A9417F97}"/>
              </a:ext>
            </a:extLst>
          </p:cNvPr>
          <p:cNvSpPr>
            <a:spLocks noGrp="1"/>
          </p:cNvSpPr>
          <p:nvPr>
            <p:ph type="dt" sz="half" idx="10"/>
          </p:nvPr>
        </p:nvSpPr>
        <p:spPr/>
        <p:txBody>
          <a:bodyPr/>
          <a:lstStyle/>
          <a:p>
            <a:fld id="{F9CE88AC-ECF0-E24E-973D-30355A2FD060}" type="datetimeFigureOut">
              <a:rPr lang="fr-FR" smtClean="0"/>
              <a:t>16/06/2025</a:t>
            </a:fld>
            <a:endParaRPr lang="fr-FR"/>
          </a:p>
        </p:txBody>
      </p:sp>
      <p:sp>
        <p:nvSpPr>
          <p:cNvPr id="4" name="Espace réservé du pied de page 3">
            <a:extLst>
              <a:ext uri="{FF2B5EF4-FFF2-40B4-BE49-F238E27FC236}">
                <a16:creationId xmlns:a16="http://schemas.microsoft.com/office/drawing/2014/main" id="{2A937FA2-F48A-FE2A-A2F5-653C439A16B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2BF276E-97B1-E67B-AB96-62CC4B95FF64}"/>
              </a:ext>
            </a:extLst>
          </p:cNvPr>
          <p:cNvSpPr>
            <a:spLocks noGrp="1"/>
          </p:cNvSpPr>
          <p:nvPr>
            <p:ph type="sldNum" sz="quarter" idx="12"/>
          </p:nvPr>
        </p:nvSpPr>
        <p:spPr/>
        <p:txBody>
          <a:bodyPr/>
          <a:lstStyle/>
          <a:p>
            <a:fld id="{87B433B6-CCB5-914C-9572-9AD3CAA08173}" type="slidenum">
              <a:rPr lang="fr-FR" smtClean="0"/>
              <a:t>‹N°›</a:t>
            </a:fld>
            <a:endParaRPr lang="fr-FR"/>
          </a:p>
        </p:txBody>
      </p:sp>
    </p:spTree>
    <p:extLst>
      <p:ext uri="{BB962C8B-B14F-4D97-AF65-F5344CB8AC3E}">
        <p14:creationId xmlns:p14="http://schemas.microsoft.com/office/powerpoint/2010/main" val="4147540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AD99109-280C-4A0E-157A-BFD7C8263544}"/>
              </a:ext>
            </a:extLst>
          </p:cNvPr>
          <p:cNvSpPr>
            <a:spLocks noGrp="1"/>
          </p:cNvSpPr>
          <p:nvPr>
            <p:ph type="dt" sz="half" idx="10"/>
          </p:nvPr>
        </p:nvSpPr>
        <p:spPr/>
        <p:txBody>
          <a:bodyPr/>
          <a:lstStyle/>
          <a:p>
            <a:fld id="{F9CE88AC-ECF0-E24E-973D-30355A2FD060}" type="datetimeFigureOut">
              <a:rPr lang="fr-FR" smtClean="0"/>
              <a:t>16/06/2025</a:t>
            </a:fld>
            <a:endParaRPr lang="fr-FR"/>
          </a:p>
        </p:txBody>
      </p:sp>
      <p:sp>
        <p:nvSpPr>
          <p:cNvPr id="3" name="Espace réservé du pied de page 2">
            <a:extLst>
              <a:ext uri="{FF2B5EF4-FFF2-40B4-BE49-F238E27FC236}">
                <a16:creationId xmlns:a16="http://schemas.microsoft.com/office/drawing/2014/main" id="{3C3F7D47-B41D-D284-4903-32C0C50E98D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060968A-B042-ED00-6D01-C15FD1AA2568}"/>
              </a:ext>
            </a:extLst>
          </p:cNvPr>
          <p:cNvSpPr>
            <a:spLocks noGrp="1"/>
          </p:cNvSpPr>
          <p:nvPr>
            <p:ph type="sldNum" sz="quarter" idx="12"/>
          </p:nvPr>
        </p:nvSpPr>
        <p:spPr/>
        <p:txBody>
          <a:bodyPr/>
          <a:lstStyle/>
          <a:p>
            <a:fld id="{87B433B6-CCB5-914C-9572-9AD3CAA08173}" type="slidenum">
              <a:rPr lang="fr-FR" smtClean="0"/>
              <a:t>‹N°›</a:t>
            </a:fld>
            <a:endParaRPr lang="fr-FR"/>
          </a:p>
        </p:txBody>
      </p:sp>
    </p:spTree>
    <p:extLst>
      <p:ext uri="{BB962C8B-B14F-4D97-AF65-F5344CB8AC3E}">
        <p14:creationId xmlns:p14="http://schemas.microsoft.com/office/powerpoint/2010/main" val="3432474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69C7F4-DA74-ECB9-DFAD-8E2747EB55C1}"/>
              </a:ext>
            </a:extLst>
          </p:cNvPr>
          <p:cNvSpPr>
            <a:spLocks noGrp="1"/>
          </p:cNvSpPr>
          <p:nvPr>
            <p:ph type="title"/>
          </p:nvPr>
        </p:nvSpPr>
        <p:spPr>
          <a:xfrm>
            <a:off x="706438" y="481013"/>
            <a:ext cx="3309937" cy="1684337"/>
          </a:xfrm>
        </p:spPr>
        <p:txBody>
          <a:bodyPr anchor="b"/>
          <a:lstStyle>
            <a:lvl1pPr>
              <a:defRPr sz="3200">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2">
            <a:extLst>
              <a:ext uri="{FF2B5EF4-FFF2-40B4-BE49-F238E27FC236}">
                <a16:creationId xmlns:a16="http://schemas.microsoft.com/office/drawing/2014/main" id="{9587F9A2-FE5A-32FC-B4C7-3C378562F749}"/>
              </a:ext>
            </a:extLst>
          </p:cNvPr>
          <p:cNvSpPr>
            <a:spLocks noGrp="1"/>
          </p:cNvSpPr>
          <p:nvPr>
            <p:ph idx="1"/>
          </p:nvPr>
        </p:nvSpPr>
        <p:spPr>
          <a:xfrm>
            <a:off x="4362450" y="1038225"/>
            <a:ext cx="5194300" cy="5127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texte 3">
            <a:extLst>
              <a:ext uri="{FF2B5EF4-FFF2-40B4-BE49-F238E27FC236}">
                <a16:creationId xmlns:a16="http://schemas.microsoft.com/office/drawing/2014/main" id="{94018324-7680-1F2B-2E70-4CAFE18E4FF9}"/>
              </a:ext>
            </a:extLst>
          </p:cNvPr>
          <p:cNvSpPr>
            <a:spLocks noGrp="1"/>
          </p:cNvSpPr>
          <p:nvPr>
            <p:ph type="body" sz="half" idx="2"/>
          </p:nvPr>
        </p:nvSpPr>
        <p:spPr>
          <a:xfrm>
            <a:off x="706438" y="2165350"/>
            <a:ext cx="3309937" cy="4010025"/>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5" name="Espace réservé de la date 4">
            <a:extLst>
              <a:ext uri="{FF2B5EF4-FFF2-40B4-BE49-F238E27FC236}">
                <a16:creationId xmlns:a16="http://schemas.microsoft.com/office/drawing/2014/main" id="{3E8E7191-FBBC-72DD-29FF-4181D66E3A26}"/>
              </a:ext>
            </a:extLst>
          </p:cNvPr>
          <p:cNvSpPr>
            <a:spLocks noGrp="1"/>
          </p:cNvSpPr>
          <p:nvPr>
            <p:ph type="dt" sz="half" idx="10"/>
          </p:nvPr>
        </p:nvSpPr>
        <p:spPr/>
        <p:txBody>
          <a:bodyPr/>
          <a:lstStyle/>
          <a:p>
            <a:fld id="{F9CE88AC-ECF0-E24E-973D-30355A2FD060}" type="datetimeFigureOut">
              <a:rPr lang="fr-FR" smtClean="0"/>
              <a:t>16/06/2025</a:t>
            </a:fld>
            <a:endParaRPr lang="fr-FR"/>
          </a:p>
        </p:txBody>
      </p:sp>
      <p:sp>
        <p:nvSpPr>
          <p:cNvPr id="6" name="Espace réservé du pied de page 5">
            <a:extLst>
              <a:ext uri="{FF2B5EF4-FFF2-40B4-BE49-F238E27FC236}">
                <a16:creationId xmlns:a16="http://schemas.microsoft.com/office/drawing/2014/main" id="{B96BA798-6883-2923-E9EE-97C494B03D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A48D39-8B45-D4D8-947C-B71FE55A8B50}"/>
              </a:ext>
            </a:extLst>
          </p:cNvPr>
          <p:cNvSpPr>
            <a:spLocks noGrp="1"/>
          </p:cNvSpPr>
          <p:nvPr>
            <p:ph type="sldNum" sz="quarter" idx="12"/>
          </p:nvPr>
        </p:nvSpPr>
        <p:spPr/>
        <p:txBody>
          <a:bodyPr/>
          <a:lstStyle/>
          <a:p>
            <a:fld id="{87B433B6-CCB5-914C-9572-9AD3CAA08173}" type="slidenum">
              <a:rPr lang="fr-FR" smtClean="0"/>
              <a:t>‹N°›</a:t>
            </a:fld>
            <a:endParaRPr lang="fr-FR"/>
          </a:p>
        </p:txBody>
      </p:sp>
    </p:spTree>
    <p:extLst>
      <p:ext uri="{BB962C8B-B14F-4D97-AF65-F5344CB8AC3E}">
        <p14:creationId xmlns:p14="http://schemas.microsoft.com/office/powerpoint/2010/main" val="42489880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DA711C-1A94-E7F6-71AD-FCE651D3CCA4}"/>
              </a:ext>
            </a:extLst>
          </p:cNvPr>
          <p:cNvSpPr>
            <a:spLocks noGrp="1"/>
          </p:cNvSpPr>
          <p:nvPr>
            <p:ph type="title"/>
          </p:nvPr>
        </p:nvSpPr>
        <p:spPr>
          <a:xfrm>
            <a:off x="706438" y="481013"/>
            <a:ext cx="3309937" cy="1684337"/>
          </a:xfrm>
        </p:spPr>
        <p:txBody>
          <a:bodyPr anchor="b"/>
          <a:lstStyle>
            <a:lvl1pPr>
              <a:defRPr sz="3200">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pour une image  2">
            <a:extLst>
              <a:ext uri="{FF2B5EF4-FFF2-40B4-BE49-F238E27FC236}">
                <a16:creationId xmlns:a16="http://schemas.microsoft.com/office/drawing/2014/main" id="{42AF4521-F396-7964-6F39-935DC38783B9}"/>
              </a:ext>
            </a:extLst>
          </p:cNvPr>
          <p:cNvSpPr>
            <a:spLocks noGrp="1"/>
          </p:cNvSpPr>
          <p:nvPr>
            <p:ph type="pic" idx="1"/>
          </p:nvPr>
        </p:nvSpPr>
        <p:spPr>
          <a:xfrm>
            <a:off x="4362450" y="1038225"/>
            <a:ext cx="5194300" cy="5127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83F9E48B-AA42-3B7F-19BB-D69BC334E9FE}"/>
              </a:ext>
            </a:extLst>
          </p:cNvPr>
          <p:cNvSpPr>
            <a:spLocks noGrp="1"/>
          </p:cNvSpPr>
          <p:nvPr>
            <p:ph type="body" sz="half" idx="2"/>
          </p:nvPr>
        </p:nvSpPr>
        <p:spPr>
          <a:xfrm>
            <a:off x="706438" y="2165350"/>
            <a:ext cx="3309937" cy="4010025"/>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5" name="Espace réservé de la date 4">
            <a:extLst>
              <a:ext uri="{FF2B5EF4-FFF2-40B4-BE49-F238E27FC236}">
                <a16:creationId xmlns:a16="http://schemas.microsoft.com/office/drawing/2014/main" id="{8C1029C0-E408-B041-0801-8F5EFC6105C6}"/>
              </a:ext>
            </a:extLst>
          </p:cNvPr>
          <p:cNvSpPr>
            <a:spLocks noGrp="1"/>
          </p:cNvSpPr>
          <p:nvPr>
            <p:ph type="dt" sz="half" idx="10"/>
          </p:nvPr>
        </p:nvSpPr>
        <p:spPr/>
        <p:txBody>
          <a:bodyPr/>
          <a:lstStyle/>
          <a:p>
            <a:fld id="{F9CE88AC-ECF0-E24E-973D-30355A2FD060}" type="datetimeFigureOut">
              <a:rPr lang="fr-FR" smtClean="0"/>
              <a:t>16/06/2025</a:t>
            </a:fld>
            <a:endParaRPr lang="fr-FR"/>
          </a:p>
        </p:txBody>
      </p:sp>
      <p:sp>
        <p:nvSpPr>
          <p:cNvPr id="6" name="Espace réservé du pied de page 5">
            <a:extLst>
              <a:ext uri="{FF2B5EF4-FFF2-40B4-BE49-F238E27FC236}">
                <a16:creationId xmlns:a16="http://schemas.microsoft.com/office/drawing/2014/main" id="{15F0C556-8F96-A079-5E18-3F5755C2F37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25DA89E-5750-5F94-3C73-C5E7702F7759}"/>
              </a:ext>
            </a:extLst>
          </p:cNvPr>
          <p:cNvSpPr>
            <a:spLocks noGrp="1"/>
          </p:cNvSpPr>
          <p:nvPr>
            <p:ph type="sldNum" sz="quarter" idx="12"/>
          </p:nvPr>
        </p:nvSpPr>
        <p:spPr/>
        <p:txBody>
          <a:bodyPr/>
          <a:lstStyle/>
          <a:p>
            <a:fld id="{87B433B6-CCB5-914C-9572-9AD3CAA08173}" type="slidenum">
              <a:rPr lang="fr-FR" smtClean="0"/>
              <a:t>‹N°›</a:t>
            </a:fld>
            <a:endParaRPr lang="fr-FR"/>
          </a:p>
        </p:txBody>
      </p:sp>
    </p:spTree>
    <p:extLst>
      <p:ext uri="{BB962C8B-B14F-4D97-AF65-F5344CB8AC3E}">
        <p14:creationId xmlns:p14="http://schemas.microsoft.com/office/powerpoint/2010/main" val="29768767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AEAFB3-82AF-4566-CE24-301A2DFB97B5}"/>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texte vertical 2">
            <a:extLst>
              <a:ext uri="{FF2B5EF4-FFF2-40B4-BE49-F238E27FC236}">
                <a16:creationId xmlns:a16="http://schemas.microsoft.com/office/drawing/2014/main" id="{A68752F8-ADF2-6370-4D74-2AF6D2A653B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F0D31E8-974A-91BD-5966-03A9A63FD7F6}"/>
              </a:ext>
            </a:extLst>
          </p:cNvPr>
          <p:cNvSpPr>
            <a:spLocks noGrp="1"/>
          </p:cNvSpPr>
          <p:nvPr>
            <p:ph type="dt" sz="half" idx="10"/>
          </p:nvPr>
        </p:nvSpPr>
        <p:spPr/>
        <p:txBody>
          <a:bodyPr/>
          <a:lstStyle/>
          <a:p>
            <a:fld id="{F9CE88AC-ECF0-E24E-973D-30355A2FD060}" type="datetimeFigureOut">
              <a:rPr lang="fr-FR" smtClean="0"/>
              <a:t>16/06/2025</a:t>
            </a:fld>
            <a:endParaRPr lang="fr-FR"/>
          </a:p>
        </p:txBody>
      </p:sp>
      <p:sp>
        <p:nvSpPr>
          <p:cNvPr id="5" name="Espace réservé du pied de page 4">
            <a:extLst>
              <a:ext uri="{FF2B5EF4-FFF2-40B4-BE49-F238E27FC236}">
                <a16:creationId xmlns:a16="http://schemas.microsoft.com/office/drawing/2014/main" id="{0CB29ABB-EB8C-499B-C307-E6167B3C987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2388B48-A638-58F5-0259-1F7E0A183D4D}"/>
              </a:ext>
            </a:extLst>
          </p:cNvPr>
          <p:cNvSpPr>
            <a:spLocks noGrp="1"/>
          </p:cNvSpPr>
          <p:nvPr>
            <p:ph type="sldNum" sz="quarter" idx="12"/>
          </p:nvPr>
        </p:nvSpPr>
        <p:spPr/>
        <p:txBody>
          <a:bodyPr/>
          <a:lstStyle/>
          <a:p>
            <a:fld id="{87B433B6-CCB5-914C-9572-9AD3CAA08173}" type="slidenum">
              <a:rPr lang="fr-FR" smtClean="0"/>
              <a:t>‹N°›</a:t>
            </a:fld>
            <a:endParaRPr lang="fr-FR"/>
          </a:p>
        </p:txBody>
      </p:sp>
    </p:spTree>
    <p:extLst>
      <p:ext uri="{BB962C8B-B14F-4D97-AF65-F5344CB8AC3E}">
        <p14:creationId xmlns:p14="http://schemas.microsoft.com/office/powerpoint/2010/main" val="2432939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7E8EB03-ECAA-2F4C-9666-27A1F7622909}"/>
              </a:ext>
            </a:extLst>
          </p:cNvPr>
          <p:cNvSpPr>
            <a:spLocks noGrp="1"/>
          </p:cNvSpPr>
          <p:nvPr>
            <p:ph type="title" orient="vert"/>
          </p:nvPr>
        </p:nvSpPr>
        <p:spPr>
          <a:xfrm>
            <a:off x="7343775" y="384175"/>
            <a:ext cx="2211388" cy="6115050"/>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B48E53B-D276-FB1C-C3E5-12471E99E69D}"/>
              </a:ext>
            </a:extLst>
          </p:cNvPr>
          <p:cNvSpPr>
            <a:spLocks noGrp="1"/>
          </p:cNvSpPr>
          <p:nvPr>
            <p:ph type="body" orient="vert" idx="1"/>
          </p:nvPr>
        </p:nvSpPr>
        <p:spPr>
          <a:xfrm>
            <a:off x="704850" y="384175"/>
            <a:ext cx="6486525" cy="61150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BD357D3-74F8-2B29-3058-D39A8DF929C7}"/>
              </a:ext>
            </a:extLst>
          </p:cNvPr>
          <p:cNvSpPr>
            <a:spLocks noGrp="1"/>
          </p:cNvSpPr>
          <p:nvPr>
            <p:ph type="dt" sz="half" idx="10"/>
          </p:nvPr>
        </p:nvSpPr>
        <p:spPr/>
        <p:txBody>
          <a:bodyPr/>
          <a:lstStyle/>
          <a:p>
            <a:fld id="{F9CE88AC-ECF0-E24E-973D-30355A2FD060}" type="datetimeFigureOut">
              <a:rPr lang="fr-FR" smtClean="0"/>
              <a:t>16/06/2025</a:t>
            </a:fld>
            <a:endParaRPr lang="fr-FR"/>
          </a:p>
        </p:txBody>
      </p:sp>
      <p:sp>
        <p:nvSpPr>
          <p:cNvPr id="5" name="Espace réservé du pied de page 4">
            <a:extLst>
              <a:ext uri="{FF2B5EF4-FFF2-40B4-BE49-F238E27FC236}">
                <a16:creationId xmlns:a16="http://schemas.microsoft.com/office/drawing/2014/main" id="{9A117BA6-A8CB-3D53-0115-0A4DA26BE5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F2458B-9715-7CA7-AE40-1498276C8282}"/>
              </a:ext>
            </a:extLst>
          </p:cNvPr>
          <p:cNvSpPr>
            <a:spLocks noGrp="1"/>
          </p:cNvSpPr>
          <p:nvPr>
            <p:ph type="sldNum" sz="quarter" idx="12"/>
          </p:nvPr>
        </p:nvSpPr>
        <p:spPr/>
        <p:txBody>
          <a:bodyPr/>
          <a:lstStyle/>
          <a:p>
            <a:fld id="{87B433B6-CCB5-914C-9572-9AD3CAA08173}" type="slidenum">
              <a:rPr lang="fr-FR" smtClean="0"/>
              <a:t>‹N°›</a:t>
            </a:fld>
            <a:endParaRPr lang="fr-FR"/>
          </a:p>
        </p:txBody>
      </p:sp>
    </p:spTree>
    <p:extLst>
      <p:ext uri="{BB962C8B-B14F-4D97-AF65-F5344CB8AC3E}">
        <p14:creationId xmlns:p14="http://schemas.microsoft.com/office/powerpoint/2010/main" val="3438678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6937" y="476712"/>
            <a:ext cx="5704662" cy="407869"/>
          </a:xfrm>
          <a:prstGeom prst="rect">
            <a:avLst/>
          </a:prstGeom>
        </p:spPr>
        <p:txBody>
          <a:bodyPr vert="horz" wrap="square" lIns="0" tIns="0" rIns="0" bIns="0" rtlCol="0" anchor="t">
            <a:spAutoFit/>
          </a:bodyPr>
          <a:lstStyle/>
          <a:p>
            <a:r>
              <a:rPr lang="fr-FR"/>
              <a:t>Modifiez le style du titre</a:t>
            </a:r>
            <a:endParaRPr lang="en-US"/>
          </a:p>
        </p:txBody>
      </p:sp>
      <p:sp>
        <p:nvSpPr>
          <p:cNvPr id="3" name="Text Placeholder 2"/>
          <p:cNvSpPr>
            <a:spLocks noGrp="1"/>
          </p:cNvSpPr>
          <p:nvPr>
            <p:ph type="body" idx="1"/>
          </p:nvPr>
        </p:nvSpPr>
        <p:spPr>
          <a:xfrm>
            <a:off x="436630" y="2204080"/>
            <a:ext cx="8849261" cy="899862"/>
          </a:xfrm>
          <a:prstGeom prst="rect">
            <a:avLst/>
          </a:prstGeom>
        </p:spPr>
        <p:txBody>
          <a:bodyPr vert="horz" lIns="0" tIns="0" rIns="0" bIns="0" rtlCol="0">
            <a:spAutoFit/>
          </a:bodyPr>
          <a:lstStyle/>
          <a:p>
            <a:pPr lvl="0"/>
            <a:r>
              <a:rPr lang="fr-FR" dirty="0"/>
              <a:t>Lorem</a:t>
            </a:r>
          </a:p>
          <a:p>
            <a:pPr lvl="1"/>
            <a:r>
              <a:rPr lang="fr-FR" dirty="0"/>
              <a:t>Lorem niveau</a:t>
            </a:r>
          </a:p>
          <a:p>
            <a:pPr lvl="2"/>
            <a:r>
              <a:rPr lang="fr-FR" dirty="0"/>
              <a:t>Lorem niveau</a:t>
            </a:r>
          </a:p>
          <a:p>
            <a:pPr lvl="3"/>
            <a:r>
              <a:rPr lang="fr-FR" dirty="0"/>
              <a:t>Lorem me niveau</a:t>
            </a:r>
          </a:p>
          <a:p>
            <a:pPr lvl="4"/>
            <a:r>
              <a:rPr lang="fr-FR" dirty="0" err="1"/>
              <a:t>Tation</a:t>
            </a:r>
            <a:r>
              <a:rPr lang="fr-FR" dirty="0"/>
              <a:t> </a:t>
            </a:r>
            <a:r>
              <a:rPr lang="fr-FR" dirty="0" err="1"/>
              <a:t>ullamcorper</a:t>
            </a:r>
            <a:endParaRPr lang="en-US" dirty="0"/>
          </a:p>
          <a:p>
            <a:pPr lvl="5"/>
            <a:r>
              <a:rPr lang="en-US" dirty="0"/>
              <a:t>Lorem</a:t>
            </a:r>
            <a:endParaRPr lang="fr-FR" dirty="0"/>
          </a:p>
        </p:txBody>
      </p:sp>
      <p:sp>
        <p:nvSpPr>
          <p:cNvPr id="4" name="Date Placeholder 3"/>
          <p:cNvSpPr>
            <a:spLocks noGrp="1"/>
          </p:cNvSpPr>
          <p:nvPr>
            <p:ph type="dt" sz="half" idx="2"/>
          </p:nvPr>
        </p:nvSpPr>
        <p:spPr>
          <a:xfrm>
            <a:off x="6826650" y="6853765"/>
            <a:ext cx="2581035" cy="162914"/>
          </a:xfrm>
          <a:prstGeom prst="rect">
            <a:avLst/>
          </a:prstGeom>
        </p:spPr>
        <p:txBody>
          <a:bodyPr vert="horz" lIns="0" tIns="0" rIns="0" bIns="0" rtlCol="0" anchor="ctr"/>
          <a:lstStyle>
            <a:lvl1pPr algn="r">
              <a:defRPr sz="631">
                <a:solidFill>
                  <a:schemeClr val="tx2"/>
                </a:solidFill>
                <a:latin typeface="Enedis Light" pitchFamily="50" charset="0"/>
              </a:defRPr>
            </a:lvl1pPr>
          </a:lstStyle>
          <a:p>
            <a:r>
              <a:rPr lang="fr-FR" dirty="0"/>
              <a:t>Document confidentiel - ne pas diffuser                          00 / 00 /2021</a:t>
            </a:r>
          </a:p>
        </p:txBody>
      </p:sp>
      <p:sp>
        <p:nvSpPr>
          <p:cNvPr id="5" name="Footer Placeholder 4"/>
          <p:cNvSpPr>
            <a:spLocks noGrp="1"/>
          </p:cNvSpPr>
          <p:nvPr>
            <p:ph type="ftr" sz="quarter" idx="3"/>
          </p:nvPr>
        </p:nvSpPr>
        <p:spPr>
          <a:xfrm>
            <a:off x="1368662" y="6805941"/>
            <a:ext cx="4049907" cy="238522"/>
          </a:xfrm>
          <a:prstGeom prst="rect">
            <a:avLst/>
          </a:prstGeom>
        </p:spPr>
        <p:txBody>
          <a:bodyPr vert="horz" lIns="0" tIns="0" rIns="0" bIns="0" rtlCol="0" anchor="ctr"/>
          <a:lstStyle>
            <a:lvl1pPr algn="l">
              <a:defRPr sz="841" b="1">
                <a:solidFill>
                  <a:schemeClr val="tx2"/>
                </a:solidFill>
                <a:latin typeface="+mj-lt"/>
              </a:defRPr>
            </a:lvl1pPr>
          </a:lstStyle>
          <a:p>
            <a:r>
              <a:rPr lang="fr-FR" dirty="0"/>
              <a:t>AD </a:t>
            </a:r>
            <a:r>
              <a:rPr lang="fr-FR" dirty="0" err="1"/>
              <a:t>Multimétiers</a:t>
            </a:r>
            <a:r>
              <a:rPr lang="fr-FR" dirty="0"/>
              <a:t> - Programme Pertes et Fraude - 3 octobre 2024</a:t>
            </a:r>
          </a:p>
        </p:txBody>
      </p:sp>
      <p:sp>
        <p:nvSpPr>
          <p:cNvPr id="6" name="Slide Number Placeholder 5"/>
          <p:cNvSpPr>
            <a:spLocks noGrp="1"/>
          </p:cNvSpPr>
          <p:nvPr>
            <p:ph type="sldNum" sz="quarter" idx="4"/>
          </p:nvPr>
        </p:nvSpPr>
        <p:spPr>
          <a:xfrm>
            <a:off x="9428390" y="6854027"/>
            <a:ext cx="391441" cy="162914"/>
          </a:xfrm>
          <a:prstGeom prst="rect">
            <a:avLst/>
          </a:prstGeom>
        </p:spPr>
        <p:txBody>
          <a:bodyPr vert="horz" lIns="0" tIns="0" rIns="0" bIns="0" rtlCol="0" anchor="ctr"/>
          <a:lstStyle>
            <a:lvl1pPr algn="r">
              <a:defRPr sz="631" b="1">
                <a:solidFill>
                  <a:schemeClr val="tx2"/>
                </a:solidFill>
                <a:latin typeface="+mj-lt"/>
              </a:defRPr>
            </a:lvl1pPr>
          </a:lstStyle>
          <a:p>
            <a:fld id="{6B54B0F7-55DD-40D6-B7F4-70B586885C0B}" type="slidenum">
              <a:rPr lang="fr-FR" smtClean="0"/>
              <a:pPr/>
              <a:t>‹N°›</a:t>
            </a:fld>
            <a:endParaRPr lang="fr-FR"/>
          </a:p>
        </p:txBody>
      </p:sp>
      <p:grpSp>
        <p:nvGrpSpPr>
          <p:cNvPr id="14" name="Groupe 13">
            <a:extLst>
              <a:ext uri="{FF2B5EF4-FFF2-40B4-BE49-F238E27FC236}">
                <a16:creationId xmlns:a16="http://schemas.microsoft.com/office/drawing/2014/main" id="{2A02097C-C2C2-4DA2-899D-77F82F856EDF}"/>
              </a:ext>
            </a:extLst>
          </p:cNvPr>
          <p:cNvGrpSpPr>
            <a:grpSpLocks noChangeAspect="1"/>
          </p:cNvGrpSpPr>
          <p:nvPr userDrawn="1"/>
        </p:nvGrpSpPr>
        <p:grpSpPr>
          <a:xfrm>
            <a:off x="436175" y="6810170"/>
            <a:ext cx="645936" cy="163191"/>
            <a:chOff x="3231832" y="7185063"/>
            <a:chExt cx="5132298" cy="1037158"/>
          </a:xfrm>
        </p:grpSpPr>
        <p:sp>
          <p:nvSpPr>
            <p:cNvPr id="12" name="Forme libre : forme 11">
              <a:extLst>
                <a:ext uri="{FF2B5EF4-FFF2-40B4-BE49-F238E27FC236}">
                  <a16:creationId xmlns:a16="http://schemas.microsoft.com/office/drawing/2014/main" id="{0BDC45AC-D827-4EC3-9595-8445187F9807}"/>
                </a:ext>
              </a:extLst>
            </p:cNvPr>
            <p:cNvSpPr/>
            <p:nvPr/>
          </p:nvSpPr>
          <p:spPr>
            <a:xfrm>
              <a:off x="5071966" y="7185101"/>
              <a:ext cx="1117644" cy="1037120"/>
            </a:xfrm>
            <a:custGeom>
              <a:avLst/>
              <a:gdLst>
                <a:gd name="connsiteX0" fmla="*/ 519115 w 1117644"/>
                <a:gd name="connsiteY0" fmla="*/ 848219 h 1037120"/>
                <a:gd name="connsiteX1" fmla="*/ 324919 w 1117644"/>
                <a:gd name="connsiteY1" fmla="*/ 668711 h 1037120"/>
                <a:gd name="connsiteX2" fmla="*/ 325338 w 1117644"/>
                <a:gd name="connsiteY2" fmla="*/ 636136 h 1037120"/>
                <a:gd name="connsiteX3" fmla="*/ 739428 w 1117644"/>
                <a:gd name="connsiteY3" fmla="*/ 636136 h 1037120"/>
                <a:gd name="connsiteX4" fmla="*/ 999289 w 1117644"/>
                <a:gd name="connsiteY4" fmla="*/ 394601 h 1037120"/>
                <a:gd name="connsiteX5" fmla="*/ 999289 w 1117644"/>
                <a:gd name="connsiteY5" fmla="*/ 241572 h 1037120"/>
                <a:gd name="connsiteX6" fmla="*/ 739428 w 1117644"/>
                <a:gd name="connsiteY6" fmla="*/ 37 h 1037120"/>
                <a:gd name="connsiteX7" fmla="*/ 378107 w 1117644"/>
                <a:gd name="connsiteY7" fmla="*/ 37 h 1037120"/>
                <a:gd name="connsiteX8" fmla="*/ 317775 w 1117644"/>
                <a:gd name="connsiteY8" fmla="*/ 4647 h 1037120"/>
                <a:gd name="connsiteX9" fmla="*/ 118684 w 1117644"/>
                <a:gd name="connsiteY9" fmla="*/ 241572 h 1037120"/>
                <a:gd name="connsiteX10" fmla="*/ 118684 w 1117644"/>
                <a:gd name="connsiteY10" fmla="*/ 330402 h 1037120"/>
                <a:gd name="connsiteX11" fmla="*/ 151850 w 1117644"/>
                <a:gd name="connsiteY11" fmla="*/ 367302 h 1037120"/>
                <a:gd name="connsiteX12" fmla="*/ 292096 w 1117644"/>
                <a:gd name="connsiteY12" fmla="*/ 367302 h 1037120"/>
                <a:gd name="connsiteX13" fmla="*/ 325300 w 1117644"/>
                <a:gd name="connsiteY13" fmla="*/ 330402 h 1037120"/>
                <a:gd name="connsiteX14" fmla="*/ 325300 w 1117644"/>
                <a:gd name="connsiteY14" fmla="*/ 273062 h 1037120"/>
                <a:gd name="connsiteX15" fmla="*/ 417369 w 1117644"/>
                <a:gd name="connsiteY15" fmla="*/ 188994 h 1037120"/>
                <a:gd name="connsiteX16" fmla="*/ 700680 w 1117644"/>
                <a:gd name="connsiteY16" fmla="*/ 188994 h 1037120"/>
                <a:gd name="connsiteX17" fmla="*/ 792768 w 1117644"/>
                <a:gd name="connsiteY17" fmla="*/ 273062 h 1037120"/>
                <a:gd name="connsiteX18" fmla="*/ 792768 w 1117644"/>
                <a:gd name="connsiteY18" fmla="*/ 363892 h 1037120"/>
                <a:gd name="connsiteX19" fmla="*/ 700680 w 1117644"/>
                <a:gd name="connsiteY19" fmla="*/ 447884 h 1037120"/>
                <a:gd name="connsiteX20" fmla="*/ 250 w 1117644"/>
                <a:gd name="connsiteY20" fmla="*/ 447884 h 1037120"/>
                <a:gd name="connsiteX21" fmla="*/ 250 w 1117644"/>
                <a:gd name="connsiteY21" fmla="*/ 636136 h 1037120"/>
                <a:gd name="connsiteX22" fmla="*/ 118188 w 1117644"/>
                <a:gd name="connsiteY22" fmla="*/ 636136 h 1037120"/>
                <a:gd name="connsiteX23" fmla="*/ 118188 w 1117644"/>
                <a:gd name="connsiteY23" fmla="*/ 668673 h 1037120"/>
                <a:gd name="connsiteX24" fmla="*/ 519800 w 1117644"/>
                <a:gd name="connsiteY24" fmla="*/ 1037157 h 1037120"/>
                <a:gd name="connsiteX25" fmla="*/ 1117894 w 1117644"/>
                <a:gd name="connsiteY25" fmla="*/ 1037157 h 1037120"/>
                <a:gd name="connsiteX26" fmla="*/ 1117894 w 1117644"/>
                <a:gd name="connsiteY26" fmla="*/ 848200 h 1037120"/>
                <a:gd name="connsiteX27" fmla="*/ 519115 w 1117644"/>
                <a:gd name="connsiteY27" fmla="*/ 848219 h 103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7644" h="1037120">
                  <a:moveTo>
                    <a:pt x="519115" y="848219"/>
                  </a:moveTo>
                  <a:cubicBezTo>
                    <a:pt x="412035" y="848219"/>
                    <a:pt x="324919" y="768248"/>
                    <a:pt x="324919" y="668711"/>
                  </a:cubicBezTo>
                  <a:lnTo>
                    <a:pt x="325338" y="636136"/>
                  </a:lnTo>
                  <a:lnTo>
                    <a:pt x="739428" y="636136"/>
                  </a:lnTo>
                  <a:cubicBezTo>
                    <a:pt x="882741" y="636136"/>
                    <a:pt x="999289" y="527798"/>
                    <a:pt x="999289" y="394601"/>
                  </a:cubicBezTo>
                  <a:lnTo>
                    <a:pt x="999289" y="241572"/>
                  </a:lnTo>
                  <a:cubicBezTo>
                    <a:pt x="999289" y="108375"/>
                    <a:pt x="882741" y="37"/>
                    <a:pt x="739428" y="37"/>
                  </a:cubicBezTo>
                  <a:lnTo>
                    <a:pt x="378107" y="37"/>
                  </a:lnTo>
                  <a:cubicBezTo>
                    <a:pt x="358028" y="37"/>
                    <a:pt x="337740" y="228"/>
                    <a:pt x="317775" y="4647"/>
                  </a:cubicBezTo>
                  <a:cubicBezTo>
                    <a:pt x="200294" y="30727"/>
                    <a:pt x="118684" y="129349"/>
                    <a:pt x="118684" y="241572"/>
                  </a:cubicBezTo>
                  <a:lnTo>
                    <a:pt x="118684" y="330402"/>
                  </a:lnTo>
                  <a:cubicBezTo>
                    <a:pt x="118684" y="350729"/>
                    <a:pt x="133543" y="367302"/>
                    <a:pt x="151850" y="367302"/>
                  </a:cubicBezTo>
                  <a:lnTo>
                    <a:pt x="292096" y="367302"/>
                  </a:lnTo>
                  <a:cubicBezTo>
                    <a:pt x="310422" y="367302"/>
                    <a:pt x="325300" y="350729"/>
                    <a:pt x="325300" y="330402"/>
                  </a:cubicBezTo>
                  <a:lnTo>
                    <a:pt x="325300" y="273062"/>
                  </a:lnTo>
                  <a:cubicBezTo>
                    <a:pt x="325300" y="226713"/>
                    <a:pt x="366600" y="188994"/>
                    <a:pt x="417369" y="188994"/>
                  </a:cubicBezTo>
                  <a:lnTo>
                    <a:pt x="700680" y="188994"/>
                  </a:lnTo>
                  <a:cubicBezTo>
                    <a:pt x="751467" y="188994"/>
                    <a:pt x="792768" y="226713"/>
                    <a:pt x="792768" y="273062"/>
                  </a:cubicBezTo>
                  <a:lnTo>
                    <a:pt x="792768" y="363892"/>
                  </a:lnTo>
                  <a:cubicBezTo>
                    <a:pt x="792768" y="410203"/>
                    <a:pt x="751467" y="447884"/>
                    <a:pt x="700680" y="447884"/>
                  </a:cubicBezTo>
                  <a:lnTo>
                    <a:pt x="250" y="447884"/>
                  </a:lnTo>
                  <a:lnTo>
                    <a:pt x="250" y="636136"/>
                  </a:lnTo>
                  <a:lnTo>
                    <a:pt x="118188" y="636136"/>
                  </a:lnTo>
                  <a:lnTo>
                    <a:pt x="118188" y="668673"/>
                  </a:lnTo>
                  <a:cubicBezTo>
                    <a:pt x="118188" y="872527"/>
                    <a:pt x="298859" y="1037157"/>
                    <a:pt x="519800" y="1037157"/>
                  </a:cubicBezTo>
                  <a:lnTo>
                    <a:pt x="1117894" y="1037157"/>
                  </a:lnTo>
                  <a:lnTo>
                    <a:pt x="1117894" y="848200"/>
                  </a:lnTo>
                  <a:lnTo>
                    <a:pt x="519115" y="848219"/>
                  </a:lnTo>
                  <a:close/>
                </a:path>
              </a:pathLst>
            </a:custGeom>
            <a:solidFill>
              <a:srgbClr val="96CD32"/>
            </a:solidFill>
            <a:ln w="19050" cap="flat">
              <a:noFill/>
              <a:prstDash val="solid"/>
              <a:round/>
            </a:ln>
          </p:spPr>
          <p:txBody>
            <a:bodyPr rtlCol="0" anchor="ctr"/>
            <a:lstStyle/>
            <a:p>
              <a:endParaRPr lang="fr-FR"/>
            </a:p>
          </p:txBody>
        </p:sp>
        <p:sp>
          <p:nvSpPr>
            <p:cNvPr id="13" name="Forme libre : forme 12">
              <a:extLst>
                <a:ext uri="{FF2B5EF4-FFF2-40B4-BE49-F238E27FC236}">
                  <a16:creationId xmlns:a16="http://schemas.microsoft.com/office/drawing/2014/main" id="{D7E896CC-AAEE-4D27-B259-9BDDE17707D4}"/>
                </a:ext>
              </a:extLst>
            </p:cNvPr>
            <p:cNvSpPr/>
            <p:nvPr/>
          </p:nvSpPr>
          <p:spPr>
            <a:xfrm>
              <a:off x="3231832" y="7185063"/>
              <a:ext cx="5132298" cy="1037139"/>
            </a:xfrm>
            <a:custGeom>
              <a:avLst/>
              <a:gdLst>
                <a:gd name="connsiteX0" fmla="*/ 4143956 w 5132298"/>
                <a:gd name="connsiteY0" fmla="*/ 78849 h 1037139"/>
                <a:gd name="connsiteX1" fmla="*/ 4143651 w 5132298"/>
                <a:gd name="connsiteY1" fmla="*/ 36939 h 1037139"/>
                <a:gd name="connsiteX2" fmla="*/ 4110447 w 5132298"/>
                <a:gd name="connsiteY2" fmla="*/ 78 h 1037139"/>
                <a:gd name="connsiteX3" fmla="*/ 3970639 w 5132298"/>
                <a:gd name="connsiteY3" fmla="*/ 78 h 1037139"/>
                <a:gd name="connsiteX4" fmla="*/ 3937435 w 5132298"/>
                <a:gd name="connsiteY4" fmla="*/ 36939 h 1037139"/>
                <a:gd name="connsiteX5" fmla="*/ 3937435 w 5132298"/>
                <a:gd name="connsiteY5" fmla="*/ 78849 h 1037139"/>
                <a:gd name="connsiteX6" fmla="*/ 3937454 w 5132298"/>
                <a:gd name="connsiteY6" fmla="*/ 78849 h 1037139"/>
                <a:gd name="connsiteX7" fmla="*/ 3937759 w 5132298"/>
                <a:gd name="connsiteY7" fmla="*/ 152249 h 1037139"/>
                <a:gd name="connsiteX8" fmla="*/ 3970963 w 5132298"/>
                <a:gd name="connsiteY8" fmla="*/ 189111 h 1037139"/>
                <a:gd name="connsiteX9" fmla="*/ 4110771 w 5132298"/>
                <a:gd name="connsiteY9" fmla="*/ 189111 h 1037139"/>
                <a:gd name="connsiteX10" fmla="*/ 4143975 w 5132298"/>
                <a:gd name="connsiteY10" fmla="*/ 152249 h 1037139"/>
                <a:gd name="connsiteX11" fmla="*/ 4143975 w 5132298"/>
                <a:gd name="connsiteY11" fmla="*/ 78849 h 1037139"/>
                <a:gd name="connsiteX12" fmla="*/ 4143956 w 5132298"/>
                <a:gd name="connsiteY12" fmla="*/ 78849 h 1037139"/>
                <a:gd name="connsiteX13" fmla="*/ 4143956 w 5132298"/>
                <a:gd name="connsiteY13" fmla="*/ 653397 h 1037139"/>
                <a:gd name="connsiteX14" fmla="*/ 4143651 w 5132298"/>
                <a:gd name="connsiteY14" fmla="*/ 306706 h 1037139"/>
                <a:gd name="connsiteX15" fmla="*/ 4110447 w 5132298"/>
                <a:gd name="connsiteY15" fmla="*/ 269845 h 1037139"/>
                <a:gd name="connsiteX16" fmla="*/ 3970639 w 5132298"/>
                <a:gd name="connsiteY16" fmla="*/ 269845 h 1037139"/>
                <a:gd name="connsiteX17" fmla="*/ 3937435 w 5132298"/>
                <a:gd name="connsiteY17" fmla="*/ 306706 h 1037139"/>
                <a:gd name="connsiteX18" fmla="*/ 3937435 w 5132298"/>
                <a:gd name="connsiteY18" fmla="*/ 653397 h 1037139"/>
                <a:gd name="connsiteX19" fmla="*/ 3937454 w 5132298"/>
                <a:gd name="connsiteY19" fmla="*/ 653397 h 1037139"/>
                <a:gd name="connsiteX20" fmla="*/ 3937759 w 5132298"/>
                <a:gd name="connsiteY20" fmla="*/ 1000069 h 1037139"/>
                <a:gd name="connsiteX21" fmla="*/ 3970963 w 5132298"/>
                <a:gd name="connsiteY21" fmla="*/ 1036931 h 1037139"/>
                <a:gd name="connsiteX22" fmla="*/ 4110771 w 5132298"/>
                <a:gd name="connsiteY22" fmla="*/ 1036931 h 1037139"/>
                <a:gd name="connsiteX23" fmla="*/ 4143975 w 5132298"/>
                <a:gd name="connsiteY23" fmla="*/ 1000069 h 1037139"/>
                <a:gd name="connsiteX24" fmla="*/ 4143975 w 5132298"/>
                <a:gd name="connsiteY24" fmla="*/ 653397 h 1037139"/>
                <a:gd name="connsiteX25" fmla="*/ 4143956 w 5132298"/>
                <a:gd name="connsiteY25" fmla="*/ 653397 h 1037139"/>
                <a:gd name="connsiteX26" fmla="*/ 3441430 w 5132298"/>
                <a:gd name="connsiteY26" fmla="*/ 78 h 1037139"/>
                <a:gd name="connsiteX27" fmla="*/ 2991355 w 5132298"/>
                <a:gd name="connsiteY27" fmla="*/ 78 h 1037139"/>
                <a:gd name="connsiteX28" fmla="*/ 2958131 w 5132298"/>
                <a:gd name="connsiteY28" fmla="*/ 37035 h 1037139"/>
                <a:gd name="connsiteX29" fmla="*/ 2958131 w 5132298"/>
                <a:gd name="connsiteY29" fmla="*/ 646958 h 1037139"/>
                <a:gd name="connsiteX30" fmla="*/ 2991297 w 5132298"/>
                <a:gd name="connsiteY30" fmla="*/ 683858 h 1037139"/>
                <a:gd name="connsiteX31" fmla="*/ 3131391 w 5132298"/>
                <a:gd name="connsiteY31" fmla="*/ 683858 h 1037139"/>
                <a:gd name="connsiteX32" fmla="*/ 3164595 w 5132298"/>
                <a:gd name="connsiteY32" fmla="*/ 646958 h 1037139"/>
                <a:gd name="connsiteX33" fmla="*/ 3164786 w 5132298"/>
                <a:gd name="connsiteY33" fmla="*/ 189015 h 1037139"/>
                <a:gd name="connsiteX34" fmla="*/ 3418284 w 5132298"/>
                <a:gd name="connsiteY34" fmla="*/ 189111 h 1037139"/>
                <a:gd name="connsiteX35" fmla="*/ 3612499 w 5132298"/>
                <a:gd name="connsiteY35" fmla="*/ 369762 h 1037139"/>
                <a:gd name="connsiteX36" fmla="*/ 3612499 w 5132298"/>
                <a:gd name="connsiteY36" fmla="*/ 702794 h 1037139"/>
                <a:gd name="connsiteX37" fmla="*/ 3418284 w 5132298"/>
                <a:gd name="connsiteY37" fmla="*/ 847822 h 1037139"/>
                <a:gd name="connsiteX38" fmla="*/ 2958131 w 5132298"/>
                <a:gd name="connsiteY38" fmla="*/ 848298 h 1037139"/>
                <a:gd name="connsiteX39" fmla="*/ 2958131 w 5132298"/>
                <a:gd name="connsiteY39" fmla="*/ 1037217 h 1037139"/>
                <a:gd name="connsiteX40" fmla="*/ 3418284 w 5132298"/>
                <a:gd name="connsiteY40" fmla="*/ 1036931 h 1037139"/>
                <a:gd name="connsiteX41" fmla="*/ 3818982 w 5132298"/>
                <a:gd name="connsiteY41" fmla="*/ 702794 h 1037139"/>
                <a:gd name="connsiteX42" fmla="*/ 3818982 w 5132298"/>
                <a:gd name="connsiteY42" fmla="*/ 367590 h 1037139"/>
                <a:gd name="connsiteX43" fmla="*/ 3441430 w 5132298"/>
                <a:gd name="connsiteY43" fmla="*/ 78 h 1037139"/>
                <a:gd name="connsiteX44" fmla="*/ 5132651 w 5132298"/>
                <a:gd name="connsiteY44" fmla="*/ 679820 h 1037139"/>
                <a:gd name="connsiteX45" fmla="*/ 5131660 w 5132298"/>
                <a:gd name="connsiteY45" fmla="*/ 650425 h 1037139"/>
                <a:gd name="connsiteX46" fmla="*/ 4877591 w 5132298"/>
                <a:gd name="connsiteY46" fmla="*/ 447943 h 1037139"/>
                <a:gd name="connsiteX47" fmla="*/ 4567171 w 5132298"/>
                <a:gd name="connsiteY47" fmla="*/ 447943 h 1037139"/>
                <a:gd name="connsiteX48" fmla="*/ 4559208 w 5132298"/>
                <a:gd name="connsiteY48" fmla="*/ 447924 h 1037139"/>
                <a:gd name="connsiteX49" fmla="*/ 4469063 w 5132298"/>
                <a:gd name="connsiteY49" fmla="*/ 349759 h 1037139"/>
                <a:gd name="connsiteX50" fmla="*/ 4469368 w 5132298"/>
                <a:gd name="connsiteY50" fmla="*/ 279312 h 1037139"/>
                <a:gd name="connsiteX51" fmla="*/ 4567533 w 5132298"/>
                <a:gd name="connsiteY51" fmla="*/ 189187 h 1037139"/>
                <a:gd name="connsiteX52" fmla="*/ 4690043 w 5132298"/>
                <a:gd name="connsiteY52" fmla="*/ 189187 h 1037139"/>
                <a:gd name="connsiteX53" fmla="*/ 4691243 w 5132298"/>
                <a:gd name="connsiteY53" fmla="*/ 189225 h 1037139"/>
                <a:gd name="connsiteX54" fmla="*/ 5000825 w 5132298"/>
                <a:gd name="connsiteY54" fmla="*/ 189225 h 1037139"/>
                <a:gd name="connsiteX55" fmla="*/ 5035706 w 5132298"/>
                <a:gd name="connsiteY55" fmla="*/ 166270 h 1037139"/>
                <a:gd name="connsiteX56" fmla="*/ 5037687 w 5132298"/>
                <a:gd name="connsiteY56" fmla="*/ 156021 h 1037139"/>
                <a:gd name="connsiteX57" fmla="*/ 5037687 w 5132298"/>
                <a:gd name="connsiteY57" fmla="*/ 33282 h 1037139"/>
                <a:gd name="connsiteX58" fmla="*/ 5000825 w 5132298"/>
                <a:gd name="connsiteY58" fmla="*/ 116 h 1037139"/>
                <a:gd name="connsiteX59" fmla="*/ 4517869 w 5132298"/>
                <a:gd name="connsiteY59" fmla="*/ 173 h 1037139"/>
                <a:gd name="connsiteX60" fmla="*/ 4262409 w 5132298"/>
                <a:gd name="connsiteY60" fmla="*/ 235555 h 1037139"/>
                <a:gd name="connsiteX61" fmla="*/ 4262428 w 5132298"/>
                <a:gd name="connsiteY61" fmla="*/ 382392 h 1037139"/>
                <a:gd name="connsiteX62" fmla="*/ 4497886 w 5132298"/>
                <a:gd name="connsiteY62" fmla="*/ 636214 h 1037139"/>
                <a:gd name="connsiteX63" fmla="*/ 4836309 w 5132298"/>
                <a:gd name="connsiteY63" fmla="*/ 636214 h 1037139"/>
                <a:gd name="connsiteX64" fmla="*/ 4925977 w 5132298"/>
                <a:gd name="connsiteY64" fmla="*/ 734398 h 1037139"/>
                <a:gd name="connsiteX65" fmla="*/ 4925977 w 5132298"/>
                <a:gd name="connsiteY65" fmla="*/ 757944 h 1037139"/>
                <a:gd name="connsiteX66" fmla="*/ 4828289 w 5132298"/>
                <a:gd name="connsiteY66" fmla="*/ 848050 h 1037139"/>
                <a:gd name="connsiteX67" fmla="*/ 4299290 w 5132298"/>
                <a:gd name="connsiteY67" fmla="*/ 848050 h 1037139"/>
                <a:gd name="connsiteX68" fmla="*/ 4264447 w 5132298"/>
                <a:gd name="connsiteY68" fmla="*/ 870872 h 1037139"/>
                <a:gd name="connsiteX69" fmla="*/ 4262390 w 5132298"/>
                <a:gd name="connsiteY69" fmla="*/ 881216 h 1037139"/>
                <a:gd name="connsiteX70" fmla="*/ 4262390 w 5132298"/>
                <a:gd name="connsiteY70" fmla="*/ 1003955 h 1037139"/>
                <a:gd name="connsiteX71" fmla="*/ 4299290 w 5132298"/>
                <a:gd name="connsiteY71" fmla="*/ 1037160 h 1037139"/>
                <a:gd name="connsiteX72" fmla="*/ 4732296 w 5132298"/>
                <a:gd name="connsiteY72" fmla="*/ 1037160 h 1037139"/>
                <a:gd name="connsiteX73" fmla="*/ 4879172 w 5132298"/>
                <a:gd name="connsiteY73" fmla="*/ 1037083 h 1037139"/>
                <a:gd name="connsiteX74" fmla="*/ 5132651 w 5132298"/>
                <a:gd name="connsiteY74" fmla="*/ 801587 h 1037139"/>
                <a:gd name="connsiteX75" fmla="*/ 5132651 w 5132298"/>
                <a:gd name="connsiteY75" fmla="*/ 679820 h 1037139"/>
                <a:gd name="connsiteX76" fmla="*/ 280863 w 5132298"/>
                <a:gd name="connsiteY76" fmla="*/ 189111 h 1037139"/>
                <a:gd name="connsiteX77" fmla="*/ 825046 w 5132298"/>
                <a:gd name="connsiteY77" fmla="*/ 189111 h 1037139"/>
                <a:gd name="connsiteX78" fmla="*/ 861203 w 5132298"/>
                <a:gd name="connsiteY78" fmla="*/ 156573 h 1037139"/>
                <a:gd name="connsiteX79" fmla="*/ 861203 w 5132298"/>
                <a:gd name="connsiteY79" fmla="*/ 32729 h 1037139"/>
                <a:gd name="connsiteX80" fmla="*/ 825046 w 5132298"/>
                <a:gd name="connsiteY80" fmla="*/ 78 h 1037139"/>
                <a:gd name="connsiteX81" fmla="*/ 277073 w 5132298"/>
                <a:gd name="connsiteY81" fmla="*/ 78 h 1037139"/>
                <a:gd name="connsiteX82" fmla="*/ 352 w 5132298"/>
                <a:gd name="connsiteY82" fmla="*/ 255005 h 1037139"/>
                <a:gd name="connsiteX83" fmla="*/ 352 w 5132298"/>
                <a:gd name="connsiteY83" fmla="*/ 782309 h 1037139"/>
                <a:gd name="connsiteX84" fmla="*/ 277073 w 5132298"/>
                <a:gd name="connsiteY84" fmla="*/ 1037217 h 1037139"/>
                <a:gd name="connsiteX85" fmla="*/ 825046 w 5132298"/>
                <a:gd name="connsiteY85" fmla="*/ 1037217 h 1037139"/>
                <a:gd name="connsiteX86" fmla="*/ 861203 w 5132298"/>
                <a:gd name="connsiteY86" fmla="*/ 1004660 h 1037139"/>
                <a:gd name="connsiteX87" fmla="*/ 861203 w 5132298"/>
                <a:gd name="connsiteY87" fmla="*/ 880816 h 1037139"/>
                <a:gd name="connsiteX88" fmla="*/ 825046 w 5132298"/>
                <a:gd name="connsiteY88" fmla="*/ 848298 h 1037139"/>
                <a:gd name="connsiteX89" fmla="*/ 280863 w 5132298"/>
                <a:gd name="connsiteY89" fmla="*/ 848298 h 1037139"/>
                <a:gd name="connsiteX90" fmla="*/ 207006 w 5132298"/>
                <a:gd name="connsiteY90" fmla="*/ 779051 h 1037139"/>
                <a:gd name="connsiteX91" fmla="*/ 207006 w 5132298"/>
                <a:gd name="connsiteY91" fmla="*/ 634347 h 1037139"/>
                <a:gd name="connsiteX92" fmla="*/ 532457 w 5132298"/>
                <a:gd name="connsiteY92" fmla="*/ 634347 h 1037139"/>
                <a:gd name="connsiteX93" fmla="*/ 568595 w 5132298"/>
                <a:gd name="connsiteY93" fmla="*/ 601772 h 1037139"/>
                <a:gd name="connsiteX94" fmla="*/ 568595 w 5132298"/>
                <a:gd name="connsiteY94" fmla="*/ 480557 h 1037139"/>
                <a:gd name="connsiteX95" fmla="*/ 532457 w 5132298"/>
                <a:gd name="connsiteY95" fmla="*/ 447943 h 1037139"/>
                <a:gd name="connsiteX96" fmla="*/ 207006 w 5132298"/>
                <a:gd name="connsiteY96" fmla="*/ 447943 h 1037139"/>
                <a:gd name="connsiteX97" fmla="*/ 207006 w 5132298"/>
                <a:gd name="connsiteY97" fmla="*/ 258395 h 1037139"/>
                <a:gd name="connsiteX98" fmla="*/ 280863 w 5132298"/>
                <a:gd name="connsiteY98" fmla="*/ 189111 h 1037139"/>
                <a:gd name="connsiteX99" fmla="*/ 1186405 w 5132298"/>
                <a:gd name="connsiteY99" fmla="*/ 189130 h 1037139"/>
                <a:gd name="connsiteX100" fmla="*/ 1186405 w 5132298"/>
                <a:gd name="connsiteY100" fmla="*/ 1000336 h 1037139"/>
                <a:gd name="connsiteX101" fmla="*/ 1153144 w 5132298"/>
                <a:gd name="connsiteY101" fmla="*/ 1037198 h 1037139"/>
                <a:gd name="connsiteX102" fmla="*/ 1012879 w 5132298"/>
                <a:gd name="connsiteY102" fmla="*/ 1037198 h 1037139"/>
                <a:gd name="connsiteX103" fmla="*/ 979656 w 5132298"/>
                <a:gd name="connsiteY103" fmla="*/ 1000336 h 1037139"/>
                <a:gd name="connsiteX104" fmla="*/ 979656 w 5132298"/>
                <a:gd name="connsiteY104" fmla="*/ 37035 h 1037139"/>
                <a:gd name="connsiteX105" fmla="*/ 1012879 w 5132298"/>
                <a:gd name="connsiteY105" fmla="*/ 116 h 1037139"/>
                <a:gd name="connsiteX106" fmla="*/ 1439846 w 5132298"/>
                <a:gd name="connsiteY106" fmla="*/ 116 h 1037139"/>
                <a:gd name="connsiteX107" fmla="*/ 1840506 w 5132298"/>
                <a:gd name="connsiteY107" fmla="*/ 369838 h 1037139"/>
                <a:gd name="connsiteX108" fmla="*/ 1840506 w 5132298"/>
                <a:gd name="connsiteY108" fmla="*/ 1004032 h 1037139"/>
                <a:gd name="connsiteX109" fmla="*/ 1803625 w 5132298"/>
                <a:gd name="connsiteY109" fmla="*/ 1037198 h 1037139"/>
                <a:gd name="connsiteX110" fmla="*/ 1670885 w 5132298"/>
                <a:gd name="connsiteY110" fmla="*/ 1037198 h 1037139"/>
                <a:gd name="connsiteX111" fmla="*/ 1634023 w 5132298"/>
                <a:gd name="connsiteY111" fmla="*/ 1004032 h 1037139"/>
                <a:gd name="connsiteX112" fmla="*/ 1634023 w 5132298"/>
                <a:gd name="connsiteY112" fmla="*/ 369838 h 1037139"/>
                <a:gd name="connsiteX113" fmla="*/ 1439846 w 5132298"/>
                <a:gd name="connsiteY113" fmla="*/ 189225 h 1037139"/>
                <a:gd name="connsiteX114" fmla="*/ 1186405 w 5132298"/>
                <a:gd name="connsiteY114" fmla="*/ 189130 h 103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5132298" h="1037139">
                  <a:moveTo>
                    <a:pt x="4143956" y="78849"/>
                  </a:moveTo>
                  <a:lnTo>
                    <a:pt x="4143651" y="36939"/>
                  </a:lnTo>
                  <a:cubicBezTo>
                    <a:pt x="4143651" y="16613"/>
                    <a:pt x="4128754" y="78"/>
                    <a:pt x="4110447" y="78"/>
                  </a:cubicBezTo>
                  <a:lnTo>
                    <a:pt x="3970639" y="78"/>
                  </a:lnTo>
                  <a:cubicBezTo>
                    <a:pt x="3952351" y="78"/>
                    <a:pt x="3937435" y="16613"/>
                    <a:pt x="3937435" y="36939"/>
                  </a:cubicBezTo>
                  <a:lnTo>
                    <a:pt x="3937435" y="78849"/>
                  </a:lnTo>
                  <a:lnTo>
                    <a:pt x="3937454" y="78849"/>
                  </a:lnTo>
                  <a:lnTo>
                    <a:pt x="3937759" y="152249"/>
                  </a:lnTo>
                  <a:cubicBezTo>
                    <a:pt x="3937759" y="172575"/>
                    <a:pt x="3952637" y="189111"/>
                    <a:pt x="3970963" y="189111"/>
                  </a:cubicBezTo>
                  <a:lnTo>
                    <a:pt x="4110771" y="189111"/>
                  </a:lnTo>
                  <a:cubicBezTo>
                    <a:pt x="4129059" y="189111"/>
                    <a:pt x="4143975" y="172575"/>
                    <a:pt x="4143975" y="152249"/>
                  </a:cubicBezTo>
                  <a:lnTo>
                    <a:pt x="4143975" y="78849"/>
                  </a:lnTo>
                  <a:lnTo>
                    <a:pt x="4143956" y="78849"/>
                  </a:lnTo>
                  <a:close/>
                  <a:moveTo>
                    <a:pt x="4143956" y="653397"/>
                  </a:moveTo>
                  <a:lnTo>
                    <a:pt x="4143651" y="306706"/>
                  </a:lnTo>
                  <a:cubicBezTo>
                    <a:pt x="4143651" y="286361"/>
                    <a:pt x="4128754" y="269845"/>
                    <a:pt x="4110447" y="269845"/>
                  </a:cubicBezTo>
                  <a:lnTo>
                    <a:pt x="3970639" y="269845"/>
                  </a:lnTo>
                  <a:cubicBezTo>
                    <a:pt x="3952351" y="269845"/>
                    <a:pt x="3937435" y="286361"/>
                    <a:pt x="3937435" y="306706"/>
                  </a:cubicBezTo>
                  <a:lnTo>
                    <a:pt x="3937435" y="653397"/>
                  </a:lnTo>
                  <a:lnTo>
                    <a:pt x="3937454" y="653397"/>
                  </a:lnTo>
                  <a:lnTo>
                    <a:pt x="3937759" y="1000069"/>
                  </a:lnTo>
                  <a:cubicBezTo>
                    <a:pt x="3937759" y="1020396"/>
                    <a:pt x="3952637" y="1036931"/>
                    <a:pt x="3970963" y="1036931"/>
                  </a:cubicBezTo>
                  <a:lnTo>
                    <a:pt x="4110771" y="1036931"/>
                  </a:lnTo>
                  <a:cubicBezTo>
                    <a:pt x="4129059" y="1036931"/>
                    <a:pt x="4143975" y="1020396"/>
                    <a:pt x="4143975" y="1000069"/>
                  </a:cubicBezTo>
                  <a:lnTo>
                    <a:pt x="4143975" y="653397"/>
                  </a:lnTo>
                  <a:lnTo>
                    <a:pt x="4143956" y="653397"/>
                  </a:lnTo>
                  <a:close/>
                  <a:moveTo>
                    <a:pt x="3441430" y="78"/>
                  </a:moveTo>
                  <a:lnTo>
                    <a:pt x="2991355" y="78"/>
                  </a:lnTo>
                  <a:cubicBezTo>
                    <a:pt x="2973029" y="78"/>
                    <a:pt x="2958131" y="16670"/>
                    <a:pt x="2958131" y="37035"/>
                  </a:cubicBezTo>
                  <a:lnTo>
                    <a:pt x="2958131" y="646958"/>
                  </a:lnTo>
                  <a:cubicBezTo>
                    <a:pt x="2958131" y="667323"/>
                    <a:pt x="2973009" y="683858"/>
                    <a:pt x="2991297" y="683858"/>
                  </a:cubicBezTo>
                  <a:lnTo>
                    <a:pt x="3131391" y="683858"/>
                  </a:lnTo>
                  <a:cubicBezTo>
                    <a:pt x="3149717" y="683858"/>
                    <a:pt x="3164595" y="667323"/>
                    <a:pt x="3164595" y="646958"/>
                  </a:cubicBezTo>
                  <a:lnTo>
                    <a:pt x="3164786" y="189015"/>
                  </a:lnTo>
                  <a:lnTo>
                    <a:pt x="3418284" y="189111"/>
                  </a:lnTo>
                  <a:cubicBezTo>
                    <a:pt x="3525383" y="189111"/>
                    <a:pt x="3612499" y="270149"/>
                    <a:pt x="3612499" y="369762"/>
                  </a:cubicBezTo>
                  <a:lnTo>
                    <a:pt x="3612499" y="702794"/>
                  </a:lnTo>
                  <a:cubicBezTo>
                    <a:pt x="3612499" y="802368"/>
                    <a:pt x="3525383" y="847822"/>
                    <a:pt x="3418284" y="847822"/>
                  </a:cubicBezTo>
                  <a:lnTo>
                    <a:pt x="2958131" y="848298"/>
                  </a:lnTo>
                  <a:lnTo>
                    <a:pt x="2958131" y="1037217"/>
                  </a:lnTo>
                  <a:lnTo>
                    <a:pt x="3418284" y="1036931"/>
                  </a:lnTo>
                  <a:cubicBezTo>
                    <a:pt x="3639226" y="1036931"/>
                    <a:pt x="3818982" y="906648"/>
                    <a:pt x="3818982" y="702794"/>
                  </a:cubicBezTo>
                  <a:lnTo>
                    <a:pt x="3818982" y="367590"/>
                  </a:lnTo>
                  <a:cubicBezTo>
                    <a:pt x="3818982" y="171985"/>
                    <a:pt x="3654866" y="78"/>
                    <a:pt x="3441430" y="78"/>
                  </a:cubicBezTo>
                  <a:moveTo>
                    <a:pt x="5132651" y="679820"/>
                  </a:moveTo>
                  <a:cubicBezTo>
                    <a:pt x="5132651" y="670447"/>
                    <a:pt x="5132575" y="660846"/>
                    <a:pt x="5131660" y="650425"/>
                  </a:cubicBezTo>
                  <a:cubicBezTo>
                    <a:pt x="5121469" y="535230"/>
                    <a:pt x="5002749" y="447943"/>
                    <a:pt x="4877591" y="447943"/>
                  </a:cubicBezTo>
                  <a:lnTo>
                    <a:pt x="4567171" y="447943"/>
                  </a:lnTo>
                  <a:lnTo>
                    <a:pt x="4559208" y="447924"/>
                  </a:lnTo>
                  <a:cubicBezTo>
                    <a:pt x="4509487" y="447924"/>
                    <a:pt x="4469063" y="403861"/>
                    <a:pt x="4469063" y="349759"/>
                  </a:cubicBezTo>
                  <a:lnTo>
                    <a:pt x="4469368" y="279312"/>
                  </a:lnTo>
                  <a:cubicBezTo>
                    <a:pt x="4469368" y="229630"/>
                    <a:pt x="4513412" y="189187"/>
                    <a:pt x="4567533" y="189187"/>
                  </a:cubicBezTo>
                  <a:lnTo>
                    <a:pt x="4690043" y="189187"/>
                  </a:lnTo>
                  <a:lnTo>
                    <a:pt x="4691243" y="189225"/>
                  </a:lnTo>
                  <a:lnTo>
                    <a:pt x="5000825" y="189225"/>
                  </a:lnTo>
                  <a:cubicBezTo>
                    <a:pt x="5016656" y="189225"/>
                    <a:pt x="5030676" y="180005"/>
                    <a:pt x="5035706" y="166270"/>
                  </a:cubicBezTo>
                  <a:cubicBezTo>
                    <a:pt x="5037039" y="162612"/>
                    <a:pt x="5037687" y="159259"/>
                    <a:pt x="5037687" y="156021"/>
                  </a:cubicBezTo>
                  <a:lnTo>
                    <a:pt x="5037687" y="33282"/>
                  </a:lnTo>
                  <a:cubicBezTo>
                    <a:pt x="5037687" y="14956"/>
                    <a:pt x="5021151" y="116"/>
                    <a:pt x="5000825" y="116"/>
                  </a:cubicBezTo>
                  <a:lnTo>
                    <a:pt x="4517869" y="173"/>
                  </a:lnTo>
                  <a:cubicBezTo>
                    <a:pt x="4377928" y="173"/>
                    <a:pt x="4262409" y="105805"/>
                    <a:pt x="4262409" y="235555"/>
                  </a:cubicBezTo>
                  <a:lnTo>
                    <a:pt x="4262428" y="382392"/>
                  </a:lnTo>
                  <a:cubicBezTo>
                    <a:pt x="4262428" y="522352"/>
                    <a:pt x="4368041" y="636214"/>
                    <a:pt x="4497886" y="636214"/>
                  </a:cubicBezTo>
                  <a:lnTo>
                    <a:pt x="4836309" y="636214"/>
                  </a:lnTo>
                  <a:cubicBezTo>
                    <a:pt x="4885992" y="636214"/>
                    <a:pt x="4925977" y="680258"/>
                    <a:pt x="4925977" y="734398"/>
                  </a:cubicBezTo>
                  <a:lnTo>
                    <a:pt x="4925977" y="757944"/>
                  </a:lnTo>
                  <a:cubicBezTo>
                    <a:pt x="4925977" y="807645"/>
                    <a:pt x="4882410" y="848050"/>
                    <a:pt x="4828289" y="848050"/>
                  </a:cubicBezTo>
                  <a:lnTo>
                    <a:pt x="4299290" y="848050"/>
                  </a:lnTo>
                  <a:cubicBezTo>
                    <a:pt x="4283440" y="848050"/>
                    <a:pt x="4269419" y="857213"/>
                    <a:pt x="4264447" y="870872"/>
                  </a:cubicBezTo>
                  <a:cubicBezTo>
                    <a:pt x="4263057" y="874606"/>
                    <a:pt x="4262390" y="877997"/>
                    <a:pt x="4262390" y="881216"/>
                  </a:cubicBezTo>
                  <a:lnTo>
                    <a:pt x="4262390" y="1003955"/>
                  </a:lnTo>
                  <a:cubicBezTo>
                    <a:pt x="4262390" y="1022262"/>
                    <a:pt x="4278944" y="1037160"/>
                    <a:pt x="4299290" y="1037160"/>
                  </a:cubicBezTo>
                  <a:lnTo>
                    <a:pt x="4732296" y="1037160"/>
                  </a:lnTo>
                  <a:lnTo>
                    <a:pt x="4879172" y="1037083"/>
                  </a:lnTo>
                  <a:cubicBezTo>
                    <a:pt x="5019075" y="1037083"/>
                    <a:pt x="5132651" y="931470"/>
                    <a:pt x="5132651" y="801587"/>
                  </a:cubicBezTo>
                  <a:lnTo>
                    <a:pt x="5132651" y="679820"/>
                  </a:lnTo>
                  <a:close/>
                  <a:moveTo>
                    <a:pt x="280863" y="189111"/>
                  </a:moveTo>
                  <a:lnTo>
                    <a:pt x="825046" y="189111"/>
                  </a:lnTo>
                  <a:cubicBezTo>
                    <a:pt x="844972" y="189111"/>
                    <a:pt x="861203" y="174518"/>
                    <a:pt x="861203" y="156573"/>
                  </a:cubicBezTo>
                  <a:lnTo>
                    <a:pt x="861203" y="32729"/>
                  </a:lnTo>
                  <a:cubicBezTo>
                    <a:pt x="861203" y="14746"/>
                    <a:pt x="845734" y="78"/>
                    <a:pt x="825046" y="78"/>
                  </a:cubicBezTo>
                  <a:lnTo>
                    <a:pt x="277073" y="78"/>
                  </a:lnTo>
                  <a:cubicBezTo>
                    <a:pt x="124501" y="78"/>
                    <a:pt x="352" y="114301"/>
                    <a:pt x="352" y="255005"/>
                  </a:cubicBezTo>
                  <a:lnTo>
                    <a:pt x="352" y="782309"/>
                  </a:lnTo>
                  <a:cubicBezTo>
                    <a:pt x="352" y="922955"/>
                    <a:pt x="124501" y="1037217"/>
                    <a:pt x="277073" y="1037217"/>
                  </a:cubicBezTo>
                  <a:lnTo>
                    <a:pt x="825046" y="1037217"/>
                  </a:lnTo>
                  <a:cubicBezTo>
                    <a:pt x="844972" y="1037217"/>
                    <a:pt x="861203" y="1022605"/>
                    <a:pt x="861203" y="1004660"/>
                  </a:cubicBezTo>
                  <a:lnTo>
                    <a:pt x="861203" y="880816"/>
                  </a:lnTo>
                  <a:cubicBezTo>
                    <a:pt x="861203" y="862871"/>
                    <a:pt x="844972" y="848298"/>
                    <a:pt x="825046" y="848298"/>
                  </a:cubicBezTo>
                  <a:lnTo>
                    <a:pt x="280863" y="848298"/>
                  </a:lnTo>
                  <a:cubicBezTo>
                    <a:pt x="240839" y="848298"/>
                    <a:pt x="207006" y="816580"/>
                    <a:pt x="207006" y="779051"/>
                  </a:cubicBezTo>
                  <a:lnTo>
                    <a:pt x="207006" y="634347"/>
                  </a:lnTo>
                  <a:lnTo>
                    <a:pt x="532457" y="634347"/>
                  </a:lnTo>
                  <a:cubicBezTo>
                    <a:pt x="552383" y="634347"/>
                    <a:pt x="568595" y="619717"/>
                    <a:pt x="568595" y="601772"/>
                  </a:cubicBezTo>
                  <a:lnTo>
                    <a:pt x="568595" y="480557"/>
                  </a:lnTo>
                  <a:cubicBezTo>
                    <a:pt x="568595" y="462573"/>
                    <a:pt x="552383" y="447943"/>
                    <a:pt x="532457" y="447943"/>
                  </a:cubicBezTo>
                  <a:lnTo>
                    <a:pt x="207006" y="447943"/>
                  </a:lnTo>
                  <a:lnTo>
                    <a:pt x="207006" y="258395"/>
                  </a:lnTo>
                  <a:cubicBezTo>
                    <a:pt x="207006" y="220829"/>
                    <a:pt x="240839" y="189111"/>
                    <a:pt x="280863" y="189111"/>
                  </a:cubicBezTo>
                  <a:moveTo>
                    <a:pt x="1186405" y="189130"/>
                  </a:moveTo>
                  <a:lnTo>
                    <a:pt x="1186405" y="1000336"/>
                  </a:lnTo>
                  <a:cubicBezTo>
                    <a:pt x="1186405" y="1020662"/>
                    <a:pt x="1171470" y="1037198"/>
                    <a:pt x="1153144" y="1037198"/>
                  </a:cubicBezTo>
                  <a:lnTo>
                    <a:pt x="1012879" y="1037198"/>
                  </a:lnTo>
                  <a:cubicBezTo>
                    <a:pt x="994553" y="1037198"/>
                    <a:pt x="979656" y="1020662"/>
                    <a:pt x="979656" y="1000336"/>
                  </a:cubicBezTo>
                  <a:lnTo>
                    <a:pt x="979656" y="37035"/>
                  </a:lnTo>
                  <a:cubicBezTo>
                    <a:pt x="979656" y="16670"/>
                    <a:pt x="994553" y="116"/>
                    <a:pt x="1012879" y="116"/>
                  </a:cubicBezTo>
                  <a:lnTo>
                    <a:pt x="1439846" y="116"/>
                  </a:lnTo>
                  <a:cubicBezTo>
                    <a:pt x="1660769" y="116"/>
                    <a:pt x="1840506" y="165946"/>
                    <a:pt x="1840506" y="369838"/>
                  </a:cubicBezTo>
                  <a:lnTo>
                    <a:pt x="1840506" y="1004032"/>
                  </a:lnTo>
                  <a:cubicBezTo>
                    <a:pt x="1840506" y="1022339"/>
                    <a:pt x="1823971" y="1037198"/>
                    <a:pt x="1803625" y="1037198"/>
                  </a:cubicBezTo>
                  <a:lnTo>
                    <a:pt x="1670885" y="1037198"/>
                  </a:lnTo>
                  <a:cubicBezTo>
                    <a:pt x="1650559" y="1037198"/>
                    <a:pt x="1634023" y="1022339"/>
                    <a:pt x="1634023" y="1004032"/>
                  </a:cubicBezTo>
                  <a:lnTo>
                    <a:pt x="1634023" y="369838"/>
                  </a:lnTo>
                  <a:cubicBezTo>
                    <a:pt x="1634023" y="270264"/>
                    <a:pt x="1546926" y="189225"/>
                    <a:pt x="1439846" y="189225"/>
                  </a:cubicBezTo>
                  <a:lnTo>
                    <a:pt x="1186405" y="189130"/>
                  </a:lnTo>
                  <a:close/>
                </a:path>
              </a:pathLst>
            </a:custGeom>
            <a:solidFill>
              <a:schemeClr val="tx2"/>
            </a:solidFill>
            <a:ln w="19050" cap="flat">
              <a:noFill/>
              <a:prstDash val="solid"/>
              <a:round/>
            </a:ln>
          </p:spPr>
          <p:txBody>
            <a:bodyPr rtlCol="0" anchor="ctr"/>
            <a:lstStyle/>
            <a:p>
              <a:endParaRPr lang="fr-FR"/>
            </a:p>
          </p:txBody>
        </p:sp>
      </p:grpSp>
      <p:sp>
        <p:nvSpPr>
          <p:cNvPr id="17" name="Rectangle 16">
            <a:extLst>
              <a:ext uri="{FF2B5EF4-FFF2-40B4-BE49-F238E27FC236}">
                <a16:creationId xmlns:a16="http://schemas.microsoft.com/office/drawing/2014/main" id="{98821EFE-88B0-4E18-9A27-016423FF1972}"/>
              </a:ext>
            </a:extLst>
          </p:cNvPr>
          <p:cNvSpPr/>
          <p:nvPr userDrawn="1"/>
        </p:nvSpPr>
        <p:spPr>
          <a:xfrm>
            <a:off x="4047763" y="-264557"/>
            <a:ext cx="151228" cy="1890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BFA7A67B-B3C3-4FA0-BD0E-026447A3CBA4}"/>
              </a:ext>
            </a:extLst>
          </p:cNvPr>
          <p:cNvSpPr/>
          <p:nvPr userDrawn="1"/>
        </p:nvSpPr>
        <p:spPr>
          <a:xfrm>
            <a:off x="4251626" y="-264557"/>
            <a:ext cx="151228" cy="1890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BDB40B1F-2606-4D95-8B73-9F1473B4EC17}"/>
              </a:ext>
            </a:extLst>
          </p:cNvPr>
          <p:cNvSpPr/>
          <p:nvPr userDrawn="1"/>
        </p:nvSpPr>
        <p:spPr>
          <a:xfrm>
            <a:off x="4628628" y="-264557"/>
            <a:ext cx="151228" cy="1890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8A2E27E0-7B9F-448A-A05C-14382BAC5EE1}"/>
              </a:ext>
            </a:extLst>
          </p:cNvPr>
          <p:cNvSpPr/>
          <p:nvPr userDrawn="1"/>
        </p:nvSpPr>
        <p:spPr>
          <a:xfrm>
            <a:off x="5041705" y="-264557"/>
            <a:ext cx="151228" cy="189065"/>
          </a:xfrm>
          <a:prstGeom prst="rect">
            <a:avLst/>
          </a:prstGeom>
          <a:solidFill>
            <a:srgbClr val="1D8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8DAEB5EA-BC67-454F-B72F-9C3D7307DC32}"/>
              </a:ext>
            </a:extLst>
          </p:cNvPr>
          <p:cNvSpPr/>
          <p:nvPr userDrawn="1"/>
        </p:nvSpPr>
        <p:spPr>
          <a:xfrm>
            <a:off x="5245569" y="-264557"/>
            <a:ext cx="151228" cy="18906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B4D15E66-A588-4A8A-A903-0E9F8031CEA3}"/>
              </a:ext>
            </a:extLst>
          </p:cNvPr>
          <p:cNvSpPr/>
          <p:nvPr userDrawn="1"/>
        </p:nvSpPr>
        <p:spPr>
          <a:xfrm>
            <a:off x="5449432" y="-264557"/>
            <a:ext cx="151228" cy="1890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C9A9072-0ACF-4135-8463-BBF0A32BC16E}"/>
              </a:ext>
            </a:extLst>
          </p:cNvPr>
          <p:cNvSpPr/>
          <p:nvPr userDrawn="1"/>
        </p:nvSpPr>
        <p:spPr>
          <a:xfrm>
            <a:off x="5653296" y="-264557"/>
            <a:ext cx="151228" cy="189065"/>
          </a:xfrm>
          <a:prstGeom prst="rect">
            <a:avLst/>
          </a:prstGeom>
          <a:solidFill>
            <a:srgbClr val="C8AF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D06B1BAA-0F64-47E8-916D-4610AB9EA46C}"/>
              </a:ext>
            </a:extLst>
          </p:cNvPr>
          <p:cNvSpPr/>
          <p:nvPr userDrawn="1"/>
        </p:nvSpPr>
        <p:spPr>
          <a:xfrm>
            <a:off x="5857160" y="-264557"/>
            <a:ext cx="151228" cy="18906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9BC28B40-3CEF-4E68-B5B8-262D8FA8D7B3}"/>
              </a:ext>
            </a:extLst>
          </p:cNvPr>
          <p:cNvSpPr/>
          <p:nvPr userDrawn="1"/>
        </p:nvSpPr>
        <p:spPr>
          <a:xfrm>
            <a:off x="6061024" y="-264557"/>
            <a:ext cx="151228" cy="18906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3DD58350-5D15-4D25-9F1D-210DF8763903}"/>
              </a:ext>
            </a:extLst>
          </p:cNvPr>
          <p:cNvSpPr/>
          <p:nvPr userDrawn="1"/>
        </p:nvSpPr>
        <p:spPr>
          <a:xfrm>
            <a:off x="4835166" y="-264557"/>
            <a:ext cx="151228" cy="189065"/>
          </a:xfrm>
          <a:prstGeom prst="rect">
            <a:avLst/>
          </a:prstGeom>
          <a:solidFill>
            <a:srgbClr val="3EA4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06026336"/>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963" r:id="rId8"/>
    <p:sldLayoutId id="2147483964" r:id="rId9"/>
    <p:sldLayoutId id="2147483965" r:id="rId10"/>
    <p:sldLayoutId id="2147483966" r:id="rId11"/>
    <p:sldLayoutId id="2147483760" r:id="rId12"/>
  </p:sldLayoutIdLst>
  <p:hf hdr="0" dt="0"/>
  <p:txStyles>
    <p:titleStyle>
      <a:lvl1pPr algn="l" defTabSz="769448" rtl="0" eaLnBrk="1" latinLnBrk="0" hangingPunct="1">
        <a:lnSpc>
          <a:spcPct val="90000"/>
        </a:lnSpc>
        <a:spcBef>
          <a:spcPct val="0"/>
        </a:spcBef>
        <a:buNone/>
        <a:defRPr sz="2945" b="1" kern="1200">
          <a:solidFill>
            <a:schemeClr val="tx2"/>
          </a:solidFill>
          <a:latin typeface="+mj-lt"/>
          <a:ea typeface="+mj-ea"/>
          <a:cs typeface="+mj-cs"/>
        </a:defRPr>
      </a:lvl1pPr>
    </p:titleStyle>
    <p:bodyStyle>
      <a:lvl1pPr marL="0" indent="0" algn="l" defTabSz="769448" rtl="0" eaLnBrk="1" latinLnBrk="0" hangingPunct="1">
        <a:lnSpc>
          <a:spcPct val="101000"/>
        </a:lnSpc>
        <a:spcBef>
          <a:spcPts val="0"/>
        </a:spcBef>
        <a:buFont typeface="Arial" panose="020B0604020202020204" pitchFamily="34" charset="0"/>
        <a:buNone/>
        <a:defRPr sz="1010" kern="1200">
          <a:solidFill>
            <a:schemeClr val="tx1"/>
          </a:solidFill>
          <a:latin typeface="+mn-lt"/>
          <a:ea typeface="+mn-ea"/>
          <a:cs typeface="+mn-cs"/>
        </a:defRPr>
      </a:lvl1pPr>
      <a:lvl2pPr marL="181764" indent="-181764" algn="l" defTabSz="769448" rtl="0" eaLnBrk="1" latinLnBrk="0" hangingPunct="1">
        <a:lnSpc>
          <a:spcPct val="101000"/>
        </a:lnSpc>
        <a:spcBef>
          <a:spcPts val="0"/>
        </a:spcBef>
        <a:buClr>
          <a:schemeClr val="tx2"/>
        </a:buClr>
        <a:buSzPct val="120000"/>
        <a:buFont typeface="Public Sans" pitchFamily="2" charset="0"/>
        <a:buChar char="—"/>
        <a:defRPr sz="1010" b="1" kern="1200">
          <a:solidFill>
            <a:schemeClr val="tx2"/>
          </a:solidFill>
          <a:latin typeface="Public Sans" pitchFamily="2" charset="0"/>
          <a:ea typeface="+mn-ea"/>
          <a:cs typeface="+mn-cs"/>
        </a:defRPr>
      </a:lvl2pPr>
      <a:lvl3pPr marL="484704" indent="-90882" algn="l" defTabSz="769448" rtl="0" eaLnBrk="1" latinLnBrk="0" hangingPunct="1">
        <a:lnSpc>
          <a:spcPct val="101000"/>
        </a:lnSpc>
        <a:spcBef>
          <a:spcPts val="0"/>
        </a:spcBef>
        <a:buFont typeface="Arial" panose="020B0604020202020204" pitchFamily="34" charset="0"/>
        <a:buChar char="-"/>
        <a:defRPr sz="1010" kern="1200">
          <a:solidFill>
            <a:schemeClr val="tx1"/>
          </a:solidFill>
          <a:latin typeface="Public Sans" pitchFamily="2" charset="0"/>
          <a:ea typeface="+mn-ea"/>
          <a:cs typeface="+mn-cs"/>
        </a:defRPr>
      </a:lvl3pPr>
      <a:lvl4pPr marL="969408" indent="-181764" algn="l" defTabSz="769448" rtl="0" eaLnBrk="1" latinLnBrk="0" hangingPunct="1">
        <a:lnSpc>
          <a:spcPct val="101000"/>
        </a:lnSpc>
        <a:spcBef>
          <a:spcPts val="0"/>
        </a:spcBef>
        <a:buFont typeface="Arial" panose="020B0604020202020204" pitchFamily="34" charset="0"/>
        <a:buChar char="•"/>
        <a:defRPr sz="926" kern="1200">
          <a:solidFill>
            <a:schemeClr val="tx1"/>
          </a:solidFill>
          <a:latin typeface="+mn-lt"/>
          <a:ea typeface="+mn-ea"/>
          <a:cs typeface="+mn-cs"/>
        </a:defRPr>
      </a:lvl4pPr>
      <a:lvl5pPr marL="0" indent="0" algn="l" defTabSz="769448" rtl="0" eaLnBrk="1" latinLnBrk="0" hangingPunct="1">
        <a:lnSpc>
          <a:spcPct val="101000"/>
        </a:lnSpc>
        <a:spcBef>
          <a:spcPts val="0"/>
        </a:spcBef>
        <a:buFont typeface="Arial" panose="020B0604020202020204" pitchFamily="34" charset="0"/>
        <a:buNone/>
        <a:defRPr sz="1346" kern="1200">
          <a:solidFill>
            <a:schemeClr val="tx2"/>
          </a:solidFill>
          <a:latin typeface="+mj-lt"/>
          <a:ea typeface="+mn-ea"/>
          <a:cs typeface="+mn-cs"/>
        </a:defRPr>
      </a:lvl5pPr>
      <a:lvl6pPr marL="0" indent="0" algn="l" defTabSz="769448" rtl="0" eaLnBrk="1" latinLnBrk="0" hangingPunct="1">
        <a:lnSpc>
          <a:spcPct val="101000"/>
        </a:lnSpc>
        <a:spcBef>
          <a:spcPts val="0"/>
        </a:spcBef>
        <a:buFont typeface="Arial" panose="020B0604020202020204" pitchFamily="34" charset="0"/>
        <a:buNone/>
        <a:defRPr sz="505" i="1" kern="1200">
          <a:solidFill>
            <a:schemeClr val="tx1"/>
          </a:solidFill>
          <a:latin typeface="Public Sans" pitchFamily="2" charset="0"/>
          <a:ea typeface="+mn-ea"/>
          <a:cs typeface="+mn-cs"/>
        </a:defRPr>
      </a:lvl6pPr>
      <a:lvl7pPr marL="2500707" indent="-192362" algn="l" defTabSz="769448" rtl="0" eaLnBrk="1" latinLnBrk="0" hangingPunct="1">
        <a:lnSpc>
          <a:spcPct val="90000"/>
        </a:lnSpc>
        <a:spcBef>
          <a:spcPts val="421"/>
        </a:spcBef>
        <a:buFont typeface="Arial" panose="020B0604020202020204" pitchFamily="34" charset="0"/>
        <a:buChar char="•"/>
        <a:defRPr sz="1515" kern="1200">
          <a:solidFill>
            <a:schemeClr val="tx1"/>
          </a:solidFill>
          <a:latin typeface="+mn-lt"/>
          <a:ea typeface="+mn-ea"/>
          <a:cs typeface="+mn-cs"/>
        </a:defRPr>
      </a:lvl7pPr>
      <a:lvl8pPr marL="2885431" indent="-192362" algn="l" defTabSz="769448" rtl="0" eaLnBrk="1" latinLnBrk="0" hangingPunct="1">
        <a:lnSpc>
          <a:spcPct val="90000"/>
        </a:lnSpc>
        <a:spcBef>
          <a:spcPts val="421"/>
        </a:spcBef>
        <a:buFont typeface="Arial" panose="020B0604020202020204" pitchFamily="34" charset="0"/>
        <a:buChar char="•"/>
        <a:defRPr sz="1515" kern="1200">
          <a:solidFill>
            <a:schemeClr val="tx1"/>
          </a:solidFill>
          <a:latin typeface="+mn-lt"/>
          <a:ea typeface="+mn-ea"/>
          <a:cs typeface="+mn-cs"/>
        </a:defRPr>
      </a:lvl8pPr>
      <a:lvl9pPr marL="3270156" indent="-192362" algn="l" defTabSz="769448" rtl="0" eaLnBrk="1" latinLnBrk="0" hangingPunct="1">
        <a:lnSpc>
          <a:spcPct val="90000"/>
        </a:lnSpc>
        <a:spcBef>
          <a:spcPts val="421"/>
        </a:spcBef>
        <a:buFont typeface="Arial" panose="020B0604020202020204" pitchFamily="34" charset="0"/>
        <a:buChar char="•"/>
        <a:defRPr sz="1515" kern="1200">
          <a:solidFill>
            <a:schemeClr val="tx1"/>
          </a:solidFill>
          <a:latin typeface="+mn-lt"/>
          <a:ea typeface="+mn-ea"/>
          <a:cs typeface="+mn-cs"/>
        </a:defRPr>
      </a:lvl9pPr>
    </p:bodyStyle>
    <p:otherStyle>
      <a:defPPr>
        <a:defRPr lang="en-US"/>
      </a:defPPr>
      <a:lvl1pPr marL="0" algn="l" defTabSz="769448" rtl="0" eaLnBrk="1" latinLnBrk="0" hangingPunct="1">
        <a:defRPr sz="1515" kern="1200">
          <a:solidFill>
            <a:schemeClr val="tx1"/>
          </a:solidFill>
          <a:latin typeface="+mn-lt"/>
          <a:ea typeface="+mn-ea"/>
          <a:cs typeface="+mn-cs"/>
        </a:defRPr>
      </a:lvl1pPr>
      <a:lvl2pPr marL="384725" algn="l" defTabSz="769448" rtl="0" eaLnBrk="1" latinLnBrk="0" hangingPunct="1">
        <a:defRPr sz="1515" kern="1200">
          <a:solidFill>
            <a:schemeClr val="tx1"/>
          </a:solidFill>
          <a:latin typeface="+mn-lt"/>
          <a:ea typeface="+mn-ea"/>
          <a:cs typeface="+mn-cs"/>
        </a:defRPr>
      </a:lvl2pPr>
      <a:lvl3pPr marL="769448" algn="l" defTabSz="769448" rtl="0" eaLnBrk="1" latinLnBrk="0" hangingPunct="1">
        <a:defRPr sz="1515" kern="1200">
          <a:solidFill>
            <a:schemeClr val="tx1"/>
          </a:solidFill>
          <a:latin typeface="+mn-lt"/>
          <a:ea typeface="+mn-ea"/>
          <a:cs typeface="+mn-cs"/>
        </a:defRPr>
      </a:lvl3pPr>
      <a:lvl4pPr marL="1154173" algn="l" defTabSz="769448" rtl="0" eaLnBrk="1" latinLnBrk="0" hangingPunct="1">
        <a:defRPr sz="1515" kern="1200">
          <a:solidFill>
            <a:schemeClr val="tx1"/>
          </a:solidFill>
          <a:latin typeface="+mn-lt"/>
          <a:ea typeface="+mn-ea"/>
          <a:cs typeface="+mn-cs"/>
        </a:defRPr>
      </a:lvl4pPr>
      <a:lvl5pPr marL="1538896" algn="l" defTabSz="769448" rtl="0" eaLnBrk="1" latinLnBrk="0" hangingPunct="1">
        <a:defRPr sz="1515" kern="1200">
          <a:solidFill>
            <a:schemeClr val="tx1"/>
          </a:solidFill>
          <a:latin typeface="+mn-lt"/>
          <a:ea typeface="+mn-ea"/>
          <a:cs typeface="+mn-cs"/>
        </a:defRPr>
      </a:lvl5pPr>
      <a:lvl6pPr marL="1923621" algn="l" defTabSz="769448" rtl="0" eaLnBrk="1" latinLnBrk="0" hangingPunct="1">
        <a:defRPr sz="1515" kern="1200">
          <a:solidFill>
            <a:schemeClr val="tx1"/>
          </a:solidFill>
          <a:latin typeface="+mn-lt"/>
          <a:ea typeface="+mn-ea"/>
          <a:cs typeface="+mn-cs"/>
        </a:defRPr>
      </a:lvl6pPr>
      <a:lvl7pPr marL="2308345" algn="l" defTabSz="769448" rtl="0" eaLnBrk="1" latinLnBrk="0" hangingPunct="1">
        <a:defRPr sz="1515" kern="1200">
          <a:solidFill>
            <a:schemeClr val="tx1"/>
          </a:solidFill>
          <a:latin typeface="+mn-lt"/>
          <a:ea typeface="+mn-ea"/>
          <a:cs typeface="+mn-cs"/>
        </a:defRPr>
      </a:lvl7pPr>
      <a:lvl8pPr marL="2693069" algn="l" defTabSz="769448" rtl="0" eaLnBrk="1" latinLnBrk="0" hangingPunct="1">
        <a:defRPr sz="1515" kern="1200">
          <a:solidFill>
            <a:schemeClr val="tx1"/>
          </a:solidFill>
          <a:latin typeface="+mn-lt"/>
          <a:ea typeface="+mn-ea"/>
          <a:cs typeface="+mn-cs"/>
        </a:defRPr>
      </a:lvl8pPr>
      <a:lvl9pPr marL="3077794" algn="l" defTabSz="769448" rtl="0" eaLnBrk="1" latinLnBrk="0" hangingPunct="1">
        <a:defRPr sz="1515"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FCB7C60-CE26-664A-77FE-1A4D5D67CC3D}"/>
              </a:ext>
            </a:extLst>
          </p:cNvPr>
          <p:cNvSpPr>
            <a:spLocks noGrp="1"/>
          </p:cNvSpPr>
          <p:nvPr>
            <p:ph type="title"/>
          </p:nvPr>
        </p:nvSpPr>
        <p:spPr>
          <a:xfrm>
            <a:off x="704850" y="384175"/>
            <a:ext cx="8850313" cy="1393825"/>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560AAD6-4286-BF50-E5CB-BE8A5F179680}"/>
              </a:ext>
            </a:extLst>
          </p:cNvPr>
          <p:cNvSpPr>
            <a:spLocks noGrp="1"/>
          </p:cNvSpPr>
          <p:nvPr>
            <p:ph type="body" idx="1"/>
          </p:nvPr>
        </p:nvSpPr>
        <p:spPr>
          <a:xfrm>
            <a:off x="704850" y="1920875"/>
            <a:ext cx="8850313" cy="457835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3DB46466-55B6-A0CA-BE75-EC5DA180AB06}"/>
              </a:ext>
            </a:extLst>
          </p:cNvPr>
          <p:cNvSpPr>
            <a:spLocks noGrp="1"/>
          </p:cNvSpPr>
          <p:nvPr>
            <p:ph type="dt" sz="half" idx="2"/>
          </p:nvPr>
        </p:nvSpPr>
        <p:spPr>
          <a:xfrm>
            <a:off x="704850" y="6688138"/>
            <a:ext cx="2309813" cy="384175"/>
          </a:xfrm>
          <a:prstGeom prst="rect">
            <a:avLst/>
          </a:prstGeom>
        </p:spPr>
        <p:txBody>
          <a:bodyPr vert="horz" lIns="91440" tIns="45720" rIns="91440" bIns="45720" rtlCol="0" anchor="ctr"/>
          <a:lstStyle>
            <a:lvl1pPr algn="l">
              <a:defRPr sz="1200">
                <a:solidFill>
                  <a:schemeClr val="tx1">
                    <a:tint val="82000"/>
                  </a:schemeClr>
                </a:solidFill>
              </a:defRPr>
            </a:lvl1pPr>
          </a:lstStyle>
          <a:p>
            <a:fld id="{F9CE88AC-ECF0-E24E-973D-30355A2FD060}" type="datetimeFigureOut">
              <a:rPr lang="fr-FR" smtClean="0"/>
              <a:t>16/06/2025</a:t>
            </a:fld>
            <a:endParaRPr lang="fr-FR"/>
          </a:p>
        </p:txBody>
      </p:sp>
      <p:sp>
        <p:nvSpPr>
          <p:cNvPr id="5" name="Espace réservé du pied de page 4">
            <a:extLst>
              <a:ext uri="{FF2B5EF4-FFF2-40B4-BE49-F238E27FC236}">
                <a16:creationId xmlns:a16="http://schemas.microsoft.com/office/drawing/2014/main" id="{0A11F23E-1E98-56D6-090A-9E815DA2BA7C}"/>
              </a:ext>
            </a:extLst>
          </p:cNvPr>
          <p:cNvSpPr>
            <a:spLocks noGrp="1"/>
          </p:cNvSpPr>
          <p:nvPr>
            <p:ph type="ftr" sz="quarter" idx="3"/>
          </p:nvPr>
        </p:nvSpPr>
        <p:spPr>
          <a:xfrm>
            <a:off x="3398838" y="6688138"/>
            <a:ext cx="3462337" cy="38417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84A5DF6-A558-565A-F039-2E0D88282B7E}"/>
              </a:ext>
            </a:extLst>
          </p:cNvPr>
          <p:cNvSpPr>
            <a:spLocks noGrp="1"/>
          </p:cNvSpPr>
          <p:nvPr>
            <p:ph type="sldNum" sz="quarter" idx="4"/>
          </p:nvPr>
        </p:nvSpPr>
        <p:spPr>
          <a:xfrm>
            <a:off x="7245350" y="6688138"/>
            <a:ext cx="2309813" cy="384175"/>
          </a:xfrm>
          <a:prstGeom prst="rect">
            <a:avLst/>
          </a:prstGeom>
        </p:spPr>
        <p:txBody>
          <a:bodyPr vert="horz" lIns="91440" tIns="45720" rIns="91440" bIns="45720" rtlCol="0" anchor="ctr"/>
          <a:lstStyle>
            <a:lvl1pPr algn="r">
              <a:defRPr sz="1200">
                <a:solidFill>
                  <a:schemeClr val="tx1">
                    <a:tint val="82000"/>
                  </a:schemeClr>
                </a:solidFill>
              </a:defRPr>
            </a:lvl1pPr>
          </a:lstStyle>
          <a:p>
            <a:fld id="{87B433B6-CCB5-914C-9572-9AD3CAA08173}" type="slidenum">
              <a:rPr lang="fr-FR" smtClean="0"/>
              <a:t>‹N°›</a:t>
            </a:fld>
            <a:endParaRPr lang="fr-FR"/>
          </a:p>
        </p:txBody>
      </p:sp>
    </p:spTree>
    <p:extLst>
      <p:ext uri="{BB962C8B-B14F-4D97-AF65-F5344CB8AC3E}">
        <p14:creationId xmlns:p14="http://schemas.microsoft.com/office/powerpoint/2010/main" val="3759782827"/>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9.png"/><Relationship Id="rId7" Type="http://schemas.openxmlformats.org/officeDocument/2006/relationships/image" Target="../media/image19.sv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9.xml"/><Relationship Id="rId5" Type="http://schemas.openxmlformats.org/officeDocument/2006/relationships/image" Target="../media/image30.jpg"/><Relationship Id="rId4" Type="http://schemas.openxmlformats.org/officeDocument/2006/relationships/image" Target="../media/image2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9.png"/><Relationship Id="rId7" Type="http://schemas.openxmlformats.org/officeDocument/2006/relationships/image" Target="../media/image19.sv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5DD352C3-1BE1-C0CD-F1D3-D2DCCC4E5F63}"/>
              </a:ext>
            </a:extLst>
          </p:cNvPr>
          <p:cNvSpPr/>
          <p:nvPr/>
        </p:nvSpPr>
        <p:spPr>
          <a:xfrm>
            <a:off x="5418038" y="351655"/>
            <a:ext cx="2033680" cy="1650637"/>
          </a:xfrm>
          <a:custGeom>
            <a:avLst/>
            <a:gdLst/>
            <a:ahLst/>
            <a:cxnLst/>
            <a:rect l="l" t="t" r="r" b="b"/>
            <a:pathLst>
              <a:path w="3298420" h="2784731">
                <a:moveTo>
                  <a:pt x="0" y="0"/>
                </a:moveTo>
                <a:lnTo>
                  <a:pt x="3298420" y="0"/>
                </a:lnTo>
                <a:lnTo>
                  <a:pt x="3298420" y="2784731"/>
                </a:lnTo>
                <a:lnTo>
                  <a:pt x="0" y="2784731"/>
                </a:lnTo>
                <a:lnTo>
                  <a:pt x="0" y="0"/>
                </a:lnTo>
                <a:close/>
              </a:path>
            </a:pathLst>
          </a:custGeom>
          <a:blipFill>
            <a:blip r:embed="rId3"/>
            <a:stretch>
              <a:fillRect/>
            </a:stretch>
          </a:blipFill>
        </p:spPr>
        <p:txBody>
          <a:bodyPr/>
          <a:lstStyle/>
          <a:p>
            <a:endParaRPr lang="fr-FR" dirty="0"/>
          </a:p>
        </p:txBody>
      </p:sp>
      <p:sp>
        <p:nvSpPr>
          <p:cNvPr id="11" name="Freeform 2">
            <a:extLst>
              <a:ext uri="{FF2B5EF4-FFF2-40B4-BE49-F238E27FC236}">
                <a16:creationId xmlns:a16="http://schemas.microsoft.com/office/drawing/2014/main" id="{9A14DE7B-E07B-3D85-60B6-4C70E733D7FF}"/>
              </a:ext>
            </a:extLst>
          </p:cNvPr>
          <p:cNvSpPr/>
          <p:nvPr/>
        </p:nvSpPr>
        <p:spPr>
          <a:xfrm>
            <a:off x="-43281" y="-64814"/>
            <a:ext cx="6109391" cy="7359204"/>
          </a:xfrm>
          <a:custGeom>
            <a:avLst/>
            <a:gdLst/>
            <a:ahLst/>
            <a:cxnLst/>
            <a:rect l="l" t="t" r="r" b="b"/>
            <a:pathLst>
              <a:path w="9873830" h="11243492">
                <a:moveTo>
                  <a:pt x="0" y="0"/>
                </a:moveTo>
                <a:lnTo>
                  <a:pt x="9873830" y="0"/>
                </a:lnTo>
                <a:lnTo>
                  <a:pt x="9873830" y="11243492"/>
                </a:lnTo>
                <a:lnTo>
                  <a:pt x="0" y="112434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dirty="0"/>
          </a:p>
        </p:txBody>
      </p:sp>
      <p:sp>
        <p:nvSpPr>
          <p:cNvPr id="22" name="Freeform 4">
            <a:extLst>
              <a:ext uri="{FF2B5EF4-FFF2-40B4-BE49-F238E27FC236}">
                <a16:creationId xmlns:a16="http://schemas.microsoft.com/office/drawing/2014/main" id="{59B8A145-9872-EA85-9D3B-1C7C63A81160}"/>
              </a:ext>
            </a:extLst>
          </p:cNvPr>
          <p:cNvSpPr>
            <a:spLocks/>
          </p:cNvSpPr>
          <p:nvPr/>
        </p:nvSpPr>
        <p:spPr>
          <a:xfrm rot="-5400000" flipV="1">
            <a:off x="5729030" y="3097587"/>
            <a:ext cx="4555453" cy="4544787"/>
          </a:xfrm>
          <a:custGeom>
            <a:avLst/>
            <a:gdLst/>
            <a:ahLst/>
            <a:cxnLst/>
            <a:rect l="l" t="t" r="r" b="b"/>
            <a:pathLst>
              <a:path w="6157558" h="6157558">
                <a:moveTo>
                  <a:pt x="0" y="6157558"/>
                </a:moveTo>
                <a:lnTo>
                  <a:pt x="6157558" y="6157558"/>
                </a:lnTo>
                <a:lnTo>
                  <a:pt x="6157558" y="0"/>
                </a:lnTo>
                <a:lnTo>
                  <a:pt x="0" y="0"/>
                </a:lnTo>
                <a:lnTo>
                  <a:pt x="0" y="6157558"/>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dirty="0"/>
          </a:p>
        </p:txBody>
      </p:sp>
      <p:sp>
        <p:nvSpPr>
          <p:cNvPr id="14" name="TextBox 3">
            <a:extLst>
              <a:ext uri="{FF2B5EF4-FFF2-40B4-BE49-F238E27FC236}">
                <a16:creationId xmlns:a16="http://schemas.microsoft.com/office/drawing/2014/main" id="{7AF2BB4F-64EE-6580-5BD3-32292325C6DB}"/>
              </a:ext>
            </a:extLst>
          </p:cNvPr>
          <p:cNvSpPr txBox="1"/>
          <p:nvPr/>
        </p:nvSpPr>
        <p:spPr>
          <a:xfrm>
            <a:off x="2318423" y="2341513"/>
            <a:ext cx="6339975" cy="1477328"/>
          </a:xfrm>
          <a:prstGeom prst="rect">
            <a:avLst/>
          </a:prstGeom>
        </p:spPr>
        <p:txBody>
          <a:bodyPr wrap="square" lIns="0" tIns="0" rIns="0" bIns="0" rtlCol="0" anchor="t">
            <a:spAutoFit/>
          </a:bodyPr>
          <a:lstStyle/>
          <a:p>
            <a:pPr algn="l"/>
            <a:r>
              <a:rPr lang="en-US" sz="4800" b="1" dirty="0">
                <a:solidFill>
                  <a:srgbClr val="1520DB"/>
                </a:solidFill>
                <a:latin typeface="Calibri" panose="020F0502020204030204" pitchFamily="34" charset="0"/>
                <a:ea typeface="Calibri (MS) Bold"/>
                <a:cs typeface="Calibri" panose="020F0502020204030204" pitchFamily="34" charset="0"/>
                <a:sym typeface="Calibri (MS) Bold"/>
              </a:rPr>
              <a:t>RELATION CLIENT </a:t>
            </a:r>
          </a:p>
          <a:p>
            <a:pPr algn="l"/>
            <a:r>
              <a:rPr lang="en-US" sz="4800" b="1" dirty="0">
                <a:solidFill>
                  <a:srgbClr val="1520DB"/>
                </a:solidFill>
                <a:latin typeface="Calibri" panose="020F0502020204030204" pitchFamily="34" charset="0"/>
                <a:ea typeface="Calibri (MS) Bold"/>
                <a:cs typeface="Calibri" panose="020F0502020204030204" pitchFamily="34" charset="0"/>
                <a:sym typeface="Calibri (MS) Bold"/>
              </a:rPr>
              <a:t>ET PRÉVENTION DU RIVA </a:t>
            </a:r>
          </a:p>
        </p:txBody>
      </p:sp>
      <p:sp>
        <p:nvSpPr>
          <p:cNvPr id="15" name="TextBox 7">
            <a:extLst>
              <a:ext uri="{FF2B5EF4-FFF2-40B4-BE49-F238E27FC236}">
                <a16:creationId xmlns:a16="http://schemas.microsoft.com/office/drawing/2014/main" id="{C9A92B5E-18FA-B10D-BDBE-BED265DB6DBC}"/>
              </a:ext>
            </a:extLst>
          </p:cNvPr>
          <p:cNvSpPr txBox="1"/>
          <p:nvPr/>
        </p:nvSpPr>
        <p:spPr>
          <a:xfrm>
            <a:off x="4612026" y="4042903"/>
            <a:ext cx="950028" cy="566052"/>
          </a:xfrm>
          <a:prstGeom prst="rect">
            <a:avLst/>
          </a:prstGeom>
        </p:spPr>
        <p:txBody>
          <a:bodyPr wrap="square" lIns="0" tIns="0" rIns="0" bIns="0" rtlCol="0" anchor="t">
            <a:spAutoFit/>
          </a:bodyPr>
          <a:lstStyle/>
          <a:p>
            <a:pPr algn="l">
              <a:lnSpc>
                <a:spcPts val="4900"/>
              </a:lnSpc>
            </a:pPr>
            <a:r>
              <a:rPr lang="en-US" sz="2800" b="1" dirty="0">
                <a:solidFill>
                  <a:srgbClr val="1520DB"/>
                </a:solidFill>
                <a:latin typeface="Calibri" panose="020F0502020204030204" pitchFamily="34" charset="0"/>
                <a:ea typeface="Open Sans Bold"/>
                <a:cs typeface="Calibri" panose="020F0502020204030204" pitchFamily="34" charset="0"/>
                <a:sym typeface="Open Sans Bold"/>
              </a:rPr>
              <a:t>Jour 1</a:t>
            </a:r>
          </a:p>
        </p:txBody>
      </p:sp>
      <p:sp>
        <p:nvSpPr>
          <p:cNvPr id="16" name="TextBox 8">
            <a:extLst>
              <a:ext uri="{FF2B5EF4-FFF2-40B4-BE49-F238E27FC236}">
                <a16:creationId xmlns:a16="http://schemas.microsoft.com/office/drawing/2014/main" id="{EF2695AD-A7DE-9F87-65A6-8C22A26AB2AC}"/>
              </a:ext>
            </a:extLst>
          </p:cNvPr>
          <p:cNvSpPr txBox="1"/>
          <p:nvPr/>
        </p:nvSpPr>
        <p:spPr>
          <a:xfrm>
            <a:off x="2531191" y="6255087"/>
            <a:ext cx="5341645" cy="492443"/>
          </a:xfrm>
          <a:prstGeom prst="rect">
            <a:avLst/>
          </a:prstGeom>
        </p:spPr>
        <p:txBody>
          <a:bodyPr wrap="square" lIns="0" tIns="0" rIns="0" bIns="0" rtlCol="0" anchor="t">
            <a:spAutoFit/>
          </a:bodyPr>
          <a:lstStyle/>
          <a:p>
            <a:pPr algn="ctr"/>
            <a:r>
              <a:rPr lang="en-US" sz="1600" dirty="0" err="1">
                <a:solidFill>
                  <a:srgbClr val="4294CE"/>
                </a:solidFill>
                <a:latin typeface="Calibri" panose="020F0502020204030204" pitchFamily="34" charset="0"/>
                <a:ea typeface="Open Sans"/>
                <a:cs typeface="Calibri" panose="020F0502020204030204" pitchFamily="34" charset="0"/>
                <a:sym typeface="Open Sans"/>
              </a:rPr>
              <a:t>Enedis</a:t>
            </a:r>
            <a:r>
              <a:rPr lang="en-US" sz="1600" dirty="0">
                <a:solidFill>
                  <a:srgbClr val="4294CE"/>
                </a:solidFill>
                <a:latin typeface="Calibri" panose="020F0502020204030204" pitchFamily="34" charset="0"/>
                <a:ea typeface="Open Sans"/>
                <a:cs typeface="Calibri" panose="020F0502020204030204" pitchFamily="34" charset="0"/>
                <a:sym typeface="Open Sans"/>
              </a:rPr>
              <a:t> PNT</a:t>
            </a:r>
          </a:p>
          <a:p>
            <a:pPr algn="ctr"/>
            <a:r>
              <a:rPr lang="en-US" sz="1600" dirty="0">
                <a:solidFill>
                  <a:srgbClr val="4294CE"/>
                </a:solidFill>
                <a:latin typeface="Calibri" panose="020F0502020204030204" pitchFamily="34" charset="0"/>
                <a:ea typeface="Open Sans"/>
                <a:cs typeface="Calibri" panose="020F0502020204030204" pitchFamily="34" charset="0"/>
                <a:sym typeface="Open Sans"/>
              </a:rPr>
              <a:t>Stage agent Back-Office et Terrain</a:t>
            </a:r>
          </a:p>
        </p:txBody>
      </p:sp>
      <p:sp>
        <p:nvSpPr>
          <p:cNvPr id="10" name="Freeform 5">
            <a:extLst>
              <a:ext uri="{FF2B5EF4-FFF2-40B4-BE49-F238E27FC236}">
                <a16:creationId xmlns:a16="http://schemas.microsoft.com/office/drawing/2014/main" id="{2CE06B21-77A6-5D51-4421-B3563B9182B7}"/>
              </a:ext>
            </a:extLst>
          </p:cNvPr>
          <p:cNvSpPr/>
          <p:nvPr/>
        </p:nvSpPr>
        <p:spPr>
          <a:xfrm>
            <a:off x="7578278" y="367234"/>
            <a:ext cx="2584137" cy="1296144"/>
          </a:xfrm>
          <a:custGeom>
            <a:avLst/>
            <a:gdLst/>
            <a:ahLst/>
            <a:cxnLst/>
            <a:rect l="l" t="t" r="r" b="b"/>
            <a:pathLst>
              <a:path w="4325592" h="2169619">
                <a:moveTo>
                  <a:pt x="0" y="0"/>
                </a:moveTo>
                <a:lnTo>
                  <a:pt x="4325592" y="0"/>
                </a:lnTo>
                <a:lnTo>
                  <a:pt x="4325592" y="2169619"/>
                </a:lnTo>
                <a:lnTo>
                  <a:pt x="0" y="2169619"/>
                </a:lnTo>
                <a:lnTo>
                  <a:pt x="0" y="0"/>
                </a:lnTo>
                <a:close/>
              </a:path>
            </a:pathLst>
          </a:custGeom>
          <a:blipFill>
            <a:blip r:embed="rId8"/>
            <a:stretch>
              <a:fillRect/>
            </a:stretch>
          </a:blipFill>
        </p:spPr>
        <p:txBody>
          <a:bodyPr/>
          <a:lstStyle/>
          <a:p>
            <a:endParaRPr lang="fr-FR"/>
          </a:p>
        </p:txBody>
      </p:sp>
    </p:spTree>
  </p:cSld>
  <p:clrMapOvr>
    <a:masterClrMapping/>
  </p:clrMapOvr>
  <p:transition advClick="0" advTm="5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CF615D-A0AE-D9B4-416D-1175F4BE6492}"/>
              </a:ext>
            </a:extLst>
          </p:cNvPr>
          <p:cNvSpPr>
            <a:spLocks noGrp="1"/>
          </p:cNvSpPr>
          <p:nvPr>
            <p:ph type="title"/>
          </p:nvPr>
        </p:nvSpPr>
        <p:spPr>
          <a:xfrm>
            <a:off x="1457598" y="588367"/>
            <a:ext cx="6258348" cy="726334"/>
          </a:xfrm>
        </p:spPr>
        <p:txBody>
          <a:bodyPr>
            <a:normAutofit/>
          </a:bodyPr>
          <a:lstStyle/>
          <a:p>
            <a:r>
              <a:rPr lang="fr-FR" sz="3200" dirty="0"/>
              <a:t>Pourquoi sommes-nous là ?</a:t>
            </a:r>
          </a:p>
        </p:txBody>
      </p:sp>
      <p:sp>
        <p:nvSpPr>
          <p:cNvPr id="3" name="Espace réservé du contenu 2">
            <a:extLst>
              <a:ext uri="{FF2B5EF4-FFF2-40B4-BE49-F238E27FC236}">
                <a16:creationId xmlns:a16="http://schemas.microsoft.com/office/drawing/2014/main" id="{CB2767A0-ED6F-7B04-8733-A7513852BD8C}"/>
              </a:ext>
            </a:extLst>
          </p:cNvPr>
          <p:cNvSpPr>
            <a:spLocks noGrp="1"/>
          </p:cNvSpPr>
          <p:nvPr>
            <p:ph idx="1"/>
          </p:nvPr>
        </p:nvSpPr>
        <p:spPr>
          <a:xfrm>
            <a:off x="593502" y="1735386"/>
            <a:ext cx="7122444" cy="4082897"/>
          </a:xfrm>
        </p:spPr>
        <p:txBody>
          <a:bodyPr>
            <a:normAutofit/>
          </a:bodyPr>
          <a:lstStyle/>
          <a:p>
            <a:endParaRPr lang="fr-FR" dirty="0"/>
          </a:p>
          <a:p>
            <a:pPr marL="0" indent="0">
              <a:buNone/>
            </a:pPr>
            <a:r>
              <a:rPr lang="fr-FR" sz="2800" dirty="0">
                <a:latin typeface="Calibri" panose="020F0502020204030204" pitchFamily="34" charset="0"/>
                <a:cs typeface="Calibri" panose="020F0502020204030204" pitchFamily="34" charset="0"/>
              </a:rPr>
              <a:t>D</a:t>
            </a:r>
            <a:r>
              <a:rPr lang="fr-FR" sz="2800" dirty="0">
                <a:effectLst/>
                <a:latin typeface="Calibri" panose="020F0502020204030204" pitchFamily="34" charset="0"/>
                <a:cs typeface="Calibri" panose="020F0502020204030204" pitchFamily="34" charset="0"/>
              </a:rPr>
              <a:t>ans le cadre du Programme Pertes et Fraude</a:t>
            </a:r>
          </a:p>
          <a:p>
            <a:endParaRPr lang="fr-FR" sz="2800" dirty="0">
              <a:latin typeface="Calibri" panose="020F0502020204030204" pitchFamily="34" charset="0"/>
              <a:cs typeface="Calibri" panose="020F0502020204030204" pitchFamily="34" charset="0"/>
            </a:endParaRPr>
          </a:p>
          <a:p>
            <a:pPr marL="457200" indent="-457200">
              <a:buFont typeface="Wingdings" pitchFamily="2" charset="2"/>
              <a:buChar char="§"/>
            </a:pPr>
            <a:r>
              <a:rPr kumimoji="0" lang="fr-FR" sz="27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pitchFamily="-112" charset="-128"/>
                <a:cs typeface="Calibri" panose="020F0502020204030204" pitchFamily="34" charset="0"/>
              </a:rPr>
              <a:t>Construire la collaboration inter métier</a:t>
            </a:r>
          </a:p>
          <a:p>
            <a:pPr marL="171450" indent="-171450">
              <a:buFont typeface="Wingdings" pitchFamily="2" charset="2"/>
              <a:buChar char="§"/>
            </a:pPr>
            <a:endParaRPr lang="fr-FR" dirty="0">
              <a:solidFill>
                <a:prstClr val="black"/>
              </a:solidFill>
              <a:latin typeface="Calibri" panose="020F0502020204030204" pitchFamily="34" charset="0"/>
              <a:cs typeface="Calibri" panose="020F0502020204030204" pitchFamily="34" charset="0"/>
            </a:endParaRPr>
          </a:p>
          <a:p>
            <a:pPr marL="457200" indent="-457200">
              <a:buFont typeface="Wingdings" pitchFamily="2" charset="2"/>
              <a:buChar char="§"/>
            </a:pPr>
            <a:r>
              <a:rPr kumimoji="0" lang="fr-FR" sz="27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pitchFamily="-112" charset="-128"/>
                <a:cs typeface="Calibri" panose="020F0502020204030204" pitchFamily="34" charset="0"/>
              </a:rPr>
              <a:t>Utiliser les leviers de la prévention RIVA:</a:t>
            </a:r>
            <a:r>
              <a:rPr kumimoji="0" lang="fr-FR" b="0" i="0" u="none" strike="noStrike" kern="1200" cap="none" spc="0" normalizeH="0" baseline="0" noProof="0" dirty="0">
                <a:ln>
                  <a:noFill/>
                </a:ln>
                <a:solidFill>
                  <a:prstClr val="black"/>
                </a:solidFill>
                <a:effectLst/>
                <a:uLnTx/>
                <a:uFillTx/>
                <a:latin typeface="Calibri" panose="020F0502020204030204" pitchFamily="34" charset="0"/>
                <a:ea typeface="ＭＳ Ｐゴシック" pitchFamily="-112" charset="-128"/>
                <a:cs typeface="Calibri" panose="020F0502020204030204" pitchFamily="34" charset="0"/>
              </a:rPr>
              <a:t> </a:t>
            </a:r>
            <a:r>
              <a:rPr lang="fr-FR" sz="2700" dirty="0">
                <a:solidFill>
                  <a:prstClr val="black"/>
                </a:solidFill>
                <a:latin typeface="Calibri" panose="020F0502020204030204" pitchFamily="34" charset="0"/>
                <a:cs typeface="Calibri" panose="020F0502020204030204" pitchFamily="34" charset="0"/>
              </a:rPr>
              <a:t>Construire les éléments de langages métiers</a:t>
            </a:r>
          </a:p>
          <a:p>
            <a:endParaRPr lang="fr-FR" sz="2800" dirty="0">
              <a:latin typeface="+mn-lt"/>
            </a:endParaRPr>
          </a:p>
          <a:p>
            <a:pPr marL="0" indent="0">
              <a:buNone/>
            </a:pPr>
            <a:endParaRPr lang="fr-FR" dirty="0"/>
          </a:p>
        </p:txBody>
      </p:sp>
      <p:sp>
        <p:nvSpPr>
          <p:cNvPr id="7" name="ZoneTexte 6">
            <a:extLst>
              <a:ext uri="{FF2B5EF4-FFF2-40B4-BE49-F238E27FC236}">
                <a16:creationId xmlns:a16="http://schemas.microsoft.com/office/drawing/2014/main" id="{E804B475-19F5-0E2A-4F1E-47F05F14658D}"/>
              </a:ext>
            </a:extLst>
          </p:cNvPr>
          <p:cNvSpPr txBox="1"/>
          <p:nvPr/>
        </p:nvSpPr>
        <p:spPr>
          <a:xfrm>
            <a:off x="2563906" y="3293640"/>
            <a:ext cx="5127812" cy="369332"/>
          </a:xfrm>
          <a:prstGeom prst="rect">
            <a:avLst/>
          </a:prstGeom>
          <a:noFill/>
        </p:spPr>
        <p:txBody>
          <a:bodyPr wrap="square">
            <a:spAutoFit/>
          </a:bodyPr>
          <a:lstStyle/>
          <a:p>
            <a:endParaRPr lang="fr-FR" dirty="0"/>
          </a:p>
        </p:txBody>
      </p:sp>
      <p:sp>
        <p:nvSpPr>
          <p:cNvPr id="9" name="ZoneTexte 8">
            <a:extLst>
              <a:ext uri="{FF2B5EF4-FFF2-40B4-BE49-F238E27FC236}">
                <a16:creationId xmlns:a16="http://schemas.microsoft.com/office/drawing/2014/main" id="{3A977755-9ED9-07B2-3AC7-4F47CE641FC9}"/>
              </a:ext>
            </a:extLst>
          </p:cNvPr>
          <p:cNvSpPr txBox="1"/>
          <p:nvPr/>
        </p:nvSpPr>
        <p:spPr>
          <a:xfrm>
            <a:off x="2563906" y="3293640"/>
            <a:ext cx="5127812" cy="369332"/>
          </a:xfrm>
          <a:prstGeom prst="rect">
            <a:avLst/>
          </a:prstGeom>
          <a:noFill/>
        </p:spPr>
        <p:txBody>
          <a:bodyPr wrap="square">
            <a:spAutoFit/>
          </a:bodyPr>
          <a:lstStyle/>
          <a:p>
            <a:endParaRPr lang="fr-FR" dirty="0"/>
          </a:p>
        </p:txBody>
      </p:sp>
    </p:spTree>
    <p:extLst>
      <p:ext uri="{BB962C8B-B14F-4D97-AF65-F5344CB8AC3E}">
        <p14:creationId xmlns:p14="http://schemas.microsoft.com/office/powerpoint/2010/main" val="3905058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01614" y="583258"/>
            <a:ext cx="5896700" cy="878012"/>
          </a:xfrm>
        </p:spPr>
        <p:txBody>
          <a:bodyPr>
            <a:normAutofit/>
          </a:bodyPr>
          <a:lstStyle/>
          <a:p>
            <a:r>
              <a:rPr lang="fr-FR" sz="3200" dirty="0"/>
              <a:t>Le parcours en 2 journées</a:t>
            </a:r>
          </a:p>
        </p:txBody>
      </p:sp>
      <p:graphicFrame>
        <p:nvGraphicFramePr>
          <p:cNvPr id="4" name="Tableau 3">
            <a:extLst>
              <a:ext uri="{FF2B5EF4-FFF2-40B4-BE49-F238E27FC236}">
                <a16:creationId xmlns:a16="http://schemas.microsoft.com/office/drawing/2014/main" id="{2D43D8F9-338E-21CD-7B9F-FDF50EE4A957}"/>
              </a:ext>
            </a:extLst>
          </p:cNvPr>
          <p:cNvGraphicFramePr>
            <a:graphicFrameLocks noGrp="1"/>
          </p:cNvGraphicFramePr>
          <p:nvPr>
            <p:extLst>
              <p:ext uri="{D42A27DB-BD31-4B8C-83A1-F6EECF244321}">
                <p14:modId xmlns:p14="http://schemas.microsoft.com/office/powerpoint/2010/main" val="683479430"/>
              </p:ext>
            </p:extLst>
          </p:nvPr>
        </p:nvGraphicFramePr>
        <p:xfrm>
          <a:off x="953542" y="1565552"/>
          <a:ext cx="7560840" cy="4680966"/>
        </p:xfrm>
        <a:graphic>
          <a:graphicData uri="http://schemas.openxmlformats.org/drawingml/2006/table">
            <a:tbl>
              <a:tblPr firstRow="1" bandRow="1">
                <a:tableStyleId>{5C22544A-7EE6-4342-B048-85BDC9FD1C3A}</a:tableStyleId>
              </a:tblPr>
              <a:tblGrid>
                <a:gridCol w="3780420">
                  <a:extLst>
                    <a:ext uri="{9D8B030D-6E8A-4147-A177-3AD203B41FA5}">
                      <a16:colId xmlns:a16="http://schemas.microsoft.com/office/drawing/2014/main" val="711890608"/>
                    </a:ext>
                  </a:extLst>
                </a:gridCol>
                <a:gridCol w="3780420">
                  <a:extLst>
                    <a:ext uri="{9D8B030D-6E8A-4147-A177-3AD203B41FA5}">
                      <a16:colId xmlns:a16="http://schemas.microsoft.com/office/drawing/2014/main" val="1815629099"/>
                    </a:ext>
                  </a:extLst>
                </a:gridCol>
              </a:tblGrid>
              <a:tr h="601882">
                <a:tc>
                  <a:txBody>
                    <a:bodyPr/>
                    <a:lstStyle/>
                    <a:p>
                      <a:r>
                        <a:rPr lang="fr-FR" sz="2000" dirty="0"/>
                        <a:t> Jour 1 : assuré par ENEDIS</a:t>
                      </a:r>
                    </a:p>
                  </a:txBody>
                  <a:tcPr/>
                </a:tc>
                <a:tc>
                  <a:txBody>
                    <a:bodyPr/>
                    <a:lstStyle/>
                    <a:p>
                      <a:r>
                        <a:rPr lang="fr-FR" sz="2000" dirty="0"/>
                        <a:t> Jour 2 : assuré par Manager Formation</a:t>
                      </a:r>
                    </a:p>
                  </a:txBody>
                  <a:tcPr/>
                </a:tc>
                <a:extLst>
                  <a:ext uri="{0D108BD9-81ED-4DB2-BD59-A6C34878D82A}">
                    <a16:rowId xmlns:a16="http://schemas.microsoft.com/office/drawing/2014/main" val="736171875"/>
                  </a:ext>
                </a:extLst>
              </a:tr>
              <a:tr h="3928896">
                <a:tc>
                  <a:txBody>
                    <a:bodyPr/>
                    <a:lstStyle/>
                    <a:p>
                      <a:pPr marL="319088" lvl="1" indent="-319088" algn="l" defTabSz="769448" rtl="0" eaLnBrk="1" latinLnBrk="0" hangingPunct="1">
                        <a:buFont typeface="Wingdings" pitchFamily="2" charset="2"/>
                        <a:buChar char="§"/>
                      </a:pPr>
                      <a:r>
                        <a:rPr lang="fr-FR" sz="2000" b="1" kern="1200" dirty="0">
                          <a:solidFill>
                            <a:schemeClr val="tx1">
                              <a:lumMod val="65000"/>
                              <a:lumOff val="35000"/>
                            </a:schemeClr>
                          </a:solidFill>
                          <a:latin typeface="Calibri" panose="020F0502020204030204" pitchFamily="34" charset="0"/>
                          <a:ea typeface="+mn-ea"/>
                          <a:cs typeface="Calibri" panose="020F0502020204030204" pitchFamily="34" charset="0"/>
                        </a:rPr>
                        <a:t>Public:</a:t>
                      </a:r>
                    </a:p>
                    <a:p>
                      <a:pPr marL="727623" lvl="2" indent="-342900" algn="l" defTabSz="769448" rtl="0" eaLnBrk="1" latinLnBrk="0" hangingPunct="1">
                        <a:buFont typeface="Courier New" panose="02070309020205020404" pitchFamily="49" charset="0"/>
                        <a:buChar char="o"/>
                      </a:pPr>
                      <a:r>
                        <a:rPr lang="fr-FR" sz="2000" b="0" kern="1200" dirty="0">
                          <a:solidFill>
                            <a:schemeClr val="tx1">
                              <a:lumMod val="65000"/>
                              <a:lumOff val="35000"/>
                            </a:schemeClr>
                          </a:solidFill>
                          <a:latin typeface="Calibri" panose="020F0502020204030204" pitchFamily="34" charset="0"/>
                          <a:ea typeface="+mn-ea"/>
                          <a:cs typeface="Calibri" panose="020F0502020204030204" pitchFamily="34" charset="0"/>
                        </a:rPr>
                        <a:t>Inter-métier: Back-Office et Technicien d’intervention, professionnels</a:t>
                      </a:r>
                    </a:p>
                    <a:p>
                      <a:pPr marL="727623" lvl="2" indent="-342900" algn="l" defTabSz="769448" rtl="0" eaLnBrk="1" latinLnBrk="0" hangingPunct="1">
                        <a:buFont typeface="Courier New" panose="02070309020205020404" pitchFamily="49" charset="0"/>
                        <a:buChar char="o"/>
                      </a:pPr>
                      <a:r>
                        <a:rPr lang="fr-FR" sz="2000" b="0" kern="1200" dirty="0">
                          <a:solidFill>
                            <a:schemeClr val="tx1">
                              <a:lumMod val="65000"/>
                              <a:lumOff val="35000"/>
                            </a:schemeClr>
                          </a:solidFill>
                          <a:latin typeface="Calibri" panose="020F0502020204030204" pitchFamily="34" charset="0"/>
                          <a:ea typeface="+mn-ea"/>
                          <a:cs typeface="Calibri" panose="020F0502020204030204" pitchFamily="34" charset="0"/>
                        </a:rPr>
                        <a:t>confirmés et nouveaux arrivants dans les PNT</a:t>
                      </a:r>
                    </a:p>
                    <a:p>
                      <a:pPr marL="319088" lvl="1" indent="-319088" algn="l" defTabSz="769448" rtl="0" eaLnBrk="1" latinLnBrk="0" hangingPunct="1">
                        <a:buFont typeface="Wingdings" pitchFamily="2" charset="2"/>
                        <a:buChar char="§"/>
                      </a:pPr>
                      <a:r>
                        <a:rPr lang="fr-FR" sz="2000" b="1" kern="1200" dirty="0">
                          <a:solidFill>
                            <a:schemeClr val="tx1">
                              <a:lumMod val="65000"/>
                              <a:lumOff val="35000"/>
                            </a:schemeClr>
                          </a:solidFill>
                          <a:latin typeface="Calibri" panose="020F0502020204030204" pitchFamily="34" charset="0"/>
                          <a:ea typeface="+mn-ea"/>
                          <a:cs typeface="Calibri" panose="020F0502020204030204" pitchFamily="34" charset="0"/>
                        </a:rPr>
                        <a:t>Thème: </a:t>
                      </a:r>
                    </a:p>
                    <a:p>
                      <a:pPr marL="727623" lvl="2" indent="-342900" algn="l" defTabSz="769448" rtl="0" eaLnBrk="1" latinLnBrk="0" hangingPunct="1">
                        <a:buFont typeface="Courier New" panose="02070309020205020404" pitchFamily="49" charset="0"/>
                        <a:buChar char="o"/>
                      </a:pPr>
                      <a:r>
                        <a:rPr lang="fr-FR" sz="2000" b="0" kern="1200" dirty="0">
                          <a:solidFill>
                            <a:schemeClr val="tx1">
                              <a:lumMod val="65000"/>
                              <a:lumOff val="35000"/>
                            </a:schemeClr>
                          </a:solidFill>
                          <a:latin typeface="Calibri" panose="020F0502020204030204" pitchFamily="34" charset="0"/>
                          <a:ea typeface="+mn-ea"/>
                          <a:cs typeface="Calibri" panose="020F0502020204030204" pitchFamily="34" charset="0"/>
                        </a:rPr>
                        <a:t>Construire la collaboration inter métier </a:t>
                      </a:r>
                    </a:p>
                    <a:p>
                      <a:pPr marL="727623" lvl="2" indent="-342900" algn="l" defTabSz="769448" rtl="0" eaLnBrk="1" latinLnBrk="0" hangingPunct="1">
                        <a:buFont typeface="Courier New" panose="02070309020205020404" pitchFamily="49" charset="0"/>
                        <a:buChar char="o"/>
                      </a:pPr>
                      <a:r>
                        <a:rPr lang="fr-FR" sz="2000" b="0" kern="1200" dirty="0">
                          <a:solidFill>
                            <a:schemeClr val="tx1">
                              <a:lumMod val="65000"/>
                              <a:lumOff val="35000"/>
                            </a:schemeClr>
                          </a:solidFill>
                          <a:latin typeface="Calibri" panose="020F0502020204030204" pitchFamily="34" charset="0"/>
                          <a:ea typeface="+mn-ea"/>
                          <a:cs typeface="Calibri" panose="020F0502020204030204" pitchFamily="34" charset="0"/>
                        </a:rPr>
                        <a:t>et les éléments de langages (leviers de prévention du RIVA)</a:t>
                      </a:r>
                    </a:p>
                    <a:p>
                      <a:endParaRPr lang="fr-FR" dirty="0"/>
                    </a:p>
                  </a:txBody>
                  <a:tcPr/>
                </a:tc>
                <a:tc>
                  <a:txBody>
                    <a:bodyPr/>
                    <a:lstStyle/>
                    <a:p>
                      <a:pPr marL="319088" lvl="1" indent="-319088">
                        <a:buFont typeface="Wingdings" pitchFamily="2" charset="2"/>
                        <a:buChar char="§"/>
                      </a:pPr>
                      <a:r>
                        <a:rPr lang="fr-FR" sz="2000" b="1" dirty="0">
                          <a:solidFill>
                            <a:schemeClr val="tx1">
                              <a:lumMod val="65000"/>
                              <a:lumOff val="35000"/>
                            </a:schemeClr>
                          </a:solidFill>
                          <a:latin typeface="Calibri" panose="020F0502020204030204" pitchFamily="34" charset="0"/>
                          <a:cs typeface="Calibri" panose="020F0502020204030204" pitchFamily="34" charset="0"/>
                        </a:rPr>
                        <a:t>Public: </a:t>
                      </a:r>
                    </a:p>
                    <a:p>
                      <a:pPr marL="727623" lvl="2" indent="-342900">
                        <a:buFont typeface="Courier New" panose="02070309020205020404" pitchFamily="49" charset="0"/>
                        <a:buChar char="o"/>
                      </a:pPr>
                      <a:r>
                        <a:rPr lang="fr-FR" sz="2000" dirty="0">
                          <a:solidFill>
                            <a:schemeClr val="tx1">
                              <a:lumMod val="65000"/>
                              <a:lumOff val="35000"/>
                            </a:schemeClr>
                          </a:solidFill>
                          <a:latin typeface="Calibri" panose="020F0502020204030204" pitchFamily="34" charset="0"/>
                          <a:cs typeface="Calibri" panose="020F0502020204030204" pitchFamily="34" charset="0"/>
                        </a:rPr>
                        <a:t>Journée spécifique par métier (Back-office, Technicien d’intervention)</a:t>
                      </a:r>
                    </a:p>
                    <a:p>
                      <a:pPr marL="319088" lvl="1" indent="-319088">
                        <a:buFont typeface="Wingdings" pitchFamily="2" charset="2"/>
                        <a:buChar char="§"/>
                      </a:pPr>
                      <a:r>
                        <a:rPr lang="fr-FR" sz="2000" b="1" dirty="0">
                          <a:solidFill>
                            <a:schemeClr val="tx1">
                              <a:lumMod val="65000"/>
                              <a:lumOff val="35000"/>
                            </a:schemeClr>
                          </a:solidFill>
                          <a:latin typeface="Calibri" panose="020F0502020204030204" pitchFamily="34" charset="0"/>
                          <a:cs typeface="Calibri" panose="020F0502020204030204" pitchFamily="34" charset="0"/>
                        </a:rPr>
                        <a:t>Thème</a:t>
                      </a:r>
                      <a:r>
                        <a:rPr lang="fr-FR" sz="2000" dirty="0">
                          <a:solidFill>
                            <a:schemeClr val="tx1">
                              <a:lumMod val="65000"/>
                              <a:lumOff val="35000"/>
                            </a:schemeClr>
                          </a:solidFill>
                          <a:latin typeface="Calibri" panose="020F0502020204030204" pitchFamily="34" charset="0"/>
                          <a:cs typeface="Calibri" panose="020F0502020204030204" pitchFamily="34" charset="0"/>
                        </a:rPr>
                        <a:t>: </a:t>
                      </a:r>
                    </a:p>
                    <a:p>
                      <a:pPr marL="727623" lvl="2" indent="-342900">
                        <a:buFont typeface="Courier New" panose="02070309020205020404" pitchFamily="49" charset="0"/>
                        <a:buChar char="o"/>
                      </a:pPr>
                      <a:r>
                        <a:rPr lang="fr-FR" sz="2000" dirty="0">
                          <a:solidFill>
                            <a:schemeClr val="tx1">
                              <a:lumMod val="65000"/>
                              <a:lumOff val="35000"/>
                            </a:schemeClr>
                          </a:solidFill>
                          <a:latin typeface="Calibri" panose="020F0502020204030204" pitchFamily="34" charset="0"/>
                          <a:cs typeface="Calibri" panose="020F0502020204030204" pitchFamily="34" charset="0"/>
                        </a:rPr>
                        <a:t>Renforcer ses compétences relationnelles (respect, cordialité)</a:t>
                      </a:r>
                    </a:p>
                    <a:p>
                      <a:pPr marL="727623" lvl="2" indent="-342900">
                        <a:buFont typeface="Courier New" panose="02070309020205020404" pitchFamily="49" charset="0"/>
                        <a:buChar char="o"/>
                      </a:pPr>
                      <a:r>
                        <a:rPr lang="fr-FR" sz="2000" dirty="0">
                          <a:solidFill>
                            <a:schemeClr val="tx1">
                              <a:lumMod val="65000"/>
                              <a:lumOff val="35000"/>
                            </a:schemeClr>
                          </a:solidFill>
                          <a:latin typeface="Calibri" panose="020F0502020204030204" pitchFamily="34" charset="0"/>
                          <a:cs typeface="Calibri" panose="020F0502020204030204" pitchFamily="34" charset="0"/>
                        </a:rPr>
                        <a:t>et traiter les situations réelles ( En relation client et Prévention du RIVA)</a:t>
                      </a:r>
                    </a:p>
                    <a:p>
                      <a:endParaRPr lang="fr-FR" dirty="0"/>
                    </a:p>
                  </a:txBody>
                  <a:tcPr/>
                </a:tc>
                <a:extLst>
                  <a:ext uri="{0D108BD9-81ED-4DB2-BD59-A6C34878D82A}">
                    <a16:rowId xmlns:a16="http://schemas.microsoft.com/office/drawing/2014/main" val="166105701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1F7794-B7D9-8889-F407-3A328F6DEA8B}"/>
              </a:ext>
            </a:extLst>
          </p:cNvPr>
          <p:cNvSpPr>
            <a:spLocks noGrp="1"/>
          </p:cNvSpPr>
          <p:nvPr>
            <p:ph type="title"/>
          </p:nvPr>
        </p:nvSpPr>
        <p:spPr>
          <a:xfrm>
            <a:off x="1457598" y="583258"/>
            <a:ext cx="7128792" cy="720080"/>
          </a:xfrm>
        </p:spPr>
        <p:txBody>
          <a:bodyPr>
            <a:noAutofit/>
          </a:bodyPr>
          <a:lstStyle/>
          <a:p>
            <a:r>
              <a:rPr lang="fr-FR" sz="3200" dirty="0"/>
              <a:t>Objectifs et programme et de la journée</a:t>
            </a:r>
          </a:p>
        </p:txBody>
      </p:sp>
      <p:sp>
        <p:nvSpPr>
          <p:cNvPr id="3" name="Espace réservé du contenu 2">
            <a:extLst>
              <a:ext uri="{FF2B5EF4-FFF2-40B4-BE49-F238E27FC236}">
                <a16:creationId xmlns:a16="http://schemas.microsoft.com/office/drawing/2014/main" id="{3717E7E1-A382-E208-B86F-E1DEE93A6972}"/>
              </a:ext>
            </a:extLst>
          </p:cNvPr>
          <p:cNvSpPr>
            <a:spLocks noGrp="1"/>
          </p:cNvSpPr>
          <p:nvPr>
            <p:ph idx="1"/>
          </p:nvPr>
        </p:nvSpPr>
        <p:spPr>
          <a:xfrm>
            <a:off x="404988" y="1087314"/>
            <a:ext cx="9234012" cy="5285383"/>
          </a:xfrm>
        </p:spPr>
        <p:txBody>
          <a:bodyPr>
            <a:normAutofit/>
          </a:bodyPr>
          <a:lstStyle/>
          <a:p>
            <a:pPr>
              <a:lnSpc>
                <a:spcPct val="107000"/>
              </a:lnSpc>
              <a:tabLst>
                <a:tab pos="457200" algn="l"/>
              </a:tabLst>
            </a:pPr>
            <a:r>
              <a:rPr kumimoji="0" lang="fr-FR" sz="3200" b="1" i="0" u="none" strike="noStrike" kern="1200" cap="none" spc="0" normalizeH="0" baseline="0" noProof="0" dirty="0">
                <a:ln>
                  <a:noFill/>
                </a:ln>
                <a:effectLst/>
                <a:uLnTx/>
                <a:uFillTx/>
                <a:latin typeface="Calibri" panose="020F0502020204030204" pitchFamily="34" charset="0"/>
                <a:ea typeface="ＭＳ Ｐゴシック" pitchFamily="-112" charset="-128"/>
                <a:cs typeface="Calibri" panose="020F0502020204030204" pitchFamily="34" charset="0"/>
              </a:rPr>
              <a:t>Objectifs</a:t>
            </a:r>
            <a:endParaRPr lang="fr-FR" sz="3200" dirty="0">
              <a:latin typeface="Calibri" panose="020F0502020204030204" pitchFamily="34" charset="0"/>
              <a:cs typeface="Calibri" panose="020F0502020204030204" pitchFamily="34" charset="0"/>
            </a:endParaRPr>
          </a:p>
          <a:p>
            <a:pPr marL="319088" lvl="1" indent="-319088">
              <a:buFont typeface="Wingdings" pitchFamily="2" charset="2"/>
              <a:buChar char="§"/>
              <a:tabLst>
                <a:tab pos="571500" algn="l"/>
              </a:tabLst>
            </a:pPr>
            <a:r>
              <a:rPr lang="fr-FR" sz="1800" b="0" dirty="0">
                <a:solidFill>
                  <a:schemeClr val="tx1">
                    <a:lumMod val="65000"/>
                    <a:lumOff val="35000"/>
                  </a:schemeClr>
                </a:solidFill>
              </a:rPr>
              <a:t>Connaitre le dispositif </a:t>
            </a:r>
            <a:r>
              <a:rPr lang="fr-FR" sz="1800" b="0" dirty="0" err="1">
                <a:solidFill>
                  <a:schemeClr val="tx1">
                    <a:lumMod val="65000"/>
                    <a:lumOff val="35000"/>
                  </a:schemeClr>
                </a:solidFill>
              </a:rPr>
              <a:t>PNT</a:t>
            </a:r>
            <a:r>
              <a:rPr lang="fr-FR" sz="1800" b="0" dirty="0">
                <a:solidFill>
                  <a:schemeClr val="tx1">
                    <a:lumMod val="65000"/>
                    <a:lumOff val="35000"/>
                  </a:schemeClr>
                </a:solidFill>
              </a:rPr>
              <a:t> dans le cadre des campagnes</a:t>
            </a:r>
          </a:p>
          <a:p>
            <a:pPr marL="319088" lvl="1" indent="-319088">
              <a:buFont typeface="Wingdings" pitchFamily="2" charset="2"/>
              <a:buChar char="§"/>
              <a:tabLst>
                <a:tab pos="571500" algn="l"/>
              </a:tabLst>
            </a:pPr>
            <a:r>
              <a:rPr lang="fr-FR" sz="1800" b="0" dirty="0">
                <a:solidFill>
                  <a:schemeClr val="tx1">
                    <a:lumMod val="65000"/>
                    <a:lumOff val="35000"/>
                  </a:schemeClr>
                </a:solidFill>
              </a:rPr>
              <a:t>Faciliter la compréhension et la connaissance  mutuelle entre conseillers Back-office et techniciens de terrain.</a:t>
            </a:r>
          </a:p>
          <a:p>
            <a:pPr marL="319088" lvl="1" indent="-319088">
              <a:buFont typeface="Wingdings" pitchFamily="2" charset="2"/>
              <a:buChar char="§"/>
              <a:tabLst>
                <a:tab pos="571500" algn="l"/>
              </a:tabLst>
            </a:pPr>
            <a:r>
              <a:rPr lang="fr-FR" sz="1800" b="0" dirty="0">
                <a:solidFill>
                  <a:schemeClr val="tx1">
                    <a:lumMod val="65000"/>
                    <a:lumOff val="35000"/>
                  </a:schemeClr>
                </a:solidFill>
              </a:rPr>
              <a:t>Trouver et établir une logique de complémentarité entre les deux métiers.</a:t>
            </a:r>
          </a:p>
          <a:p>
            <a:pPr marL="319088" lvl="1" indent="-319088">
              <a:buFont typeface="Wingdings" pitchFamily="2" charset="2"/>
              <a:buChar char="§"/>
              <a:tabLst>
                <a:tab pos="571500" algn="l"/>
              </a:tabLst>
            </a:pPr>
            <a:r>
              <a:rPr lang="fr-FR" sz="1800" b="0" dirty="0">
                <a:solidFill>
                  <a:schemeClr val="tx1">
                    <a:lumMod val="65000"/>
                    <a:lumOff val="35000"/>
                  </a:schemeClr>
                </a:solidFill>
              </a:rPr>
              <a:t>Construire un process des relations entre conseillers clientèle et techniciens de terrain</a:t>
            </a:r>
          </a:p>
          <a:p>
            <a:pPr marL="319088" lvl="1" indent="-319088">
              <a:buFont typeface="Wingdings" pitchFamily="2" charset="2"/>
              <a:buChar char="§"/>
              <a:tabLst>
                <a:tab pos="571500" algn="l"/>
              </a:tabLst>
            </a:pPr>
            <a:r>
              <a:rPr lang="fr-FR" sz="1800" b="0" dirty="0">
                <a:solidFill>
                  <a:schemeClr val="tx1">
                    <a:lumMod val="65000"/>
                    <a:lumOff val="35000"/>
                  </a:schemeClr>
                </a:solidFill>
              </a:rPr>
              <a:t>Adopter une posture de neutralité et d’objectivité dans la communication.</a:t>
            </a:r>
          </a:p>
          <a:p>
            <a:pPr marL="319088" lvl="1" indent="-319088">
              <a:buFont typeface="Wingdings" pitchFamily="2" charset="2"/>
              <a:buChar char="§"/>
              <a:tabLst>
                <a:tab pos="571500" algn="l"/>
              </a:tabLst>
            </a:pPr>
            <a:r>
              <a:rPr lang="fr-FR" sz="1800" b="0" dirty="0">
                <a:solidFill>
                  <a:schemeClr val="tx1">
                    <a:lumMod val="65000"/>
                    <a:lumOff val="35000"/>
                  </a:schemeClr>
                </a:solidFill>
              </a:rPr>
              <a:t>Construire des éléments de langage communs pour mieux communiquer avec les clients sur les cas de </a:t>
            </a:r>
            <a:r>
              <a:rPr lang="fr-FR" sz="1800" b="0" dirty="0" err="1">
                <a:solidFill>
                  <a:schemeClr val="tx1">
                    <a:lumMod val="65000"/>
                    <a:lumOff val="35000"/>
                  </a:schemeClr>
                </a:solidFill>
              </a:rPr>
              <a:t>PNT</a:t>
            </a:r>
            <a:endParaRPr lang="fr-FR" sz="1800" b="0" dirty="0">
              <a:solidFill>
                <a:schemeClr val="tx1">
                  <a:lumMod val="65000"/>
                  <a:lumOff val="35000"/>
                </a:schemeClr>
              </a:solidFill>
            </a:endParaRPr>
          </a:p>
          <a:p>
            <a:pPr>
              <a:lnSpc>
                <a:spcPct val="107000"/>
              </a:lnSpc>
              <a:tabLst>
                <a:tab pos="457200" algn="l"/>
              </a:tabLst>
            </a:pPr>
            <a:r>
              <a:rPr lang="fr-FR" sz="3200" b="1" dirty="0">
                <a:latin typeface="Calibri" panose="020F0502020204030204" pitchFamily="34" charset="0"/>
                <a:cs typeface="Calibri" panose="020F0502020204030204" pitchFamily="34" charset="0"/>
              </a:rPr>
              <a:t>Programme</a:t>
            </a:r>
          </a:p>
          <a:p>
            <a:pPr marL="342900" lvl="1" indent="-342900">
              <a:buFont typeface="+mj-lt"/>
              <a:buAutoNum type="arabicPeriod"/>
              <a:tabLst>
                <a:tab pos="571500" algn="l"/>
              </a:tabLst>
            </a:pPr>
            <a:r>
              <a:rPr lang="fr-FR" sz="1800" b="0" dirty="0">
                <a:solidFill>
                  <a:schemeClr val="tx1">
                    <a:lumMod val="65000"/>
                    <a:lumOff val="35000"/>
                  </a:schemeClr>
                </a:solidFill>
              </a:rPr>
              <a:t>Le dispositif PNT : </a:t>
            </a:r>
            <a:r>
              <a:rPr lang="fr-FR" sz="1800" b="0" dirty="0">
                <a:solidFill>
                  <a:schemeClr val="tx1">
                    <a:lumMod val="65000"/>
                    <a:lumOff val="35000"/>
                  </a:schemeClr>
                </a:solidFill>
                <a:highlight>
                  <a:srgbClr val="FFFF00"/>
                </a:highlight>
              </a:rPr>
              <a:t>process campagne et accessible</a:t>
            </a:r>
          </a:p>
          <a:p>
            <a:pPr marL="342900" lvl="1" indent="-342900">
              <a:buFont typeface="+mj-lt"/>
              <a:buAutoNum type="arabicPeriod"/>
              <a:tabLst>
                <a:tab pos="571500" algn="l"/>
              </a:tabLst>
            </a:pPr>
            <a:r>
              <a:rPr lang="fr-FR" sz="1800" b="0" dirty="0">
                <a:solidFill>
                  <a:schemeClr val="tx1">
                    <a:lumMod val="65000"/>
                    <a:lumOff val="35000"/>
                  </a:schemeClr>
                </a:solidFill>
              </a:rPr>
              <a:t>Partage inter-métier</a:t>
            </a:r>
          </a:p>
          <a:p>
            <a:pPr marL="342900" lvl="1" indent="-342900">
              <a:buFont typeface="+mj-lt"/>
              <a:buAutoNum type="arabicPeriod"/>
              <a:tabLst>
                <a:tab pos="571500" algn="l"/>
              </a:tabLst>
            </a:pPr>
            <a:r>
              <a:rPr lang="fr-FR" sz="1800" b="0" dirty="0">
                <a:solidFill>
                  <a:schemeClr val="tx1">
                    <a:lumMod val="65000"/>
                    <a:lumOff val="35000"/>
                  </a:schemeClr>
                </a:solidFill>
              </a:rPr>
              <a:t>Elaboration d’un schéma de collaboration</a:t>
            </a:r>
          </a:p>
          <a:p>
            <a:pPr marL="342900" lvl="1" indent="-342900">
              <a:buFont typeface="+mj-lt"/>
              <a:buAutoNum type="arabicPeriod"/>
              <a:tabLst>
                <a:tab pos="571500" algn="l"/>
              </a:tabLst>
            </a:pPr>
            <a:r>
              <a:rPr lang="fr-FR" sz="1800" b="0" dirty="0">
                <a:solidFill>
                  <a:schemeClr val="tx1">
                    <a:lumMod val="65000"/>
                    <a:lumOff val="35000"/>
                  </a:schemeClr>
                </a:solidFill>
              </a:rPr>
              <a:t>Les leviers de la prévention RIVA: Les attitudes protectrices, rester neutre et objectif</a:t>
            </a:r>
          </a:p>
          <a:p>
            <a:pPr marL="342900" lvl="1" indent="-342900">
              <a:buFont typeface="+mj-lt"/>
              <a:buAutoNum type="arabicPeriod"/>
              <a:tabLst>
                <a:tab pos="571500" algn="l"/>
              </a:tabLst>
            </a:pPr>
            <a:r>
              <a:rPr lang="fr-FR" sz="1800" b="0" dirty="0">
                <a:solidFill>
                  <a:schemeClr val="tx1">
                    <a:lumMod val="65000"/>
                    <a:lumOff val="35000"/>
                  </a:schemeClr>
                </a:solidFill>
              </a:rPr>
              <a:t>Les leviers de la prévention RIVA: Elaboration des éléments de langage</a:t>
            </a:r>
          </a:p>
          <a:p>
            <a:pPr lvl="1">
              <a:lnSpc>
                <a:spcPct val="107000"/>
              </a:lnSpc>
              <a:tabLst>
                <a:tab pos="457200" algn="l"/>
              </a:tabLst>
            </a:pPr>
            <a:endParaRPr lang="fr-FR" sz="3300" b="1" dirty="0">
              <a:latin typeface="Calibri" panose="020F0502020204030204"/>
            </a:endParaRPr>
          </a:p>
        </p:txBody>
      </p:sp>
    </p:spTree>
    <p:extLst>
      <p:ext uri="{BB962C8B-B14F-4D97-AF65-F5344CB8AC3E}">
        <p14:creationId xmlns:p14="http://schemas.microsoft.com/office/powerpoint/2010/main" val="2461560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p:nvPr>
        </p:nvSpPr>
        <p:spPr>
          <a:xfrm>
            <a:off x="1385590" y="1303338"/>
            <a:ext cx="5544616" cy="1509271"/>
          </a:xfrm>
        </p:spPr>
        <p:txBody>
          <a:bodyPr>
            <a:normAutofit fontScale="90000"/>
          </a:bodyPr>
          <a:lstStyle/>
          <a:p>
            <a:pPr algn="ctr" eaLnBrk="1" hangingPunct="1"/>
            <a:r>
              <a:rPr lang="fr-FR" sz="3600" b="1" dirty="0"/>
              <a:t>  Le dispositif PNT </a:t>
            </a:r>
            <a:br>
              <a:rPr lang="fr-FR" sz="3600" b="1" dirty="0"/>
            </a:br>
            <a:r>
              <a:rPr lang="fr-FR" sz="3600" b="1" dirty="0"/>
              <a:t>dans le cadre des campagnes </a:t>
            </a:r>
            <a:br>
              <a:rPr lang="fr-FR" sz="3600" b="1" dirty="0"/>
            </a:br>
            <a:r>
              <a:rPr lang="fr-FR" sz="3600" b="1" dirty="0"/>
              <a:t>et accessible</a:t>
            </a:r>
            <a:br>
              <a:rPr lang="fr-FR" sz="3000" dirty="0">
                <a:latin typeface="Eurostile" pitchFamily="-112" charset="0"/>
              </a:rPr>
            </a:br>
            <a:endParaRPr lang="fr-FR" sz="3000" dirty="0">
              <a:latin typeface="Eurostile" pitchFamily="-112" charset="0"/>
            </a:endParaRPr>
          </a:p>
        </p:txBody>
      </p:sp>
      <p:sp>
        <p:nvSpPr>
          <p:cNvPr id="2" name="Losange 1">
            <a:extLst>
              <a:ext uri="{FF2B5EF4-FFF2-40B4-BE49-F238E27FC236}">
                <a16:creationId xmlns:a16="http://schemas.microsoft.com/office/drawing/2014/main" id="{FD5941A7-2A46-EA36-17C6-F80766034ECB}"/>
              </a:ext>
            </a:extLst>
          </p:cNvPr>
          <p:cNvSpPr/>
          <p:nvPr/>
        </p:nvSpPr>
        <p:spPr>
          <a:xfrm>
            <a:off x="1925650" y="2455466"/>
            <a:ext cx="4464496" cy="4255666"/>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orme libre : forme 68">
            <a:extLst>
              <a:ext uri="{FF2B5EF4-FFF2-40B4-BE49-F238E27FC236}">
                <a16:creationId xmlns:a16="http://schemas.microsoft.com/office/drawing/2014/main" id="{B6265260-C7F3-C90D-9C05-1B413B544AC6}"/>
              </a:ext>
            </a:extLst>
          </p:cNvPr>
          <p:cNvSpPr/>
          <p:nvPr/>
        </p:nvSpPr>
        <p:spPr>
          <a:xfrm>
            <a:off x="155510" y="2011256"/>
            <a:ext cx="8599510" cy="3537125"/>
          </a:xfrm>
          <a:custGeom>
            <a:avLst/>
            <a:gdLst>
              <a:gd name="connsiteX0" fmla="*/ 0 w 10218821"/>
              <a:gd name="connsiteY0" fmla="*/ 0 h 4203175"/>
              <a:gd name="connsiteX1" fmla="*/ 1371600 w 10218821"/>
              <a:gd name="connsiteY1" fmla="*/ 3930316 h 4203175"/>
              <a:gd name="connsiteX2" fmla="*/ 4989095 w 10218821"/>
              <a:gd name="connsiteY2" fmla="*/ 344905 h 4203175"/>
              <a:gd name="connsiteX3" fmla="*/ 7371348 w 10218821"/>
              <a:gd name="connsiteY3" fmla="*/ 4203032 h 4203175"/>
              <a:gd name="connsiteX4" fmla="*/ 10218821 w 10218821"/>
              <a:gd name="connsiteY4" fmla="*/ 505326 h 4203175"/>
              <a:gd name="connsiteX5" fmla="*/ 10218821 w 10218821"/>
              <a:gd name="connsiteY5" fmla="*/ 505326 h 420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18821" h="4203175">
                <a:moveTo>
                  <a:pt x="0" y="0"/>
                </a:moveTo>
                <a:cubicBezTo>
                  <a:pt x="270042" y="1936416"/>
                  <a:pt x="540084" y="3872832"/>
                  <a:pt x="1371600" y="3930316"/>
                </a:cubicBezTo>
                <a:cubicBezTo>
                  <a:pt x="2203116" y="3987800"/>
                  <a:pt x="3989137" y="299452"/>
                  <a:pt x="4989095" y="344905"/>
                </a:cubicBezTo>
                <a:cubicBezTo>
                  <a:pt x="5989053" y="390358"/>
                  <a:pt x="6499727" y="4176295"/>
                  <a:pt x="7371348" y="4203032"/>
                </a:cubicBezTo>
                <a:cubicBezTo>
                  <a:pt x="8242969" y="4229769"/>
                  <a:pt x="10218821" y="505326"/>
                  <a:pt x="10218821" y="505326"/>
                </a:cubicBezTo>
                <a:lnTo>
                  <a:pt x="10218821" y="505326"/>
                </a:lnTo>
              </a:path>
            </a:pathLst>
          </a:custGeom>
          <a:noFill/>
          <a:ln w="7620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endParaRPr lang="fr-FR" sz="1515">
              <a:solidFill>
                <a:prstClr val="white"/>
              </a:solidFill>
              <a:latin typeface="Public Sans Light"/>
            </a:endParaRPr>
          </a:p>
        </p:txBody>
      </p:sp>
      <p:sp>
        <p:nvSpPr>
          <p:cNvPr id="4" name="Espace réservé du numéro de diapositive 3">
            <a:extLst>
              <a:ext uri="{FF2B5EF4-FFF2-40B4-BE49-F238E27FC236}">
                <a16:creationId xmlns:a16="http://schemas.microsoft.com/office/drawing/2014/main" id="{838A3DC8-05C8-0B43-A3E4-AE77A4CA7011}"/>
              </a:ext>
            </a:extLst>
          </p:cNvPr>
          <p:cNvSpPr>
            <a:spLocks noGrp="1"/>
          </p:cNvSpPr>
          <p:nvPr>
            <p:ph type="sldNum" sz="quarter" idx="21"/>
          </p:nvPr>
        </p:nvSpPr>
        <p:spPr/>
        <p:txBody>
          <a:bodyPr/>
          <a:lstStyle/>
          <a:p>
            <a:pPr defTabSz="769468" fontAlgn="auto">
              <a:spcBef>
                <a:spcPts val="0"/>
              </a:spcBef>
              <a:spcAft>
                <a:spcPts val="0"/>
              </a:spcAft>
            </a:pPr>
            <a:fld id="{6B54B0F7-55DD-40D6-B7F4-70B586885C0B}" type="slidenum">
              <a:rPr lang="fr-FR">
                <a:solidFill>
                  <a:srgbClr val="1423DC"/>
                </a:solidFill>
                <a:latin typeface="Enedis"/>
                <a:ea typeface="+mn-ea"/>
                <a:cs typeface="+mn-cs"/>
              </a:rPr>
              <a:pPr defTabSz="769468" fontAlgn="auto">
                <a:spcBef>
                  <a:spcPts val="0"/>
                </a:spcBef>
                <a:spcAft>
                  <a:spcPts val="0"/>
                </a:spcAft>
              </a:pPr>
              <a:t>6</a:t>
            </a:fld>
            <a:endParaRPr lang="fr-FR">
              <a:solidFill>
                <a:srgbClr val="1423DC"/>
              </a:solidFill>
              <a:latin typeface="Enedis"/>
              <a:ea typeface="+mn-ea"/>
              <a:cs typeface="+mn-cs"/>
            </a:endParaRPr>
          </a:p>
        </p:txBody>
      </p:sp>
      <p:sp>
        <p:nvSpPr>
          <p:cNvPr id="6" name="Titre 5">
            <a:extLst>
              <a:ext uri="{FF2B5EF4-FFF2-40B4-BE49-F238E27FC236}">
                <a16:creationId xmlns:a16="http://schemas.microsoft.com/office/drawing/2014/main" id="{6C4A884A-A0BE-230B-0529-729069B9D0B4}"/>
              </a:ext>
            </a:extLst>
          </p:cNvPr>
          <p:cNvSpPr>
            <a:spLocks noGrp="1"/>
          </p:cNvSpPr>
          <p:nvPr>
            <p:ph type="title"/>
          </p:nvPr>
        </p:nvSpPr>
        <p:spPr>
          <a:xfrm>
            <a:off x="440506" y="895855"/>
            <a:ext cx="9404624" cy="418641"/>
          </a:xfrm>
        </p:spPr>
        <p:txBody>
          <a:bodyPr/>
          <a:lstStyle/>
          <a:p>
            <a:r>
              <a:rPr lang="fr-FR" sz="3200" dirty="0"/>
              <a:t>Processus unifié campagne</a:t>
            </a:r>
          </a:p>
        </p:txBody>
      </p:sp>
      <p:sp>
        <p:nvSpPr>
          <p:cNvPr id="41" name="ZoneTexte 40">
            <a:extLst>
              <a:ext uri="{FF2B5EF4-FFF2-40B4-BE49-F238E27FC236}">
                <a16:creationId xmlns:a16="http://schemas.microsoft.com/office/drawing/2014/main" id="{9C0EF4D5-045A-E49A-3DE1-6B1D96509F7D}"/>
              </a:ext>
            </a:extLst>
          </p:cNvPr>
          <p:cNvSpPr txBox="1"/>
          <p:nvPr/>
        </p:nvSpPr>
        <p:spPr>
          <a:xfrm>
            <a:off x="536566" y="4171219"/>
            <a:ext cx="1501462" cy="714042"/>
          </a:xfrm>
          <a:prstGeom prst="rect">
            <a:avLst/>
          </a:prstGeom>
          <a:noFill/>
        </p:spPr>
        <p:txBody>
          <a:bodyPr wrap="square" rtlCol="0">
            <a:spAutoFit/>
          </a:bodyPr>
          <a:lstStyle/>
          <a:p>
            <a:pPr algn="ctr" defTabSz="769468" fontAlgn="auto">
              <a:spcBef>
                <a:spcPts val="0"/>
              </a:spcBef>
              <a:spcAft>
                <a:spcPts val="0"/>
              </a:spcAft>
            </a:pPr>
            <a:r>
              <a:rPr lang="fr-FR" sz="1010" b="1" u="sng">
                <a:solidFill>
                  <a:prstClr val="black"/>
                </a:solidFill>
                <a:latin typeface="Enedis"/>
                <a:ea typeface="+mn-ea"/>
                <a:cs typeface="+mn-cs"/>
              </a:rPr>
              <a:t>Envoi du Courrier n°1 au client aux clients inaccessibles</a:t>
            </a:r>
          </a:p>
          <a:p>
            <a:pPr algn="ctr" defTabSz="769468" fontAlgn="auto">
              <a:spcBef>
                <a:spcPts val="0"/>
              </a:spcBef>
              <a:spcAft>
                <a:spcPts val="0"/>
              </a:spcAft>
            </a:pPr>
            <a:r>
              <a:rPr lang="fr-FR" sz="1010">
                <a:solidFill>
                  <a:prstClr val="black"/>
                </a:solidFill>
                <a:latin typeface="Enedis"/>
                <a:ea typeface="+mn-ea"/>
                <a:cs typeface="+mn-cs"/>
              </a:rPr>
              <a:t> </a:t>
            </a:r>
          </a:p>
        </p:txBody>
      </p:sp>
      <p:sp>
        <p:nvSpPr>
          <p:cNvPr id="42" name="ZoneTexte 41">
            <a:extLst>
              <a:ext uri="{FF2B5EF4-FFF2-40B4-BE49-F238E27FC236}">
                <a16:creationId xmlns:a16="http://schemas.microsoft.com/office/drawing/2014/main" id="{1F69D5FE-A990-9C97-4EF6-DBF5C8AF9E0B}"/>
              </a:ext>
            </a:extLst>
          </p:cNvPr>
          <p:cNvSpPr txBox="1"/>
          <p:nvPr/>
        </p:nvSpPr>
        <p:spPr>
          <a:xfrm>
            <a:off x="7755464" y="1059243"/>
            <a:ext cx="2089566" cy="403187"/>
          </a:xfrm>
          <a:prstGeom prst="rect">
            <a:avLst/>
          </a:prstGeom>
          <a:noFill/>
        </p:spPr>
        <p:txBody>
          <a:bodyPr wrap="square" rtlCol="0">
            <a:spAutoFit/>
          </a:bodyPr>
          <a:lstStyle/>
          <a:p>
            <a:pPr defTabSz="769468" fontAlgn="auto">
              <a:spcBef>
                <a:spcPts val="0"/>
              </a:spcBef>
              <a:spcAft>
                <a:spcPts val="0"/>
              </a:spcAft>
            </a:pPr>
            <a:r>
              <a:rPr lang="fr-FR" sz="1010">
                <a:solidFill>
                  <a:prstClr val="black"/>
                </a:solidFill>
                <a:latin typeface="Enedis"/>
                <a:ea typeface="+mn-ea"/>
                <a:cs typeface="+mn-cs"/>
              </a:rPr>
              <a:t>Relation Fournisseur</a:t>
            </a:r>
          </a:p>
          <a:p>
            <a:pPr defTabSz="769468" fontAlgn="auto">
              <a:spcBef>
                <a:spcPts val="0"/>
              </a:spcBef>
              <a:spcAft>
                <a:spcPts val="0"/>
              </a:spcAft>
            </a:pPr>
            <a:r>
              <a:rPr lang="fr-FR" sz="1010">
                <a:solidFill>
                  <a:prstClr val="black"/>
                </a:solidFill>
                <a:latin typeface="Enedis"/>
                <a:ea typeface="+mn-ea"/>
                <a:cs typeface="+mn-cs"/>
              </a:rPr>
              <a:t>Relation Client</a:t>
            </a:r>
          </a:p>
        </p:txBody>
      </p:sp>
      <p:sp>
        <p:nvSpPr>
          <p:cNvPr id="45" name="ZoneTexte 44">
            <a:extLst>
              <a:ext uri="{FF2B5EF4-FFF2-40B4-BE49-F238E27FC236}">
                <a16:creationId xmlns:a16="http://schemas.microsoft.com/office/drawing/2014/main" id="{33E8696D-A4FE-401A-9E00-BDB211DBE1A5}"/>
              </a:ext>
            </a:extLst>
          </p:cNvPr>
          <p:cNvSpPr txBox="1"/>
          <p:nvPr/>
        </p:nvSpPr>
        <p:spPr>
          <a:xfrm>
            <a:off x="636120" y="3074069"/>
            <a:ext cx="1859159" cy="403187"/>
          </a:xfrm>
          <a:prstGeom prst="rect">
            <a:avLst/>
          </a:prstGeom>
          <a:noFill/>
        </p:spPr>
        <p:txBody>
          <a:bodyPr wrap="square">
            <a:spAutoFit/>
          </a:bodyPr>
          <a:lstStyle/>
          <a:p>
            <a:pPr defTabSz="769468" fontAlgn="auto">
              <a:spcBef>
                <a:spcPts val="0"/>
              </a:spcBef>
              <a:spcAft>
                <a:spcPts val="0"/>
              </a:spcAft>
            </a:pPr>
            <a:r>
              <a:rPr lang="fr-FR" sz="1010">
                <a:solidFill>
                  <a:prstClr val="black"/>
                </a:solidFill>
                <a:latin typeface="Enedis"/>
                <a:ea typeface="+mn-ea"/>
                <a:cs typeface="+mn-cs"/>
              </a:rPr>
              <a:t>Com’ externe (préfet, mairie, forces de l’ordre, …)</a:t>
            </a:r>
          </a:p>
        </p:txBody>
      </p:sp>
      <p:sp>
        <p:nvSpPr>
          <p:cNvPr id="46" name="Ellipse 45">
            <a:extLst>
              <a:ext uri="{FF2B5EF4-FFF2-40B4-BE49-F238E27FC236}">
                <a16:creationId xmlns:a16="http://schemas.microsoft.com/office/drawing/2014/main" id="{D3356BB3-C808-74ED-3208-6D243B53ABF9}"/>
              </a:ext>
            </a:extLst>
          </p:cNvPr>
          <p:cNvSpPr/>
          <p:nvPr/>
        </p:nvSpPr>
        <p:spPr>
          <a:xfrm>
            <a:off x="-9130" y="2168744"/>
            <a:ext cx="451696" cy="4203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r>
              <a:rPr lang="fr-FR" sz="1515">
                <a:solidFill>
                  <a:prstClr val="white"/>
                </a:solidFill>
                <a:latin typeface="Public Sans Light"/>
              </a:rPr>
              <a:t>1</a:t>
            </a:r>
          </a:p>
        </p:txBody>
      </p:sp>
      <p:sp>
        <p:nvSpPr>
          <p:cNvPr id="47" name="ZoneTexte 46">
            <a:extLst>
              <a:ext uri="{FF2B5EF4-FFF2-40B4-BE49-F238E27FC236}">
                <a16:creationId xmlns:a16="http://schemas.microsoft.com/office/drawing/2014/main" id="{B2544C7B-1F5D-3148-52DA-4BE616F6EAD9}"/>
              </a:ext>
            </a:extLst>
          </p:cNvPr>
          <p:cNvSpPr txBox="1"/>
          <p:nvPr/>
        </p:nvSpPr>
        <p:spPr>
          <a:xfrm>
            <a:off x="561907" y="1953144"/>
            <a:ext cx="2763307" cy="869469"/>
          </a:xfrm>
          <a:prstGeom prst="rect">
            <a:avLst/>
          </a:prstGeom>
          <a:noFill/>
        </p:spPr>
        <p:txBody>
          <a:bodyPr wrap="square" rtlCol="0">
            <a:spAutoFit/>
          </a:bodyPr>
          <a:lstStyle/>
          <a:p>
            <a:pPr defTabSz="769468" fontAlgn="auto">
              <a:spcBef>
                <a:spcPts val="0"/>
              </a:spcBef>
              <a:spcAft>
                <a:spcPts val="0"/>
              </a:spcAft>
            </a:pPr>
            <a:r>
              <a:rPr lang="fr-FR" sz="1010" dirty="0">
                <a:solidFill>
                  <a:prstClr val="black"/>
                </a:solidFill>
                <a:latin typeface="Enedis"/>
                <a:ea typeface="+mn-ea"/>
                <a:cs typeface="+mn-cs"/>
              </a:rPr>
              <a:t>Sélection des PRM</a:t>
            </a:r>
          </a:p>
          <a:p>
            <a:pPr defTabSz="769468" fontAlgn="auto">
              <a:spcBef>
                <a:spcPts val="0"/>
              </a:spcBef>
              <a:spcAft>
                <a:spcPts val="0"/>
              </a:spcAft>
            </a:pPr>
            <a:r>
              <a:rPr lang="fr-FR" sz="1010" dirty="0">
                <a:solidFill>
                  <a:prstClr val="black"/>
                </a:solidFill>
                <a:latin typeface="Enedis"/>
                <a:ea typeface="+mn-ea"/>
                <a:cs typeface="+mn-cs"/>
              </a:rPr>
              <a:t>Identification des PRM associés (dossier quasi sur ayant des ramifications </a:t>
            </a:r>
            <a:r>
              <a:rPr lang="fr-FR" sz="1010" dirty="0" err="1">
                <a:solidFill>
                  <a:prstClr val="black"/>
                </a:solidFill>
                <a:latin typeface="Enedis"/>
                <a:ea typeface="+mn-ea"/>
                <a:cs typeface="+mn-cs"/>
              </a:rPr>
              <a:t>pappers</a:t>
            </a:r>
            <a:r>
              <a:rPr lang="fr-FR" sz="1010" dirty="0">
                <a:solidFill>
                  <a:prstClr val="black"/>
                </a:solidFill>
                <a:latin typeface="Enedis"/>
                <a:ea typeface="+mn-ea"/>
                <a:cs typeface="+mn-cs"/>
              </a:rPr>
              <a:t> ou contact client)</a:t>
            </a:r>
          </a:p>
          <a:p>
            <a:pPr defTabSz="769468" fontAlgn="auto">
              <a:spcBef>
                <a:spcPts val="0"/>
              </a:spcBef>
              <a:spcAft>
                <a:spcPts val="0"/>
              </a:spcAft>
            </a:pPr>
            <a:r>
              <a:rPr lang="fr-FR" sz="1010" dirty="0">
                <a:solidFill>
                  <a:prstClr val="black"/>
                </a:solidFill>
                <a:latin typeface="Enedis"/>
                <a:ea typeface="+mn-ea"/>
                <a:cs typeface="+mn-cs"/>
              </a:rPr>
              <a:t>Planification des tournées</a:t>
            </a:r>
            <a:endParaRPr lang="fr-FR" sz="1010" dirty="0">
              <a:solidFill>
                <a:prstClr val="black"/>
              </a:solidFill>
              <a:latin typeface="Public Sans Light"/>
              <a:ea typeface="+mn-ea"/>
              <a:cs typeface="+mn-cs"/>
            </a:endParaRPr>
          </a:p>
        </p:txBody>
      </p:sp>
      <p:sp>
        <p:nvSpPr>
          <p:cNvPr id="48" name="Ellipse 47">
            <a:extLst>
              <a:ext uri="{FF2B5EF4-FFF2-40B4-BE49-F238E27FC236}">
                <a16:creationId xmlns:a16="http://schemas.microsoft.com/office/drawing/2014/main" id="{F6D782DE-788A-8284-8C54-8E4A8DC1812E}"/>
              </a:ext>
            </a:extLst>
          </p:cNvPr>
          <p:cNvSpPr/>
          <p:nvPr/>
        </p:nvSpPr>
        <p:spPr>
          <a:xfrm>
            <a:off x="1011708" y="5045191"/>
            <a:ext cx="451696" cy="4203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r>
              <a:rPr lang="fr-FR" sz="1515">
                <a:solidFill>
                  <a:prstClr val="white"/>
                </a:solidFill>
                <a:latin typeface="Public Sans Light"/>
              </a:rPr>
              <a:t>4</a:t>
            </a:r>
          </a:p>
        </p:txBody>
      </p:sp>
      <p:sp>
        <p:nvSpPr>
          <p:cNvPr id="5" name="Ellipse 4">
            <a:extLst>
              <a:ext uri="{FF2B5EF4-FFF2-40B4-BE49-F238E27FC236}">
                <a16:creationId xmlns:a16="http://schemas.microsoft.com/office/drawing/2014/main" id="{F87F1340-1F4C-BF8B-A760-FBE57668CC9F}"/>
              </a:ext>
            </a:extLst>
          </p:cNvPr>
          <p:cNvSpPr/>
          <p:nvPr/>
        </p:nvSpPr>
        <p:spPr>
          <a:xfrm>
            <a:off x="155510" y="3078191"/>
            <a:ext cx="451696" cy="4203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r>
              <a:rPr lang="fr-FR" sz="1515">
                <a:solidFill>
                  <a:prstClr val="white"/>
                </a:solidFill>
                <a:latin typeface="Public Sans Light"/>
              </a:rPr>
              <a:t>2</a:t>
            </a:r>
          </a:p>
        </p:txBody>
      </p:sp>
      <p:sp>
        <p:nvSpPr>
          <p:cNvPr id="7" name="Ellipse 6">
            <a:extLst>
              <a:ext uri="{FF2B5EF4-FFF2-40B4-BE49-F238E27FC236}">
                <a16:creationId xmlns:a16="http://schemas.microsoft.com/office/drawing/2014/main" id="{219BBBB0-2123-B905-6464-6358541956DD}"/>
              </a:ext>
            </a:extLst>
          </p:cNvPr>
          <p:cNvSpPr/>
          <p:nvPr/>
        </p:nvSpPr>
        <p:spPr>
          <a:xfrm>
            <a:off x="303040" y="3844196"/>
            <a:ext cx="451696" cy="4203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r>
              <a:rPr lang="fr-FR" sz="1515">
                <a:solidFill>
                  <a:prstClr val="white"/>
                </a:solidFill>
                <a:latin typeface="Public Sans Light"/>
              </a:rPr>
              <a:t>3</a:t>
            </a:r>
          </a:p>
        </p:txBody>
      </p:sp>
      <p:sp>
        <p:nvSpPr>
          <p:cNvPr id="9" name="ZoneTexte 8">
            <a:extLst>
              <a:ext uri="{FF2B5EF4-FFF2-40B4-BE49-F238E27FC236}">
                <a16:creationId xmlns:a16="http://schemas.microsoft.com/office/drawing/2014/main" id="{34A7D5B9-FDED-B875-4BB1-7DAB66E6E2B7}"/>
              </a:ext>
            </a:extLst>
          </p:cNvPr>
          <p:cNvSpPr txBox="1"/>
          <p:nvPr/>
        </p:nvSpPr>
        <p:spPr>
          <a:xfrm>
            <a:off x="1080713" y="5449844"/>
            <a:ext cx="1991936" cy="869469"/>
          </a:xfrm>
          <a:prstGeom prst="rect">
            <a:avLst/>
          </a:prstGeom>
          <a:noFill/>
        </p:spPr>
        <p:txBody>
          <a:bodyPr wrap="square">
            <a:spAutoFit/>
          </a:bodyPr>
          <a:lstStyle/>
          <a:p>
            <a:pPr defTabSz="769468" fontAlgn="auto">
              <a:spcBef>
                <a:spcPts val="0"/>
              </a:spcBef>
              <a:spcAft>
                <a:spcPts val="0"/>
              </a:spcAft>
            </a:pPr>
            <a:r>
              <a:rPr lang="fr-FR" sz="1010" dirty="0">
                <a:solidFill>
                  <a:prstClr val="black"/>
                </a:solidFill>
                <a:latin typeface="Enedis"/>
                <a:ea typeface="+mn-ea"/>
                <a:cs typeface="+mn-cs"/>
              </a:rPr>
              <a:t>Accueil sur sollicitations</a:t>
            </a:r>
          </a:p>
          <a:p>
            <a:pPr defTabSz="769468" fontAlgn="auto">
              <a:spcBef>
                <a:spcPts val="0"/>
              </a:spcBef>
              <a:spcAft>
                <a:spcPts val="0"/>
              </a:spcAft>
            </a:pPr>
            <a:r>
              <a:rPr lang="fr-FR" sz="1010" dirty="0">
                <a:solidFill>
                  <a:prstClr val="black"/>
                </a:solidFill>
                <a:latin typeface="Enedis"/>
                <a:ea typeface="+mn-ea"/>
                <a:cs typeface="+mn-cs"/>
              </a:rPr>
              <a:t>- Réponses aux questions</a:t>
            </a:r>
          </a:p>
          <a:p>
            <a:pPr defTabSz="769468" fontAlgn="auto">
              <a:spcBef>
                <a:spcPts val="0"/>
              </a:spcBef>
              <a:spcAft>
                <a:spcPts val="0"/>
              </a:spcAft>
            </a:pPr>
            <a:r>
              <a:rPr lang="fr-FR" sz="1010" dirty="0">
                <a:solidFill>
                  <a:prstClr val="black"/>
                </a:solidFill>
                <a:latin typeface="Enedis"/>
                <a:ea typeface="+mn-ea"/>
                <a:cs typeface="+mn-cs"/>
              </a:rPr>
              <a:t>- Modification de planification</a:t>
            </a:r>
          </a:p>
          <a:p>
            <a:pPr defTabSz="769468" fontAlgn="auto">
              <a:spcBef>
                <a:spcPts val="0"/>
              </a:spcBef>
              <a:spcAft>
                <a:spcPts val="0"/>
              </a:spcAft>
            </a:pPr>
            <a:r>
              <a:rPr lang="fr-FR" sz="1010" dirty="0">
                <a:solidFill>
                  <a:prstClr val="black"/>
                </a:solidFill>
                <a:latin typeface="Enedis"/>
                <a:ea typeface="+mn-ea"/>
                <a:cs typeface="+mn-cs"/>
              </a:rPr>
              <a:t>- Contestation</a:t>
            </a:r>
          </a:p>
          <a:p>
            <a:pPr defTabSz="769468" fontAlgn="auto">
              <a:spcBef>
                <a:spcPts val="0"/>
              </a:spcBef>
              <a:spcAft>
                <a:spcPts val="0"/>
              </a:spcAft>
            </a:pPr>
            <a:r>
              <a:rPr lang="fr-FR" sz="1010" dirty="0">
                <a:solidFill>
                  <a:prstClr val="black"/>
                </a:solidFill>
                <a:latin typeface="Enedis"/>
                <a:ea typeface="+mn-ea"/>
                <a:cs typeface="+mn-cs"/>
              </a:rPr>
              <a:t>Suivi distribution courrier</a:t>
            </a:r>
          </a:p>
        </p:txBody>
      </p:sp>
      <p:sp>
        <p:nvSpPr>
          <p:cNvPr id="11" name="Ellipse 10">
            <a:extLst>
              <a:ext uri="{FF2B5EF4-FFF2-40B4-BE49-F238E27FC236}">
                <a16:creationId xmlns:a16="http://schemas.microsoft.com/office/drawing/2014/main" id="{EC789B44-016C-36C8-A213-DFD023DEC91A}"/>
              </a:ext>
            </a:extLst>
          </p:cNvPr>
          <p:cNvSpPr/>
          <p:nvPr/>
        </p:nvSpPr>
        <p:spPr>
          <a:xfrm>
            <a:off x="2553061" y="3607594"/>
            <a:ext cx="451696" cy="420315"/>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r>
              <a:rPr lang="fr-FR" sz="1515">
                <a:solidFill>
                  <a:prstClr val="white"/>
                </a:solidFill>
                <a:latin typeface="Public Sans Light"/>
              </a:rPr>
              <a:t>5</a:t>
            </a:r>
          </a:p>
        </p:txBody>
      </p:sp>
      <p:sp>
        <p:nvSpPr>
          <p:cNvPr id="12" name="Ellipse 11">
            <a:extLst>
              <a:ext uri="{FF2B5EF4-FFF2-40B4-BE49-F238E27FC236}">
                <a16:creationId xmlns:a16="http://schemas.microsoft.com/office/drawing/2014/main" id="{6137AAF0-39E3-7DB0-87C8-A884F48B8945}"/>
              </a:ext>
            </a:extLst>
          </p:cNvPr>
          <p:cNvSpPr/>
          <p:nvPr/>
        </p:nvSpPr>
        <p:spPr>
          <a:xfrm>
            <a:off x="3024357" y="2819294"/>
            <a:ext cx="451696" cy="479669"/>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r>
              <a:rPr lang="fr-FR" sz="1515">
                <a:solidFill>
                  <a:prstClr val="white"/>
                </a:solidFill>
                <a:latin typeface="Public Sans Light"/>
              </a:rPr>
              <a:t>6</a:t>
            </a:r>
          </a:p>
        </p:txBody>
      </p:sp>
      <p:sp>
        <p:nvSpPr>
          <p:cNvPr id="14" name="Forme libre : forme 13">
            <a:extLst>
              <a:ext uri="{FF2B5EF4-FFF2-40B4-BE49-F238E27FC236}">
                <a16:creationId xmlns:a16="http://schemas.microsoft.com/office/drawing/2014/main" id="{8512C5F9-1602-3420-C7F7-E125B5C38045}"/>
              </a:ext>
            </a:extLst>
          </p:cNvPr>
          <p:cNvSpPr/>
          <p:nvPr/>
        </p:nvSpPr>
        <p:spPr>
          <a:xfrm>
            <a:off x="477048" y="2240232"/>
            <a:ext cx="6756758" cy="3527873"/>
          </a:xfrm>
          <a:custGeom>
            <a:avLst/>
            <a:gdLst>
              <a:gd name="connsiteX0" fmla="*/ 0 w 8029074"/>
              <a:gd name="connsiteY0" fmla="*/ 0 h 4192181"/>
              <a:gd name="connsiteX1" fmla="*/ 1740568 w 8029074"/>
              <a:gd name="connsiteY1" fmla="*/ 3537284 h 4192181"/>
              <a:gd name="connsiteX2" fmla="*/ 4596063 w 8029074"/>
              <a:gd name="connsiteY2" fmla="*/ 577516 h 4192181"/>
              <a:gd name="connsiteX3" fmla="*/ 7611979 w 8029074"/>
              <a:gd name="connsiteY3" fmla="*/ 3866147 h 4192181"/>
              <a:gd name="connsiteX4" fmla="*/ 8029074 w 8029074"/>
              <a:gd name="connsiteY4" fmla="*/ 4122821 h 4192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9074" h="4192181">
                <a:moveTo>
                  <a:pt x="0" y="0"/>
                </a:moveTo>
                <a:cubicBezTo>
                  <a:pt x="487279" y="1720515"/>
                  <a:pt x="974558" y="3441031"/>
                  <a:pt x="1740568" y="3537284"/>
                </a:cubicBezTo>
                <a:cubicBezTo>
                  <a:pt x="2506578" y="3633537"/>
                  <a:pt x="3617495" y="522706"/>
                  <a:pt x="4596063" y="577516"/>
                </a:cubicBezTo>
                <a:cubicBezTo>
                  <a:pt x="5574631" y="632326"/>
                  <a:pt x="7039811" y="3275263"/>
                  <a:pt x="7611979" y="3866147"/>
                </a:cubicBezTo>
                <a:cubicBezTo>
                  <a:pt x="8184148" y="4457031"/>
                  <a:pt x="7951537" y="4049295"/>
                  <a:pt x="8029074" y="4122821"/>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endParaRPr lang="fr-FR" sz="1515">
              <a:solidFill>
                <a:prstClr val="white"/>
              </a:solidFill>
              <a:latin typeface="Public Sans Light"/>
            </a:endParaRPr>
          </a:p>
        </p:txBody>
      </p:sp>
      <p:sp>
        <p:nvSpPr>
          <p:cNvPr id="16" name="Étoile : 5 branches 15">
            <a:extLst>
              <a:ext uri="{FF2B5EF4-FFF2-40B4-BE49-F238E27FC236}">
                <a16:creationId xmlns:a16="http://schemas.microsoft.com/office/drawing/2014/main" id="{882AEAC3-5951-CF87-EDAF-5F25835B4F16}"/>
              </a:ext>
            </a:extLst>
          </p:cNvPr>
          <p:cNvSpPr/>
          <p:nvPr/>
        </p:nvSpPr>
        <p:spPr>
          <a:xfrm>
            <a:off x="11897" y="3705263"/>
            <a:ext cx="477283" cy="516076"/>
          </a:xfrm>
          <a:prstGeom prst="star5">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endParaRPr lang="fr-FR" sz="1515">
              <a:solidFill>
                <a:prstClr val="white"/>
              </a:solidFill>
              <a:latin typeface="Public Sans Light"/>
            </a:endParaRPr>
          </a:p>
        </p:txBody>
      </p:sp>
      <p:sp>
        <p:nvSpPr>
          <p:cNvPr id="17" name="Étoile : 5 branches 16">
            <a:extLst>
              <a:ext uri="{FF2B5EF4-FFF2-40B4-BE49-F238E27FC236}">
                <a16:creationId xmlns:a16="http://schemas.microsoft.com/office/drawing/2014/main" id="{ED95A669-BF37-F394-AF29-7D2560F9F842}"/>
              </a:ext>
            </a:extLst>
          </p:cNvPr>
          <p:cNvSpPr/>
          <p:nvPr/>
        </p:nvSpPr>
        <p:spPr>
          <a:xfrm>
            <a:off x="2289893" y="3796741"/>
            <a:ext cx="477283" cy="516076"/>
          </a:xfrm>
          <a:prstGeom prst="star5">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endParaRPr lang="fr-FR" sz="1515">
              <a:solidFill>
                <a:prstClr val="white"/>
              </a:solidFill>
              <a:latin typeface="Public Sans Light"/>
            </a:endParaRPr>
          </a:p>
        </p:txBody>
      </p:sp>
      <p:sp>
        <p:nvSpPr>
          <p:cNvPr id="18" name="ZoneTexte 17">
            <a:extLst>
              <a:ext uri="{FF2B5EF4-FFF2-40B4-BE49-F238E27FC236}">
                <a16:creationId xmlns:a16="http://schemas.microsoft.com/office/drawing/2014/main" id="{1CC3642D-0792-3429-5D8F-7F7FCEAF8F88}"/>
              </a:ext>
            </a:extLst>
          </p:cNvPr>
          <p:cNvSpPr txBox="1"/>
          <p:nvPr/>
        </p:nvSpPr>
        <p:spPr>
          <a:xfrm>
            <a:off x="2930749" y="3764767"/>
            <a:ext cx="1700395" cy="403187"/>
          </a:xfrm>
          <a:prstGeom prst="rect">
            <a:avLst/>
          </a:prstGeom>
          <a:noFill/>
        </p:spPr>
        <p:txBody>
          <a:bodyPr wrap="square" rtlCol="0">
            <a:spAutoFit/>
          </a:bodyPr>
          <a:lstStyle/>
          <a:p>
            <a:pPr algn="ctr" defTabSz="769468" fontAlgn="auto">
              <a:spcBef>
                <a:spcPts val="0"/>
              </a:spcBef>
              <a:spcAft>
                <a:spcPts val="0"/>
              </a:spcAft>
            </a:pPr>
            <a:r>
              <a:rPr lang="fr-FR" sz="1010" b="1" u="sng">
                <a:solidFill>
                  <a:prstClr val="black"/>
                </a:solidFill>
                <a:latin typeface="Enedis"/>
                <a:ea typeface="+mn-ea"/>
                <a:cs typeface="+mn-cs"/>
              </a:rPr>
              <a:t>RDV Client: investigations et remise en conformité</a:t>
            </a:r>
          </a:p>
        </p:txBody>
      </p:sp>
      <p:sp>
        <p:nvSpPr>
          <p:cNvPr id="23" name="ZoneTexte 22">
            <a:extLst>
              <a:ext uri="{FF2B5EF4-FFF2-40B4-BE49-F238E27FC236}">
                <a16:creationId xmlns:a16="http://schemas.microsoft.com/office/drawing/2014/main" id="{F1B8BDB3-D077-03D4-7E64-9509DE8E1B60}"/>
              </a:ext>
            </a:extLst>
          </p:cNvPr>
          <p:cNvSpPr txBox="1"/>
          <p:nvPr/>
        </p:nvSpPr>
        <p:spPr>
          <a:xfrm>
            <a:off x="2743071" y="4217055"/>
            <a:ext cx="2671684" cy="1491177"/>
          </a:xfrm>
          <a:prstGeom prst="rect">
            <a:avLst/>
          </a:prstGeom>
          <a:noFill/>
        </p:spPr>
        <p:txBody>
          <a:bodyPr wrap="square">
            <a:spAutoFit/>
          </a:bodyPr>
          <a:lstStyle/>
          <a:p>
            <a:pPr defTabSz="769468" fontAlgn="auto">
              <a:spcBef>
                <a:spcPts val="0"/>
              </a:spcBef>
              <a:spcAft>
                <a:spcPts val="0"/>
              </a:spcAft>
            </a:pPr>
            <a:r>
              <a:rPr lang="fr-FR" sz="1010">
                <a:solidFill>
                  <a:prstClr val="black"/>
                </a:solidFill>
                <a:latin typeface="Enedis"/>
                <a:ea typeface="+mn-ea"/>
                <a:cs typeface="+mn-cs"/>
              </a:rPr>
              <a:t>Coupure si non accès</a:t>
            </a:r>
          </a:p>
          <a:p>
            <a:pPr defTabSz="769468" fontAlgn="auto">
              <a:spcBef>
                <a:spcPts val="0"/>
              </a:spcBef>
              <a:spcAft>
                <a:spcPts val="0"/>
              </a:spcAft>
            </a:pPr>
            <a:r>
              <a:rPr lang="fr-FR" sz="1010">
                <a:solidFill>
                  <a:prstClr val="black"/>
                </a:solidFill>
                <a:latin typeface="Enedis"/>
                <a:ea typeface="+mn-ea"/>
                <a:cs typeface="+mn-cs"/>
              </a:rPr>
              <a:t>Puis </a:t>
            </a:r>
          </a:p>
          <a:p>
            <a:pPr marL="144275" indent="-144275" defTabSz="769468" fontAlgn="auto">
              <a:spcBef>
                <a:spcPts val="0"/>
              </a:spcBef>
              <a:spcAft>
                <a:spcPts val="0"/>
              </a:spcAft>
              <a:buFont typeface="Arial" panose="020B0604020202020204" pitchFamily="34" charset="0"/>
              <a:buChar char="•"/>
            </a:pPr>
            <a:r>
              <a:rPr lang="fr-FR" sz="1010">
                <a:solidFill>
                  <a:prstClr val="black"/>
                </a:solidFill>
                <a:latin typeface="Enedis"/>
                <a:ea typeface="+mn-ea"/>
                <a:cs typeface="+mn-cs"/>
              </a:rPr>
              <a:t>Investigation,</a:t>
            </a:r>
          </a:p>
          <a:p>
            <a:pPr marL="144275" indent="-144275" defTabSz="769468" fontAlgn="auto">
              <a:spcBef>
                <a:spcPts val="0"/>
              </a:spcBef>
              <a:spcAft>
                <a:spcPts val="0"/>
              </a:spcAft>
              <a:buFont typeface="Arial" panose="020B0604020202020204" pitchFamily="34" charset="0"/>
              <a:buChar char="•"/>
            </a:pPr>
            <a:r>
              <a:rPr lang="fr-FR" sz="1010">
                <a:solidFill>
                  <a:prstClr val="black"/>
                </a:solidFill>
                <a:latin typeface="Enedis"/>
                <a:ea typeface="+mn-ea"/>
                <a:cs typeface="+mn-cs"/>
              </a:rPr>
              <a:t>Remise en conformité</a:t>
            </a:r>
          </a:p>
          <a:p>
            <a:pPr marL="144275" indent="-144275" defTabSz="769468" fontAlgn="auto">
              <a:spcBef>
                <a:spcPts val="0"/>
              </a:spcBef>
              <a:spcAft>
                <a:spcPts val="0"/>
              </a:spcAft>
              <a:buFont typeface="Arial" panose="020B0604020202020204" pitchFamily="34" charset="0"/>
              <a:buChar char="•"/>
            </a:pPr>
            <a:r>
              <a:rPr lang="fr-FR" sz="1010">
                <a:solidFill>
                  <a:prstClr val="black"/>
                </a:solidFill>
                <a:latin typeface="Enedis"/>
                <a:ea typeface="+mn-ea"/>
                <a:cs typeface="+mn-cs"/>
              </a:rPr>
              <a:t>Collecte des preuves en intervention</a:t>
            </a:r>
          </a:p>
          <a:p>
            <a:pPr marL="144275" indent="-144275" defTabSz="769468" fontAlgn="auto">
              <a:spcBef>
                <a:spcPts val="0"/>
              </a:spcBef>
              <a:spcAft>
                <a:spcPts val="0"/>
              </a:spcAft>
              <a:buFont typeface="Arial" panose="020B0604020202020204" pitchFamily="34" charset="0"/>
              <a:buChar char="•"/>
            </a:pPr>
            <a:r>
              <a:rPr lang="fr-FR" sz="1010">
                <a:solidFill>
                  <a:prstClr val="black"/>
                </a:solidFill>
                <a:latin typeface="Enedis"/>
                <a:ea typeface="+mn-ea"/>
                <a:cs typeface="+mn-cs"/>
              </a:rPr>
              <a:t>Signature Relevé Contradictoire (RC) </a:t>
            </a:r>
          </a:p>
          <a:p>
            <a:pPr defTabSz="769468" fontAlgn="auto">
              <a:spcBef>
                <a:spcPts val="0"/>
              </a:spcBef>
              <a:spcAft>
                <a:spcPts val="0"/>
              </a:spcAft>
            </a:pPr>
            <a:r>
              <a:rPr lang="fr-FR" sz="1010" b="1">
                <a:solidFill>
                  <a:prstClr val="black"/>
                </a:solidFill>
                <a:latin typeface="Enedis"/>
                <a:ea typeface="+mn-ea"/>
                <a:cs typeface="+mn-cs"/>
              </a:rPr>
              <a:t>Au retour:</a:t>
            </a:r>
          </a:p>
          <a:p>
            <a:pPr defTabSz="769468" fontAlgn="auto">
              <a:spcBef>
                <a:spcPts val="0"/>
              </a:spcBef>
              <a:spcAft>
                <a:spcPts val="0"/>
              </a:spcAft>
            </a:pPr>
            <a:r>
              <a:rPr lang="fr-FR" sz="1010">
                <a:solidFill>
                  <a:prstClr val="black"/>
                </a:solidFill>
                <a:latin typeface="Enedis"/>
                <a:ea typeface="+mn-ea"/>
                <a:cs typeface="+mn-cs"/>
              </a:rPr>
              <a:t>Décision de la suite à donner</a:t>
            </a:r>
          </a:p>
          <a:p>
            <a:pPr defTabSz="769468" fontAlgn="auto">
              <a:spcBef>
                <a:spcPts val="0"/>
              </a:spcBef>
              <a:spcAft>
                <a:spcPts val="0"/>
              </a:spcAft>
            </a:pPr>
            <a:r>
              <a:rPr lang="fr-FR" sz="1010">
                <a:solidFill>
                  <a:prstClr val="black"/>
                </a:solidFill>
                <a:latin typeface="Enedis"/>
                <a:ea typeface="+mn-ea"/>
                <a:cs typeface="+mn-cs"/>
              </a:rPr>
              <a:t>Complétude des preuves </a:t>
            </a:r>
          </a:p>
        </p:txBody>
      </p:sp>
      <p:sp>
        <p:nvSpPr>
          <p:cNvPr id="24" name="Ellipse 23">
            <a:extLst>
              <a:ext uri="{FF2B5EF4-FFF2-40B4-BE49-F238E27FC236}">
                <a16:creationId xmlns:a16="http://schemas.microsoft.com/office/drawing/2014/main" id="{FAE4788C-C619-DF30-4C84-202674C4940C}"/>
              </a:ext>
            </a:extLst>
          </p:cNvPr>
          <p:cNvSpPr/>
          <p:nvPr/>
        </p:nvSpPr>
        <p:spPr>
          <a:xfrm>
            <a:off x="4404943" y="2187215"/>
            <a:ext cx="451696" cy="420315"/>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r>
              <a:rPr lang="fr-FR" sz="1515">
                <a:solidFill>
                  <a:prstClr val="white"/>
                </a:solidFill>
                <a:latin typeface="Public Sans Light"/>
              </a:rPr>
              <a:t>7</a:t>
            </a:r>
          </a:p>
        </p:txBody>
      </p:sp>
      <p:sp>
        <p:nvSpPr>
          <p:cNvPr id="25" name="ZoneTexte 24">
            <a:extLst>
              <a:ext uri="{FF2B5EF4-FFF2-40B4-BE49-F238E27FC236}">
                <a16:creationId xmlns:a16="http://schemas.microsoft.com/office/drawing/2014/main" id="{BF189F3C-A80A-71FC-5798-5691256FFF9B}"/>
              </a:ext>
            </a:extLst>
          </p:cNvPr>
          <p:cNvSpPr txBox="1"/>
          <p:nvPr/>
        </p:nvSpPr>
        <p:spPr>
          <a:xfrm>
            <a:off x="5152284" y="2087882"/>
            <a:ext cx="2221193" cy="1321119"/>
          </a:xfrm>
          <a:prstGeom prst="rect">
            <a:avLst/>
          </a:prstGeom>
          <a:noFill/>
        </p:spPr>
        <p:txBody>
          <a:bodyPr wrap="square" lIns="76950" tIns="38475" rIns="76950" bIns="38475" anchor="t">
            <a:spAutoFit/>
          </a:bodyPr>
          <a:lstStyle/>
          <a:p>
            <a:pPr algn="ctr" defTabSz="769468" fontAlgn="auto">
              <a:spcBef>
                <a:spcPts val="0"/>
              </a:spcBef>
              <a:spcAft>
                <a:spcPts val="0"/>
              </a:spcAft>
            </a:pPr>
            <a:r>
              <a:rPr lang="fr-FR" sz="1010" b="1" u="sng">
                <a:solidFill>
                  <a:prstClr val="black"/>
                </a:solidFill>
                <a:latin typeface="Enedis"/>
                <a:ea typeface="+mn-ea"/>
                <a:cs typeface="+mn-cs"/>
              </a:rPr>
              <a:t>Envoi du courrier n°2</a:t>
            </a:r>
          </a:p>
          <a:p>
            <a:pPr marL="144275" indent="-144275" defTabSz="769468" fontAlgn="auto">
              <a:spcBef>
                <a:spcPts val="0"/>
              </a:spcBef>
              <a:spcAft>
                <a:spcPts val="0"/>
              </a:spcAft>
              <a:buFont typeface="Arial" panose="020B0604020202020204" pitchFamily="34" charset="0"/>
              <a:buChar char="•"/>
            </a:pPr>
            <a:r>
              <a:rPr lang="fr-FR" sz="1010">
                <a:solidFill>
                  <a:prstClr val="black"/>
                </a:solidFill>
                <a:latin typeface="Enedis"/>
                <a:ea typeface="+mn-ea"/>
                <a:cs typeface="+mn-cs"/>
              </a:rPr>
              <a:t>Envoi du Bordereau de redressement au client</a:t>
            </a:r>
          </a:p>
          <a:p>
            <a:pPr marL="144275" indent="-144275" defTabSz="769468" fontAlgn="auto">
              <a:spcBef>
                <a:spcPts val="0"/>
              </a:spcBef>
              <a:spcAft>
                <a:spcPts val="0"/>
              </a:spcAft>
              <a:buFont typeface="Arial" panose="020B0604020202020204" pitchFamily="34" charset="0"/>
              <a:buChar char="•"/>
            </a:pPr>
            <a:r>
              <a:rPr lang="fr-FR" sz="1010">
                <a:solidFill>
                  <a:prstClr val="black"/>
                </a:solidFill>
                <a:latin typeface="Enedis"/>
                <a:ea typeface="+mn-ea"/>
                <a:cs typeface="+mn-cs"/>
              </a:rPr>
              <a:t>Envoi de la M015 au FRS</a:t>
            </a:r>
          </a:p>
          <a:p>
            <a:pPr marL="144275" indent="-144275" defTabSz="769468" fontAlgn="auto">
              <a:spcBef>
                <a:spcPts val="0"/>
              </a:spcBef>
              <a:spcAft>
                <a:spcPts val="0"/>
              </a:spcAft>
              <a:buFont typeface="Arial" panose="020B0604020202020204" pitchFamily="34" charset="0"/>
              <a:buChar char="•"/>
            </a:pPr>
            <a:r>
              <a:rPr lang="fr-FR" sz="1010">
                <a:solidFill>
                  <a:prstClr val="black"/>
                </a:solidFill>
                <a:latin typeface="Enedis"/>
                <a:ea typeface="+mn-ea"/>
                <a:cs typeface="+mn-cs"/>
              </a:rPr>
              <a:t>indiquant les frais d’agents assermentés</a:t>
            </a:r>
          </a:p>
          <a:p>
            <a:pPr marL="144275" indent="-144275" defTabSz="769468" fontAlgn="auto">
              <a:spcBef>
                <a:spcPts val="0"/>
              </a:spcBef>
              <a:spcAft>
                <a:spcPts val="0"/>
              </a:spcAft>
              <a:buFont typeface="Arial" panose="020B0604020202020204" pitchFamily="34" charset="0"/>
              <a:buChar char="•"/>
            </a:pPr>
            <a:r>
              <a:rPr lang="fr-FR" sz="1010">
                <a:solidFill>
                  <a:prstClr val="black"/>
                </a:solidFill>
                <a:latin typeface="Enedis"/>
                <a:ea typeface="+mn-ea"/>
                <a:cs typeface="+mn-cs"/>
              </a:rPr>
              <a:t>Complétude du fichier de synthèse et du dépôt de preuves</a:t>
            </a:r>
          </a:p>
        </p:txBody>
      </p:sp>
      <p:sp>
        <p:nvSpPr>
          <p:cNvPr id="27" name="ZoneTexte 26">
            <a:extLst>
              <a:ext uri="{FF2B5EF4-FFF2-40B4-BE49-F238E27FC236}">
                <a16:creationId xmlns:a16="http://schemas.microsoft.com/office/drawing/2014/main" id="{553A0DB7-A64B-20DB-C9DE-DA70D21450EB}"/>
              </a:ext>
            </a:extLst>
          </p:cNvPr>
          <p:cNvSpPr txBox="1"/>
          <p:nvPr/>
        </p:nvSpPr>
        <p:spPr>
          <a:xfrm>
            <a:off x="7868808" y="4125469"/>
            <a:ext cx="1965049" cy="869469"/>
          </a:xfrm>
          <a:prstGeom prst="rect">
            <a:avLst/>
          </a:prstGeom>
          <a:noFill/>
        </p:spPr>
        <p:txBody>
          <a:bodyPr wrap="square">
            <a:spAutoFit/>
          </a:bodyPr>
          <a:lstStyle/>
          <a:p>
            <a:pPr algn="ctr" defTabSz="769468" fontAlgn="auto">
              <a:spcBef>
                <a:spcPts val="0"/>
              </a:spcBef>
              <a:spcAft>
                <a:spcPts val="0"/>
              </a:spcAft>
            </a:pPr>
            <a:r>
              <a:rPr lang="fr-FR" sz="1010">
                <a:solidFill>
                  <a:prstClr val="black"/>
                </a:solidFill>
                <a:latin typeface="Enedis"/>
                <a:ea typeface="+mn-ea"/>
                <a:cs typeface="+mn-cs"/>
              </a:rPr>
              <a:t>Double validation CEN/PAJ des éléments fournis</a:t>
            </a:r>
          </a:p>
          <a:p>
            <a:pPr algn="ctr" defTabSz="769468" fontAlgn="auto">
              <a:spcBef>
                <a:spcPts val="0"/>
              </a:spcBef>
              <a:spcAft>
                <a:spcPts val="0"/>
              </a:spcAft>
            </a:pPr>
            <a:r>
              <a:rPr lang="fr-FR" sz="1010">
                <a:solidFill>
                  <a:prstClr val="black"/>
                </a:solidFill>
                <a:latin typeface="Enedis"/>
                <a:ea typeface="+mn-ea"/>
                <a:cs typeface="+mn-cs"/>
              </a:rPr>
              <a:t>Décision de rédaction de la lettre plainte et/ou de groupement avec une autre campagne</a:t>
            </a:r>
          </a:p>
        </p:txBody>
      </p:sp>
      <p:sp>
        <p:nvSpPr>
          <p:cNvPr id="28" name="Étoile : 5 branches 27">
            <a:extLst>
              <a:ext uri="{FF2B5EF4-FFF2-40B4-BE49-F238E27FC236}">
                <a16:creationId xmlns:a16="http://schemas.microsoft.com/office/drawing/2014/main" id="{A775EA21-1D5C-27D5-7DD9-F3DEDA8CD284}"/>
              </a:ext>
            </a:extLst>
          </p:cNvPr>
          <p:cNvSpPr/>
          <p:nvPr/>
        </p:nvSpPr>
        <p:spPr>
          <a:xfrm>
            <a:off x="4052121" y="1994958"/>
            <a:ext cx="477283" cy="516076"/>
          </a:xfrm>
          <a:prstGeom prst="star5">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endParaRPr lang="fr-FR" sz="1515">
              <a:solidFill>
                <a:prstClr val="white"/>
              </a:solidFill>
              <a:latin typeface="Public Sans Light"/>
            </a:endParaRPr>
          </a:p>
        </p:txBody>
      </p:sp>
      <p:sp>
        <p:nvSpPr>
          <p:cNvPr id="29" name="Ellipse 28">
            <a:extLst>
              <a:ext uri="{FF2B5EF4-FFF2-40B4-BE49-F238E27FC236}">
                <a16:creationId xmlns:a16="http://schemas.microsoft.com/office/drawing/2014/main" id="{1F0842BA-49BE-586F-FF35-FD4778B78DA7}"/>
              </a:ext>
            </a:extLst>
          </p:cNvPr>
          <p:cNvSpPr/>
          <p:nvPr/>
        </p:nvSpPr>
        <p:spPr>
          <a:xfrm>
            <a:off x="7608200" y="3740303"/>
            <a:ext cx="451696" cy="420315"/>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76950" tIns="38475" rIns="76950" bIns="38475" rtlCol="0" anchor="ctr"/>
          <a:lstStyle/>
          <a:p>
            <a:pPr algn="ctr" defTabSz="769468" fontAlgn="auto">
              <a:spcBef>
                <a:spcPts val="0"/>
              </a:spcBef>
              <a:spcAft>
                <a:spcPts val="0"/>
              </a:spcAft>
            </a:pPr>
            <a:r>
              <a:rPr lang="fr-FR" sz="1515">
                <a:solidFill>
                  <a:prstClr val="white"/>
                </a:solidFill>
                <a:latin typeface="Public Sans Light"/>
              </a:rPr>
              <a:t>9</a:t>
            </a:r>
          </a:p>
        </p:txBody>
      </p:sp>
      <p:sp>
        <p:nvSpPr>
          <p:cNvPr id="30" name="Étoile : 5 branches 29">
            <a:extLst>
              <a:ext uri="{FF2B5EF4-FFF2-40B4-BE49-F238E27FC236}">
                <a16:creationId xmlns:a16="http://schemas.microsoft.com/office/drawing/2014/main" id="{AA4390E1-3D00-32B0-6090-ACE6087B6D58}"/>
              </a:ext>
            </a:extLst>
          </p:cNvPr>
          <p:cNvSpPr/>
          <p:nvPr/>
        </p:nvSpPr>
        <p:spPr>
          <a:xfrm>
            <a:off x="7461176" y="1179021"/>
            <a:ext cx="268764" cy="287614"/>
          </a:xfrm>
          <a:prstGeom prst="star5">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endParaRPr lang="fr-FR" sz="1515">
              <a:solidFill>
                <a:prstClr val="white"/>
              </a:solidFill>
              <a:latin typeface="Public Sans Light"/>
            </a:endParaRPr>
          </a:p>
        </p:txBody>
      </p:sp>
      <p:sp>
        <p:nvSpPr>
          <p:cNvPr id="31" name="Étoile : 5 branches 30">
            <a:extLst>
              <a:ext uri="{FF2B5EF4-FFF2-40B4-BE49-F238E27FC236}">
                <a16:creationId xmlns:a16="http://schemas.microsoft.com/office/drawing/2014/main" id="{0061C334-2042-2FCD-85C8-F97473FE56DB}"/>
              </a:ext>
            </a:extLst>
          </p:cNvPr>
          <p:cNvSpPr/>
          <p:nvPr/>
        </p:nvSpPr>
        <p:spPr>
          <a:xfrm>
            <a:off x="7461176" y="932117"/>
            <a:ext cx="268764" cy="287614"/>
          </a:xfrm>
          <a:prstGeom prst="star5">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endParaRPr lang="fr-FR" sz="1515">
              <a:solidFill>
                <a:prstClr val="white"/>
              </a:solidFill>
              <a:latin typeface="Public Sans Light"/>
            </a:endParaRPr>
          </a:p>
        </p:txBody>
      </p:sp>
      <p:sp>
        <p:nvSpPr>
          <p:cNvPr id="39" name="Ellipse 38">
            <a:extLst>
              <a:ext uri="{FF2B5EF4-FFF2-40B4-BE49-F238E27FC236}">
                <a16:creationId xmlns:a16="http://schemas.microsoft.com/office/drawing/2014/main" id="{97FE146A-42C7-FED0-049F-178CA8F37CD0}"/>
              </a:ext>
            </a:extLst>
          </p:cNvPr>
          <p:cNvSpPr/>
          <p:nvPr/>
        </p:nvSpPr>
        <p:spPr>
          <a:xfrm>
            <a:off x="8199293" y="2759681"/>
            <a:ext cx="451696" cy="420315"/>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76950" tIns="38475" rIns="76950" bIns="38475" rtlCol="0" anchor="ctr"/>
          <a:lstStyle/>
          <a:p>
            <a:pPr algn="ctr" defTabSz="769468" fontAlgn="auto">
              <a:spcBef>
                <a:spcPts val="0"/>
              </a:spcBef>
              <a:spcAft>
                <a:spcPts val="0"/>
              </a:spcAft>
            </a:pPr>
            <a:r>
              <a:rPr lang="fr-FR" sz="1178">
                <a:solidFill>
                  <a:prstClr val="white"/>
                </a:solidFill>
                <a:latin typeface="Public Sans Light"/>
              </a:rPr>
              <a:t>10</a:t>
            </a:r>
          </a:p>
        </p:txBody>
      </p:sp>
      <p:sp>
        <p:nvSpPr>
          <p:cNvPr id="44" name="ZoneTexte 43">
            <a:extLst>
              <a:ext uri="{FF2B5EF4-FFF2-40B4-BE49-F238E27FC236}">
                <a16:creationId xmlns:a16="http://schemas.microsoft.com/office/drawing/2014/main" id="{393DE9FC-114A-387C-8BE2-E1FCFDA817AC}"/>
              </a:ext>
            </a:extLst>
          </p:cNvPr>
          <p:cNvSpPr txBox="1"/>
          <p:nvPr/>
        </p:nvSpPr>
        <p:spPr>
          <a:xfrm>
            <a:off x="8829220" y="2887302"/>
            <a:ext cx="1478666" cy="247760"/>
          </a:xfrm>
          <a:prstGeom prst="rect">
            <a:avLst/>
          </a:prstGeom>
          <a:noFill/>
        </p:spPr>
        <p:txBody>
          <a:bodyPr wrap="square">
            <a:spAutoFit/>
          </a:bodyPr>
          <a:lstStyle/>
          <a:p>
            <a:pPr defTabSz="769468" fontAlgn="auto">
              <a:spcBef>
                <a:spcPts val="0"/>
              </a:spcBef>
              <a:spcAft>
                <a:spcPts val="0"/>
              </a:spcAft>
            </a:pPr>
            <a:r>
              <a:rPr lang="fr-FR" sz="1010" b="1" u="sng">
                <a:solidFill>
                  <a:prstClr val="black"/>
                </a:solidFill>
                <a:latin typeface="Enedis"/>
                <a:ea typeface="+mn-ea"/>
                <a:cs typeface="+mn-cs"/>
              </a:rPr>
              <a:t>Dépôt de plainte</a:t>
            </a:r>
          </a:p>
        </p:txBody>
      </p:sp>
      <p:cxnSp>
        <p:nvCxnSpPr>
          <p:cNvPr id="52" name="Connecteur droit avec flèche 51">
            <a:extLst>
              <a:ext uri="{FF2B5EF4-FFF2-40B4-BE49-F238E27FC236}">
                <a16:creationId xmlns:a16="http://schemas.microsoft.com/office/drawing/2014/main" id="{987ABBB6-454A-FE3D-7DDC-F70C92F005E5}"/>
              </a:ext>
            </a:extLst>
          </p:cNvPr>
          <p:cNvCxnSpPr>
            <a:cxnSpLocks/>
          </p:cNvCxnSpPr>
          <p:nvPr/>
        </p:nvCxnSpPr>
        <p:spPr>
          <a:xfrm>
            <a:off x="778569" y="3982412"/>
            <a:ext cx="1374849" cy="0"/>
          </a:xfrm>
          <a:prstGeom prst="straightConnector1">
            <a:avLst/>
          </a:prstGeom>
          <a:ln>
            <a:solidFill>
              <a:schemeClr val="tx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3" name="ZoneTexte 52">
            <a:extLst>
              <a:ext uri="{FF2B5EF4-FFF2-40B4-BE49-F238E27FC236}">
                <a16:creationId xmlns:a16="http://schemas.microsoft.com/office/drawing/2014/main" id="{0C14F3EB-D1CF-2280-BBD2-02B5733BEC1B}"/>
              </a:ext>
            </a:extLst>
          </p:cNvPr>
          <p:cNvSpPr txBox="1"/>
          <p:nvPr/>
        </p:nvSpPr>
        <p:spPr>
          <a:xfrm rot="21546339">
            <a:off x="932093" y="3787788"/>
            <a:ext cx="1091185" cy="247760"/>
          </a:xfrm>
          <a:prstGeom prst="rect">
            <a:avLst/>
          </a:prstGeom>
          <a:noFill/>
        </p:spPr>
        <p:txBody>
          <a:bodyPr wrap="square">
            <a:spAutoFit/>
          </a:bodyPr>
          <a:lstStyle/>
          <a:p>
            <a:pPr algn="ctr" defTabSz="769468" fontAlgn="auto">
              <a:spcBef>
                <a:spcPts val="0"/>
              </a:spcBef>
              <a:spcAft>
                <a:spcPts val="0"/>
              </a:spcAft>
            </a:pPr>
            <a:r>
              <a:rPr lang="fr-FR" sz="1010">
                <a:solidFill>
                  <a:srgbClr val="1423DC"/>
                </a:solidFill>
                <a:latin typeface="Enedis"/>
                <a:ea typeface="+mn-ea"/>
                <a:cs typeface="+mn-cs"/>
              </a:rPr>
              <a:t>15 jours ouvrés</a:t>
            </a:r>
          </a:p>
        </p:txBody>
      </p:sp>
      <p:cxnSp>
        <p:nvCxnSpPr>
          <p:cNvPr id="54" name="Connecteur droit avec flèche 53">
            <a:extLst>
              <a:ext uri="{FF2B5EF4-FFF2-40B4-BE49-F238E27FC236}">
                <a16:creationId xmlns:a16="http://schemas.microsoft.com/office/drawing/2014/main" id="{C57F6717-8D29-5E86-2616-154B612ACBD5}"/>
              </a:ext>
            </a:extLst>
          </p:cNvPr>
          <p:cNvCxnSpPr>
            <a:cxnSpLocks/>
          </p:cNvCxnSpPr>
          <p:nvPr/>
        </p:nvCxnSpPr>
        <p:spPr>
          <a:xfrm>
            <a:off x="4483615" y="2532764"/>
            <a:ext cx="1297128" cy="2512427"/>
          </a:xfrm>
          <a:prstGeom prst="straightConnector1">
            <a:avLst/>
          </a:prstGeom>
          <a:ln>
            <a:solidFill>
              <a:schemeClr val="tx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5" name="ZoneTexte 54">
            <a:extLst>
              <a:ext uri="{FF2B5EF4-FFF2-40B4-BE49-F238E27FC236}">
                <a16:creationId xmlns:a16="http://schemas.microsoft.com/office/drawing/2014/main" id="{12ADA9FC-9116-F668-8729-28CE8122A0D4}"/>
              </a:ext>
            </a:extLst>
          </p:cNvPr>
          <p:cNvSpPr txBox="1"/>
          <p:nvPr/>
        </p:nvSpPr>
        <p:spPr>
          <a:xfrm rot="3815520">
            <a:off x="4588707" y="3469765"/>
            <a:ext cx="966975" cy="403187"/>
          </a:xfrm>
          <a:prstGeom prst="rect">
            <a:avLst/>
          </a:prstGeom>
          <a:noFill/>
        </p:spPr>
        <p:txBody>
          <a:bodyPr wrap="square">
            <a:spAutoFit/>
          </a:bodyPr>
          <a:lstStyle/>
          <a:p>
            <a:pPr algn="ctr" defTabSz="769468" fontAlgn="auto">
              <a:spcBef>
                <a:spcPts val="0"/>
              </a:spcBef>
              <a:spcAft>
                <a:spcPts val="0"/>
              </a:spcAft>
            </a:pPr>
            <a:r>
              <a:rPr lang="fr-FR" sz="1010">
                <a:solidFill>
                  <a:srgbClr val="1423DC"/>
                </a:solidFill>
                <a:latin typeface="Enedis"/>
                <a:ea typeface="+mn-ea"/>
                <a:cs typeface="+mn-cs"/>
              </a:rPr>
              <a:t>30 jours calendaires</a:t>
            </a:r>
          </a:p>
        </p:txBody>
      </p:sp>
      <p:sp>
        <p:nvSpPr>
          <p:cNvPr id="61" name="ZoneTexte 60">
            <a:extLst>
              <a:ext uri="{FF2B5EF4-FFF2-40B4-BE49-F238E27FC236}">
                <a16:creationId xmlns:a16="http://schemas.microsoft.com/office/drawing/2014/main" id="{5E6CEF88-286A-A58E-2384-28F30E95D6CF}"/>
              </a:ext>
            </a:extLst>
          </p:cNvPr>
          <p:cNvSpPr txBox="1"/>
          <p:nvPr/>
        </p:nvSpPr>
        <p:spPr>
          <a:xfrm>
            <a:off x="5768431" y="4567848"/>
            <a:ext cx="1241646" cy="558614"/>
          </a:xfrm>
          <a:prstGeom prst="rect">
            <a:avLst/>
          </a:prstGeom>
          <a:noFill/>
        </p:spPr>
        <p:txBody>
          <a:bodyPr wrap="square">
            <a:spAutoFit/>
          </a:bodyPr>
          <a:lstStyle/>
          <a:p>
            <a:pPr algn="ctr" defTabSz="769468" fontAlgn="auto">
              <a:spcBef>
                <a:spcPts val="0"/>
              </a:spcBef>
              <a:spcAft>
                <a:spcPts val="0"/>
              </a:spcAft>
            </a:pPr>
            <a:r>
              <a:rPr lang="fr-FR" sz="1010" b="1">
                <a:solidFill>
                  <a:prstClr val="black"/>
                </a:solidFill>
                <a:latin typeface="Enedis"/>
                <a:ea typeface="+mn-ea"/>
                <a:cs typeface="+mn-cs"/>
              </a:rPr>
              <a:t>Envoi des flux de facturation aux FRS  F15/R15</a:t>
            </a:r>
          </a:p>
        </p:txBody>
      </p:sp>
      <p:sp>
        <p:nvSpPr>
          <p:cNvPr id="60" name="Ellipse 59">
            <a:extLst>
              <a:ext uri="{FF2B5EF4-FFF2-40B4-BE49-F238E27FC236}">
                <a16:creationId xmlns:a16="http://schemas.microsoft.com/office/drawing/2014/main" id="{124E97B1-513E-23A4-BE5F-9562F3E2C156}"/>
              </a:ext>
            </a:extLst>
          </p:cNvPr>
          <p:cNvSpPr/>
          <p:nvPr/>
        </p:nvSpPr>
        <p:spPr>
          <a:xfrm>
            <a:off x="5720228" y="5060203"/>
            <a:ext cx="451696" cy="420315"/>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76950" tIns="38475" rIns="76950" bIns="38475" rtlCol="0" anchor="ctr"/>
          <a:lstStyle/>
          <a:p>
            <a:pPr algn="ctr" defTabSz="769468" fontAlgn="auto">
              <a:spcBef>
                <a:spcPts val="0"/>
              </a:spcBef>
              <a:spcAft>
                <a:spcPts val="0"/>
              </a:spcAft>
            </a:pPr>
            <a:r>
              <a:rPr lang="fr-FR" sz="1515">
                <a:solidFill>
                  <a:prstClr val="white"/>
                </a:solidFill>
                <a:latin typeface="Public Sans Light"/>
              </a:rPr>
              <a:t>8</a:t>
            </a:r>
          </a:p>
        </p:txBody>
      </p:sp>
      <p:sp>
        <p:nvSpPr>
          <p:cNvPr id="36" name="Étoile : 5 branches 35">
            <a:extLst>
              <a:ext uri="{FF2B5EF4-FFF2-40B4-BE49-F238E27FC236}">
                <a16:creationId xmlns:a16="http://schemas.microsoft.com/office/drawing/2014/main" id="{66CDE960-2A2A-D926-4DF9-AE1B6C600742}"/>
              </a:ext>
            </a:extLst>
          </p:cNvPr>
          <p:cNvSpPr/>
          <p:nvPr/>
        </p:nvSpPr>
        <p:spPr>
          <a:xfrm>
            <a:off x="6069658" y="5143190"/>
            <a:ext cx="268764" cy="287614"/>
          </a:xfrm>
          <a:prstGeom prst="star5">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endParaRPr lang="fr-FR" sz="1515">
              <a:solidFill>
                <a:prstClr val="white"/>
              </a:solidFill>
              <a:latin typeface="Public Sans Light"/>
            </a:endParaRPr>
          </a:p>
        </p:txBody>
      </p:sp>
      <p:sp>
        <p:nvSpPr>
          <p:cNvPr id="10" name="Étoile : 5 branches 9">
            <a:extLst>
              <a:ext uri="{FF2B5EF4-FFF2-40B4-BE49-F238E27FC236}">
                <a16:creationId xmlns:a16="http://schemas.microsoft.com/office/drawing/2014/main" id="{1CF5E514-3CE1-150C-2094-64C6043084C2}"/>
              </a:ext>
            </a:extLst>
          </p:cNvPr>
          <p:cNvSpPr/>
          <p:nvPr/>
        </p:nvSpPr>
        <p:spPr>
          <a:xfrm>
            <a:off x="4153508" y="2126725"/>
            <a:ext cx="268764" cy="287614"/>
          </a:xfrm>
          <a:prstGeom prst="star5">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endParaRPr lang="fr-FR" sz="1515">
              <a:solidFill>
                <a:prstClr val="white"/>
              </a:solidFill>
              <a:latin typeface="Public Sans Light"/>
            </a:endParaRPr>
          </a:p>
        </p:txBody>
      </p:sp>
      <p:sp>
        <p:nvSpPr>
          <p:cNvPr id="19" name="ZoneTexte 18">
            <a:extLst>
              <a:ext uri="{FF2B5EF4-FFF2-40B4-BE49-F238E27FC236}">
                <a16:creationId xmlns:a16="http://schemas.microsoft.com/office/drawing/2014/main" id="{9D5F87C7-0E16-3D7D-B952-1D9C7CBA85F1}"/>
              </a:ext>
            </a:extLst>
          </p:cNvPr>
          <p:cNvSpPr txBox="1"/>
          <p:nvPr/>
        </p:nvSpPr>
        <p:spPr>
          <a:xfrm>
            <a:off x="2930749" y="1463453"/>
            <a:ext cx="3797169" cy="221727"/>
          </a:xfrm>
          <a:prstGeom prst="rect">
            <a:avLst/>
          </a:prstGeom>
          <a:noFill/>
        </p:spPr>
        <p:txBody>
          <a:bodyPr wrap="square" rtlCol="0">
            <a:spAutoFit/>
          </a:bodyPr>
          <a:lstStyle/>
          <a:p>
            <a:pPr algn="ctr" defTabSz="769468" fontAlgn="auto">
              <a:spcBef>
                <a:spcPts val="0"/>
              </a:spcBef>
              <a:spcAft>
                <a:spcPts val="0"/>
              </a:spcAft>
            </a:pPr>
            <a:r>
              <a:rPr lang="fr-FR" sz="841" i="1">
                <a:solidFill>
                  <a:prstClr val="black"/>
                </a:solidFill>
                <a:latin typeface="Enedis"/>
                <a:ea typeface="+mn-ea"/>
                <a:cs typeface="+mn-cs"/>
              </a:rPr>
              <a:t>Constitution du PV groupés au fil de l’eau durant phase intervention</a:t>
            </a:r>
          </a:p>
        </p:txBody>
      </p:sp>
      <p:sp>
        <p:nvSpPr>
          <p:cNvPr id="21" name="ZoneTexte 20">
            <a:extLst>
              <a:ext uri="{FF2B5EF4-FFF2-40B4-BE49-F238E27FC236}">
                <a16:creationId xmlns:a16="http://schemas.microsoft.com/office/drawing/2014/main" id="{E698E9A7-3922-27ED-BA33-AE48A3501EE9}"/>
              </a:ext>
            </a:extLst>
          </p:cNvPr>
          <p:cNvSpPr txBox="1"/>
          <p:nvPr/>
        </p:nvSpPr>
        <p:spPr>
          <a:xfrm>
            <a:off x="3436011" y="3230474"/>
            <a:ext cx="1325166" cy="247760"/>
          </a:xfrm>
          <a:prstGeom prst="rect">
            <a:avLst/>
          </a:prstGeom>
          <a:noFill/>
        </p:spPr>
        <p:txBody>
          <a:bodyPr wrap="square">
            <a:spAutoFit/>
          </a:bodyPr>
          <a:lstStyle/>
          <a:p>
            <a:pPr defTabSz="769468" fontAlgn="auto">
              <a:spcBef>
                <a:spcPts val="0"/>
              </a:spcBef>
              <a:spcAft>
                <a:spcPts val="0"/>
              </a:spcAft>
            </a:pPr>
            <a:r>
              <a:rPr lang="fr-FR" sz="1010">
                <a:solidFill>
                  <a:prstClr val="black"/>
                </a:solidFill>
                <a:latin typeface="Enedis"/>
                <a:ea typeface="+mn-ea"/>
                <a:cs typeface="+mn-cs"/>
              </a:rPr>
              <a:t>Rédaction des PV</a:t>
            </a:r>
          </a:p>
        </p:txBody>
      </p:sp>
      <p:sp>
        <p:nvSpPr>
          <p:cNvPr id="26" name="Triangle isocèle 25">
            <a:extLst>
              <a:ext uri="{FF2B5EF4-FFF2-40B4-BE49-F238E27FC236}">
                <a16:creationId xmlns:a16="http://schemas.microsoft.com/office/drawing/2014/main" id="{7077F247-43DA-2024-0012-7D7E9F7407B8}"/>
              </a:ext>
            </a:extLst>
          </p:cNvPr>
          <p:cNvSpPr/>
          <p:nvPr/>
        </p:nvSpPr>
        <p:spPr>
          <a:xfrm rot="1574219">
            <a:off x="8721797" y="2068964"/>
            <a:ext cx="371426" cy="395255"/>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endParaRPr lang="fr-FR" sz="1515">
              <a:solidFill>
                <a:prstClr val="white"/>
              </a:solidFill>
              <a:latin typeface="Public Sans Light"/>
            </a:endParaRPr>
          </a:p>
        </p:txBody>
      </p:sp>
      <p:sp>
        <p:nvSpPr>
          <p:cNvPr id="33" name="Flèche : pentagone 32">
            <a:extLst>
              <a:ext uri="{FF2B5EF4-FFF2-40B4-BE49-F238E27FC236}">
                <a16:creationId xmlns:a16="http://schemas.microsoft.com/office/drawing/2014/main" id="{D9E4F4C9-26C9-9EC8-F5C3-5089F76D557C}"/>
              </a:ext>
            </a:extLst>
          </p:cNvPr>
          <p:cNvSpPr/>
          <p:nvPr/>
        </p:nvSpPr>
        <p:spPr>
          <a:xfrm>
            <a:off x="6095055" y="1702169"/>
            <a:ext cx="3529056" cy="224517"/>
          </a:xfrm>
          <a:prstGeom prst="homePlat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r>
              <a:rPr lang="fr-FR" sz="1010" b="1">
                <a:solidFill>
                  <a:prstClr val="white"/>
                </a:solidFill>
                <a:latin typeface="Enedis"/>
              </a:rPr>
              <a:t>Préparation lettre plainte</a:t>
            </a:r>
          </a:p>
        </p:txBody>
      </p:sp>
      <p:sp>
        <p:nvSpPr>
          <p:cNvPr id="34" name="Flèche : pentagone 33">
            <a:extLst>
              <a:ext uri="{FF2B5EF4-FFF2-40B4-BE49-F238E27FC236}">
                <a16:creationId xmlns:a16="http://schemas.microsoft.com/office/drawing/2014/main" id="{4A1E11C4-85C0-F9A8-81A3-ECCDB3EFA567}"/>
              </a:ext>
            </a:extLst>
          </p:cNvPr>
          <p:cNvSpPr/>
          <p:nvPr/>
        </p:nvSpPr>
        <p:spPr>
          <a:xfrm>
            <a:off x="1756735" y="1699874"/>
            <a:ext cx="4971183" cy="230265"/>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r>
              <a:rPr lang="fr-FR" sz="1010" b="1">
                <a:solidFill>
                  <a:prstClr val="white"/>
                </a:solidFill>
                <a:latin typeface="Enedis"/>
              </a:rPr>
              <a:t>Interventions</a:t>
            </a:r>
          </a:p>
        </p:txBody>
      </p:sp>
      <p:sp>
        <p:nvSpPr>
          <p:cNvPr id="35" name="Flèche : pentagone 34">
            <a:extLst>
              <a:ext uri="{FF2B5EF4-FFF2-40B4-BE49-F238E27FC236}">
                <a16:creationId xmlns:a16="http://schemas.microsoft.com/office/drawing/2014/main" id="{61D501DC-044D-9522-4E01-A31951EBC15A}"/>
              </a:ext>
            </a:extLst>
          </p:cNvPr>
          <p:cNvSpPr/>
          <p:nvPr/>
        </p:nvSpPr>
        <p:spPr>
          <a:xfrm>
            <a:off x="139860" y="1698557"/>
            <a:ext cx="3153263" cy="23026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9468" fontAlgn="auto">
              <a:spcBef>
                <a:spcPts val="0"/>
              </a:spcBef>
              <a:spcAft>
                <a:spcPts val="0"/>
              </a:spcAft>
            </a:pPr>
            <a:r>
              <a:rPr lang="fr-FR" sz="1010" b="1">
                <a:solidFill>
                  <a:prstClr val="white"/>
                </a:solidFill>
                <a:latin typeface="Enedis"/>
              </a:rPr>
              <a:t>Préparation des campagnes</a:t>
            </a:r>
          </a:p>
        </p:txBody>
      </p:sp>
      <p:sp>
        <p:nvSpPr>
          <p:cNvPr id="51" name="ZoneTexte 50">
            <a:extLst>
              <a:ext uri="{FF2B5EF4-FFF2-40B4-BE49-F238E27FC236}">
                <a16:creationId xmlns:a16="http://schemas.microsoft.com/office/drawing/2014/main" id="{8FD9ED60-1356-206F-46F9-02CEB52403F8}"/>
              </a:ext>
            </a:extLst>
          </p:cNvPr>
          <p:cNvSpPr txBox="1"/>
          <p:nvPr/>
        </p:nvSpPr>
        <p:spPr>
          <a:xfrm>
            <a:off x="5686813" y="5726443"/>
            <a:ext cx="4169877" cy="662233"/>
          </a:xfrm>
          <a:prstGeom prst="rect">
            <a:avLst/>
          </a:prstGeom>
          <a:noFill/>
        </p:spPr>
        <p:txBody>
          <a:bodyPr wrap="square" rtlCol="0">
            <a:spAutoFit/>
          </a:bodyPr>
          <a:lstStyle/>
          <a:p>
            <a:pPr defTabSz="769468" fontAlgn="auto">
              <a:spcBef>
                <a:spcPts val="0"/>
              </a:spcBef>
              <a:spcAft>
                <a:spcPts val="0"/>
              </a:spcAft>
            </a:pPr>
            <a:r>
              <a:rPr lang="fr-FR" sz="926" i="1">
                <a:solidFill>
                  <a:prstClr val="black"/>
                </a:solidFill>
                <a:latin typeface="Public Sans Light"/>
                <a:ea typeface="+mn-ea"/>
                <a:cs typeface="+mn-cs"/>
              </a:rPr>
              <a:t>Compléments: </a:t>
            </a:r>
          </a:p>
          <a:p>
            <a:pPr marL="144275" indent="-144275" defTabSz="769468" fontAlgn="auto">
              <a:spcBef>
                <a:spcPts val="0"/>
              </a:spcBef>
              <a:spcAft>
                <a:spcPts val="0"/>
              </a:spcAft>
              <a:buFont typeface="Arial" panose="020B0604020202020204" pitchFamily="34" charset="0"/>
              <a:buChar char="•"/>
            </a:pPr>
            <a:r>
              <a:rPr lang="fr-FR" sz="926" i="1">
                <a:solidFill>
                  <a:prstClr val="black"/>
                </a:solidFill>
                <a:latin typeface="Public Sans Light"/>
                <a:ea typeface="+mn-ea"/>
                <a:cs typeface="+mn-cs"/>
              </a:rPr>
              <a:t>M015: information SGE typées fraude, (avec les éléments explicatifs) </a:t>
            </a:r>
          </a:p>
          <a:p>
            <a:pPr marL="144275" indent="-144275" defTabSz="769468" fontAlgn="auto">
              <a:spcBef>
                <a:spcPts val="0"/>
              </a:spcBef>
              <a:spcAft>
                <a:spcPts val="0"/>
              </a:spcAft>
              <a:buFont typeface="Arial" panose="020B0604020202020204" pitchFamily="34" charset="0"/>
              <a:buChar char="•"/>
            </a:pPr>
            <a:r>
              <a:rPr lang="fr-FR" sz="926" i="1">
                <a:solidFill>
                  <a:prstClr val="black"/>
                </a:solidFill>
                <a:latin typeface="Public Sans Light"/>
                <a:ea typeface="+mn-ea"/>
                <a:cs typeface="+mn-cs"/>
              </a:rPr>
              <a:t>F15 flux de facturation des interventions des agents assermentés</a:t>
            </a:r>
          </a:p>
          <a:p>
            <a:pPr marL="144275" indent="-144275" defTabSz="769468" fontAlgn="auto">
              <a:spcBef>
                <a:spcPts val="0"/>
              </a:spcBef>
              <a:spcAft>
                <a:spcPts val="0"/>
              </a:spcAft>
              <a:buFont typeface="Arial" panose="020B0604020202020204" pitchFamily="34" charset="0"/>
              <a:buChar char="•"/>
            </a:pPr>
            <a:r>
              <a:rPr lang="fr-FR" sz="926" i="1">
                <a:solidFill>
                  <a:prstClr val="black"/>
                </a:solidFill>
                <a:latin typeface="Public Sans Light"/>
                <a:ea typeface="+mn-ea"/>
                <a:cs typeface="+mn-cs"/>
              </a:rPr>
              <a:t>R15 flux de redressement des index. redressement d’index) </a:t>
            </a:r>
          </a:p>
        </p:txBody>
      </p:sp>
      <p:cxnSp>
        <p:nvCxnSpPr>
          <p:cNvPr id="57" name="Connecteur droit 56">
            <a:extLst>
              <a:ext uri="{FF2B5EF4-FFF2-40B4-BE49-F238E27FC236}">
                <a16:creationId xmlns:a16="http://schemas.microsoft.com/office/drawing/2014/main" id="{E4953BEA-8C98-ADE2-D532-1BE63190C12B}"/>
              </a:ext>
            </a:extLst>
          </p:cNvPr>
          <p:cNvCxnSpPr>
            <a:cxnSpLocks/>
          </p:cNvCxnSpPr>
          <p:nvPr/>
        </p:nvCxnSpPr>
        <p:spPr>
          <a:xfrm flipH="1">
            <a:off x="591556" y="3288349"/>
            <a:ext cx="1035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647B2BA5-6208-0A49-57C8-357A70B3E631}"/>
              </a:ext>
            </a:extLst>
          </p:cNvPr>
          <p:cNvCxnSpPr>
            <a:cxnSpLocks/>
            <a:stCxn id="46" idx="6"/>
            <a:endCxn id="47" idx="1"/>
          </p:cNvCxnSpPr>
          <p:nvPr/>
        </p:nvCxnSpPr>
        <p:spPr>
          <a:xfrm>
            <a:off x="442566" y="2378902"/>
            <a:ext cx="119341" cy="8977"/>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D02D0B20-697D-9253-5A01-C98B7FD4DB4C}"/>
              </a:ext>
            </a:extLst>
          </p:cNvPr>
          <p:cNvCxnSpPr>
            <a:cxnSpLocks/>
            <a:stCxn id="7" idx="6"/>
          </p:cNvCxnSpPr>
          <p:nvPr/>
        </p:nvCxnSpPr>
        <p:spPr>
          <a:xfrm>
            <a:off x="754736" y="4054354"/>
            <a:ext cx="253776" cy="136436"/>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Connecteur droit 74">
            <a:extLst>
              <a:ext uri="{FF2B5EF4-FFF2-40B4-BE49-F238E27FC236}">
                <a16:creationId xmlns:a16="http://schemas.microsoft.com/office/drawing/2014/main" id="{FCBA0881-A57C-C14D-5F0B-CA083CAB963A}"/>
              </a:ext>
            </a:extLst>
          </p:cNvPr>
          <p:cNvCxnSpPr>
            <a:cxnSpLocks/>
            <a:stCxn id="21" idx="1"/>
          </p:cNvCxnSpPr>
          <p:nvPr/>
        </p:nvCxnSpPr>
        <p:spPr>
          <a:xfrm flipH="1" flipV="1">
            <a:off x="3365362" y="3255368"/>
            <a:ext cx="70649" cy="9898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385617F1-59B6-BBC7-79C3-154BBF8D85FC}"/>
              </a:ext>
            </a:extLst>
          </p:cNvPr>
          <p:cNvCxnSpPr>
            <a:cxnSpLocks/>
            <a:endCxn id="11" idx="5"/>
          </p:cNvCxnSpPr>
          <p:nvPr/>
        </p:nvCxnSpPr>
        <p:spPr>
          <a:xfrm flipH="1" flipV="1">
            <a:off x="2938607" y="3966356"/>
            <a:ext cx="144822" cy="224434"/>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2" name="Connecteur droit 81">
            <a:extLst>
              <a:ext uri="{FF2B5EF4-FFF2-40B4-BE49-F238E27FC236}">
                <a16:creationId xmlns:a16="http://schemas.microsoft.com/office/drawing/2014/main" id="{14434659-0AA5-A6D0-FB99-2C59BB7DC232}"/>
              </a:ext>
            </a:extLst>
          </p:cNvPr>
          <p:cNvCxnSpPr>
            <a:cxnSpLocks/>
            <a:endCxn id="24" idx="6"/>
          </p:cNvCxnSpPr>
          <p:nvPr/>
        </p:nvCxnSpPr>
        <p:spPr>
          <a:xfrm flipH="1">
            <a:off x="4856639" y="2387760"/>
            <a:ext cx="358781" cy="9613"/>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5" name="Connecteur droit 84">
            <a:extLst>
              <a:ext uri="{FF2B5EF4-FFF2-40B4-BE49-F238E27FC236}">
                <a16:creationId xmlns:a16="http://schemas.microsoft.com/office/drawing/2014/main" id="{05B02945-D67D-05D2-AFC6-A1C26803E0F3}"/>
              </a:ext>
            </a:extLst>
          </p:cNvPr>
          <p:cNvCxnSpPr>
            <a:cxnSpLocks/>
            <a:stCxn id="61" idx="2"/>
            <a:endCxn id="60" idx="7"/>
          </p:cNvCxnSpPr>
          <p:nvPr/>
        </p:nvCxnSpPr>
        <p:spPr>
          <a:xfrm flipH="1" flipV="1">
            <a:off x="6105775" y="5121757"/>
            <a:ext cx="283479" cy="4705"/>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8" name="Connecteur droit 87">
            <a:extLst>
              <a:ext uri="{FF2B5EF4-FFF2-40B4-BE49-F238E27FC236}">
                <a16:creationId xmlns:a16="http://schemas.microsoft.com/office/drawing/2014/main" id="{0BDF70AD-1F83-40DC-D8F1-D0EF2946CAEB}"/>
              </a:ext>
            </a:extLst>
          </p:cNvPr>
          <p:cNvCxnSpPr>
            <a:cxnSpLocks/>
          </p:cNvCxnSpPr>
          <p:nvPr/>
        </p:nvCxnSpPr>
        <p:spPr>
          <a:xfrm flipH="1">
            <a:off x="8612831" y="3030504"/>
            <a:ext cx="23561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0" name="Connecteur droit 89">
            <a:extLst>
              <a:ext uri="{FF2B5EF4-FFF2-40B4-BE49-F238E27FC236}">
                <a16:creationId xmlns:a16="http://schemas.microsoft.com/office/drawing/2014/main" id="{D38490BD-0883-E69B-F44D-C771FF602FA0}"/>
              </a:ext>
            </a:extLst>
          </p:cNvPr>
          <p:cNvCxnSpPr>
            <a:cxnSpLocks/>
          </p:cNvCxnSpPr>
          <p:nvPr/>
        </p:nvCxnSpPr>
        <p:spPr>
          <a:xfrm flipH="1" flipV="1">
            <a:off x="7970119" y="3974846"/>
            <a:ext cx="219591" cy="15901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8118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FDD8B-B38E-3DB8-DBB9-1BFEDB4C5680}"/>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77B0F434-4EB1-CA3C-B073-98C5681A0861}"/>
              </a:ext>
            </a:extLst>
          </p:cNvPr>
          <p:cNvSpPr>
            <a:spLocks noGrp="1"/>
          </p:cNvSpPr>
          <p:nvPr>
            <p:ph type="title"/>
          </p:nvPr>
        </p:nvSpPr>
        <p:spPr>
          <a:xfrm>
            <a:off x="1961654" y="1375346"/>
            <a:ext cx="4392488" cy="720080"/>
          </a:xfrm>
        </p:spPr>
        <p:txBody>
          <a:bodyPr>
            <a:normAutofit/>
          </a:bodyPr>
          <a:lstStyle/>
          <a:p>
            <a:pPr algn="ctr"/>
            <a:r>
              <a:rPr lang="fr-FR" sz="3600" b="1" dirty="0"/>
              <a:t>Partage inter-métier</a:t>
            </a:r>
          </a:p>
        </p:txBody>
      </p:sp>
      <p:sp>
        <p:nvSpPr>
          <p:cNvPr id="2" name="Losange 1">
            <a:extLst>
              <a:ext uri="{FF2B5EF4-FFF2-40B4-BE49-F238E27FC236}">
                <a16:creationId xmlns:a16="http://schemas.microsoft.com/office/drawing/2014/main" id="{46CC0C59-FC00-599A-DFFE-2B770E98487B}"/>
              </a:ext>
            </a:extLst>
          </p:cNvPr>
          <p:cNvSpPr/>
          <p:nvPr/>
        </p:nvSpPr>
        <p:spPr>
          <a:xfrm>
            <a:off x="1925650" y="2455466"/>
            <a:ext cx="4464496" cy="4255666"/>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928175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2EB59F1-D3D0-1B4D-A403-44EB55B83227}"/>
              </a:ext>
            </a:extLst>
          </p:cNvPr>
          <p:cNvSpPr>
            <a:spLocks noGrp="1"/>
          </p:cNvSpPr>
          <p:nvPr>
            <p:ph type="title"/>
          </p:nvPr>
        </p:nvSpPr>
        <p:spPr>
          <a:xfrm>
            <a:off x="1745630" y="295226"/>
            <a:ext cx="4896544" cy="1008112"/>
          </a:xfrm>
        </p:spPr>
        <p:txBody>
          <a:bodyPr>
            <a:noAutofit/>
          </a:bodyPr>
          <a:lstStyle/>
          <a:p>
            <a:pPr marL="11113" marR="0" lvl="0" defTabSz="914400" latinLnBrk="0">
              <a:lnSpc>
                <a:spcPct val="100000"/>
              </a:lnSpc>
              <a:defRPr/>
            </a:pPr>
            <a:r>
              <a:rPr lang="fr-FR" altLang="fr-FR" sz="3200" dirty="0"/>
              <a:t>Compréhension des rôles </a:t>
            </a:r>
            <a:br>
              <a:rPr lang="fr-FR" altLang="fr-FR" sz="3200" dirty="0"/>
            </a:br>
            <a:r>
              <a:rPr lang="fr-FR" altLang="fr-FR" sz="3200" dirty="0"/>
              <a:t>et missions de chacun</a:t>
            </a:r>
            <a:br>
              <a:rPr lang="fr-FR" altLang="fr-FR" sz="3200" dirty="0"/>
            </a:br>
            <a:endParaRPr lang="fr-FR" sz="3200" dirty="0"/>
          </a:p>
        </p:txBody>
      </p:sp>
      <p:sp>
        <p:nvSpPr>
          <p:cNvPr id="5" name="Espace réservé du contenu 4">
            <a:extLst>
              <a:ext uri="{FF2B5EF4-FFF2-40B4-BE49-F238E27FC236}">
                <a16:creationId xmlns:a16="http://schemas.microsoft.com/office/drawing/2014/main" id="{9A018EC8-072D-D126-E1E4-B209352CE8FA}"/>
              </a:ext>
            </a:extLst>
          </p:cNvPr>
          <p:cNvSpPr>
            <a:spLocks noGrp="1"/>
          </p:cNvSpPr>
          <p:nvPr>
            <p:ph idx="1"/>
          </p:nvPr>
        </p:nvSpPr>
        <p:spPr>
          <a:xfrm>
            <a:off x="593502" y="1375346"/>
            <a:ext cx="8424936" cy="4082897"/>
          </a:xfrm>
          <a:solidFill>
            <a:schemeClr val="bg1"/>
          </a:solidFill>
        </p:spPr>
        <p:txBody>
          <a:bodyPr>
            <a:normAutofit/>
          </a:bodyPr>
          <a:lstStyle/>
          <a:p>
            <a:pPr marL="0" indent="0" algn="ctr">
              <a:buNone/>
            </a:pPr>
            <a:endParaRPr lang="fr-FR" dirty="0"/>
          </a:p>
          <a:p>
            <a:pPr marL="0" indent="0">
              <a:buNone/>
            </a:pPr>
            <a:r>
              <a:rPr lang="fr-FR" sz="2000" b="1" dirty="0">
                <a:solidFill>
                  <a:schemeClr val="accent1"/>
                </a:solidFill>
                <a:latin typeface="Calibri" panose="020F0502020204030204" pitchFamily="34" charset="0"/>
                <a:cs typeface="Calibri" panose="020F0502020204030204" pitchFamily="34" charset="0"/>
              </a:rPr>
              <a:t>Travaux en sous-groupe </a:t>
            </a:r>
            <a:r>
              <a:rPr lang="fr-FR" sz="2000" b="1" dirty="0">
                <a:solidFill>
                  <a:schemeClr val="accent1"/>
                </a:solidFill>
              </a:rPr>
              <a:t>(mixte technicien et back office)</a:t>
            </a:r>
          </a:p>
          <a:p>
            <a:pPr marL="0" indent="0" algn="ctr">
              <a:buNone/>
            </a:pPr>
            <a:endParaRPr lang="fr-FR" sz="2000" b="1" dirty="0">
              <a:solidFill>
                <a:schemeClr val="accent1"/>
              </a:solidFill>
              <a:latin typeface="Calibri" panose="020F0502020204030204" pitchFamily="34" charset="0"/>
              <a:cs typeface="Calibri" panose="020F0502020204030204" pitchFamily="34" charset="0"/>
            </a:endParaRPr>
          </a:p>
          <a:p>
            <a:pPr marL="624078" marR="0" lvl="0" indent="-514350" algn="l" defTabSz="914400" rtl="0" eaLnBrk="1" fontAlgn="auto" latinLnBrk="0" hangingPunct="1">
              <a:lnSpc>
                <a:spcPct val="100000"/>
              </a:lnSpc>
              <a:spcBef>
                <a:spcPts val="400"/>
              </a:spcBef>
              <a:spcAft>
                <a:spcPts val="0"/>
              </a:spcAft>
              <a:buClr>
                <a:srgbClr val="2DA2BF"/>
              </a:buClr>
              <a:buSzPct val="68000"/>
              <a:buFont typeface="+mj-lt"/>
              <a:buAutoNum type="arabicPeriod"/>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Quels sont les rôles et missions du </a:t>
            </a:r>
            <a:r>
              <a:rPr kumimoji="0" lang="fr-FR" altLang="fr-FR" sz="2000" b="0"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cs typeface="Calibri" panose="020F0502020204030204" pitchFamily="34" charset="0"/>
              </a:rPr>
              <a:t>chargé de relation client  pertes et fraude et du technicien pertes et fraude </a:t>
            </a: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624078" marR="0" lvl="0" indent="-514350" algn="l" defTabSz="914400" rtl="0" eaLnBrk="1" fontAlgn="auto" latinLnBrk="0" hangingPunct="1">
              <a:lnSpc>
                <a:spcPct val="100000"/>
              </a:lnSpc>
              <a:spcBef>
                <a:spcPts val="400"/>
              </a:spcBef>
              <a:spcAft>
                <a:spcPts val="0"/>
              </a:spcAft>
              <a:buClr>
                <a:srgbClr val="2DA2BF"/>
              </a:buClr>
              <a:buSzPct val="68000"/>
              <a:buFont typeface="+mj-lt"/>
              <a:buAutoNum type="arabicPeriod"/>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Quels sont les défis/ </a:t>
            </a:r>
            <a:r>
              <a:rPr kumimoji="0" lang="fr-FR" altLang="fr-FR" sz="20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difficult</a:t>
            </a:r>
            <a:r>
              <a:rPr lang="fr-FR" altLang="fr-FR" sz="2000" dirty="0" err="1">
                <a:solidFill>
                  <a:srgbClr val="000000"/>
                </a:solidFill>
                <a:latin typeface="Calibri" panose="020F0502020204030204" pitchFamily="34" charset="0"/>
                <a:cs typeface="Calibri" panose="020F0502020204030204" pitchFamily="34" charset="0"/>
              </a:rPr>
              <a:t>és</a:t>
            </a: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spécifiques de chaque métier face aux PNT</a:t>
            </a:r>
          </a:p>
          <a:p>
            <a:pPr marL="624078" marR="0" lvl="0" indent="-514350" algn="l" defTabSz="914400" rtl="0" eaLnBrk="1" fontAlgn="auto" latinLnBrk="0" hangingPunct="1">
              <a:lnSpc>
                <a:spcPct val="100000"/>
              </a:lnSpc>
              <a:spcBef>
                <a:spcPts val="400"/>
              </a:spcBef>
              <a:spcAft>
                <a:spcPts val="0"/>
              </a:spcAft>
              <a:buClr>
                <a:srgbClr val="2DA2BF"/>
              </a:buClr>
              <a:buSzPct val="68000"/>
              <a:buFont typeface="+mj-lt"/>
              <a:buAutoNum type="arabicPeriod"/>
              <a:tabLst/>
              <a:defRPr/>
            </a:pPr>
            <a:r>
              <a:rPr lang="fr-FR" altLang="fr-FR" sz="2000" dirty="0">
                <a:solidFill>
                  <a:srgbClr val="000000"/>
                </a:solidFill>
                <a:latin typeface="Calibri" panose="020F0502020204030204" pitchFamily="34" charset="0"/>
                <a:cs typeface="Calibri" panose="020F0502020204030204" pitchFamily="34" charset="0"/>
              </a:rPr>
              <a:t>Ce que : </a:t>
            </a:r>
          </a:p>
          <a:p>
            <a:pPr marL="1074738" lvl="1" indent="-309563">
              <a:buFont typeface="Wingdings" pitchFamily="2" charset="2"/>
              <a:buChar char="§"/>
              <a:tabLst>
                <a:tab pos="571500" algn="l"/>
              </a:tabLst>
              <a:defRPr/>
            </a:pPr>
            <a:r>
              <a:rPr lang="fr-FR" altLang="fr-FR" sz="2000" b="0" dirty="0">
                <a:solidFill>
                  <a:srgbClr val="000000"/>
                </a:solidFill>
              </a:rPr>
              <a:t>Les conseillers attendent des techniciens</a:t>
            </a:r>
          </a:p>
          <a:p>
            <a:pPr marL="1074738" lvl="1" indent="-309563">
              <a:buFont typeface="Wingdings" pitchFamily="2" charset="2"/>
              <a:buChar char="§"/>
              <a:tabLst>
                <a:tab pos="571500" algn="l"/>
              </a:tabLst>
              <a:defRPr/>
            </a:pPr>
            <a:r>
              <a:rPr lang="fr-FR" altLang="fr-FR" sz="2000" b="0" dirty="0">
                <a:solidFill>
                  <a:srgbClr val="000000"/>
                </a:solidFill>
              </a:rPr>
              <a:t>Les techniciens attendent des conseillers</a:t>
            </a:r>
          </a:p>
          <a:p>
            <a:pPr marL="0" indent="0">
              <a:buNone/>
            </a:pPr>
            <a:endParaRPr lang="fr-FR" sz="3600" b="1" dirty="0">
              <a:solidFill>
                <a:schemeClr val="accent1"/>
              </a:solidFill>
            </a:endParaRPr>
          </a:p>
          <a:p>
            <a:pPr marL="0" indent="0" algn="ctr">
              <a:buNone/>
            </a:pPr>
            <a:endParaRPr lang="fr-FR" sz="3600" b="1" dirty="0">
              <a:solidFill>
                <a:schemeClr val="accent1"/>
              </a:solidFill>
            </a:endParaRPr>
          </a:p>
          <a:p>
            <a:pPr marL="0" indent="0" algn="ctr">
              <a:buNone/>
            </a:pPr>
            <a:endParaRPr lang="fr-FR" sz="3600" b="1" dirty="0">
              <a:solidFill>
                <a:schemeClr val="accent1"/>
              </a:solidFill>
            </a:endParaRPr>
          </a:p>
        </p:txBody>
      </p:sp>
    </p:spTree>
    <p:extLst>
      <p:ext uri="{BB962C8B-B14F-4D97-AF65-F5344CB8AC3E}">
        <p14:creationId xmlns:p14="http://schemas.microsoft.com/office/powerpoint/2010/main" val="2495965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Oval 2"/>
          <p:cNvSpPr>
            <a:spLocks noChangeArrowheads="1"/>
          </p:cNvSpPr>
          <p:nvPr/>
        </p:nvSpPr>
        <p:spPr bwMode="auto">
          <a:xfrm>
            <a:off x="3975755" y="1727243"/>
            <a:ext cx="2992504" cy="272573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wrap="none" lIns="95317" tIns="47659" rIns="95317" bIns="47659" anchor="ctr">
            <a:prstTxWarp prst="textNoShape">
              <a:avLst/>
            </a:prstTxWarp>
          </a:bodyPr>
          <a:lstStyle/>
          <a:p>
            <a:endParaRPr lang="fr-FR" dirty="0"/>
          </a:p>
        </p:txBody>
      </p:sp>
      <p:sp>
        <p:nvSpPr>
          <p:cNvPr id="14340" name="Oval 3"/>
          <p:cNvSpPr>
            <a:spLocks noChangeArrowheads="1"/>
          </p:cNvSpPr>
          <p:nvPr/>
        </p:nvSpPr>
        <p:spPr bwMode="auto">
          <a:xfrm>
            <a:off x="4446006" y="2244725"/>
            <a:ext cx="1966502" cy="1763713"/>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lIns="95317" tIns="47659" rIns="95317" bIns="47659" anchor="ctr">
            <a:prstTxWarp prst="textNoShape">
              <a:avLst/>
            </a:prstTxWarp>
          </a:bodyPr>
          <a:lstStyle/>
          <a:p>
            <a:endParaRPr lang="fr-FR" dirty="0"/>
          </a:p>
        </p:txBody>
      </p:sp>
      <p:sp>
        <p:nvSpPr>
          <p:cNvPr id="14341" name="Rectangle 4"/>
          <p:cNvSpPr>
            <a:spLocks noGrp="1" noChangeArrowheads="1"/>
          </p:cNvSpPr>
          <p:nvPr>
            <p:ph type="title"/>
          </p:nvPr>
        </p:nvSpPr>
        <p:spPr>
          <a:xfrm>
            <a:off x="947469" y="527338"/>
            <a:ext cx="9207479" cy="755362"/>
          </a:xfrm>
        </p:spPr>
        <p:txBody>
          <a:bodyPr>
            <a:normAutofit fontScale="90000"/>
          </a:bodyPr>
          <a:lstStyle/>
          <a:p>
            <a:pPr eaLnBrk="1" hangingPunct="1"/>
            <a:r>
              <a:rPr lang="fr-FR" sz="3200" dirty="0"/>
              <a:t>Bien identifier mes cercles d’implication et d’influence : responsabilisation commune</a:t>
            </a:r>
          </a:p>
        </p:txBody>
      </p:sp>
      <p:sp>
        <p:nvSpPr>
          <p:cNvPr id="14342" name="Rectangle 5"/>
          <p:cNvSpPr>
            <a:spLocks noGrp="1" noChangeArrowheads="1"/>
          </p:cNvSpPr>
          <p:nvPr>
            <p:ph type="subTitle" idx="4294967295"/>
          </p:nvPr>
        </p:nvSpPr>
        <p:spPr>
          <a:xfrm>
            <a:off x="675086" y="4707826"/>
            <a:ext cx="8909839" cy="2084387"/>
          </a:xfrm>
        </p:spPr>
        <p:txBody>
          <a:bodyPr>
            <a:normAutofit/>
          </a:bodyPr>
          <a:lstStyle/>
          <a:p>
            <a:pPr marL="291247" indent="-291247" algn="just" eaLnBrk="1" hangingPunct="1">
              <a:buFont typeface="Monotype Sorts" pitchFamily="-112" charset="2"/>
              <a:buChar char="*"/>
            </a:pPr>
            <a:r>
              <a:rPr lang="fr-FR" sz="2400" b="1" dirty="0">
                <a:latin typeface="Calibri" panose="020F0502020204030204" pitchFamily="34" charset="0"/>
                <a:cs typeface="Calibri" panose="020F0502020204030204" pitchFamily="34" charset="0"/>
              </a:rPr>
              <a:t>La mission</a:t>
            </a:r>
            <a:r>
              <a:rPr lang="fr-FR" sz="2400" dirty="0">
                <a:latin typeface="Calibri" panose="020F0502020204030204" pitchFamily="34" charset="0"/>
                <a:cs typeface="Calibri" panose="020F0502020204030204" pitchFamily="34" charset="0"/>
              </a:rPr>
              <a:t> </a:t>
            </a:r>
            <a:r>
              <a:rPr lang="fr-FR" sz="2400" dirty="0">
                <a:solidFill>
                  <a:schemeClr val="tx1">
                    <a:lumMod val="65000"/>
                    <a:lumOff val="35000"/>
                  </a:schemeClr>
                </a:solidFill>
                <a:latin typeface="Calibri" panose="020F0502020204030204" pitchFamily="34" charset="0"/>
                <a:cs typeface="Calibri" panose="020F0502020204030204" pitchFamily="34" charset="0"/>
              </a:rPr>
              <a:t>: </a:t>
            </a:r>
            <a:r>
              <a:rPr lang="fr-FR" sz="2200" dirty="0">
                <a:solidFill>
                  <a:schemeClr val="tx1">
                    <a:lumMod val="65000"/>
                    <a:lumOff val="35000"/>
                  </a:schemeClr>
                </a:solidFill>
                <a:latin typeface="Calibri" panose="020F0502020204030204" pitchFamily="34" charset="0"/>
                <a:cs typeface="Calibri" panose="020F0502020204030204" pitchFamily="34" charset="0"/>
              </a:rPr>
              <a:t>être responsable de l’intervention</a:t>
            </a:r>
            <a:r>
              <a:rPr lang="fr-FR" sz="2400" dirty="0">
                <a:solidFill>
                  <a:schemeClr val="tx1">
                    <a:lumMod val="65000"/>
                    <a:lumOff val="35000"/>
                  </a:schemeClr>
                </a:solidFill>
                <a:latin typeface="Calibri" panose="020F0502020204030204" pitchFamily="34" charset="0"/>
                <a:cs typeface="Calibri" panose="020F0502020204030204" pitchFamily="34" charset="0"/>
              </a:rPr>
              <a:t>.</a:t>
            </a:r>
          </a:p>
          <a:p>
            <a:pPr marL="291247" indent="-291247" algn="just" eaLnBrk="1" hangingPunct="1">
              <a:buFont typeface="Monotype Sorts" pitchFamily="-112" charset="2"/>
              <a:buChar char="*"/>
            </a:pPr>
            <a:r>
              <a:rPr lang="fr-FR" sz="2400" b="1" dirty="0">
                <a:latin typeface="Calibri" panose="020F0502020204030204" pitchFamily="34" charset="0"/>
                <a:cs typeface="Calibri" panose="020F0502020204030204" pitchFamily="34" charset="0"/>
              </a:rPr>
              <a:t>Etre impliqué </a:t>
            </a:r>
            <a:r>
              <a:rPr lang="fr-FR" sz="2400" b="1" dirty="0">
                <a:solidFill>
                  <a:schemeClr val="bg2">
                    <a:lumMod val="50000"/>
                  </a:schemeClr>
                </a:solidFill>
                <a:latin typeface="Calibri" panose="020F0502020204030204" pitchFamily="34" charset="0"/>
                <a:cs typeface="Calibri" panose="020F0502020204030204" pitchFamily="34" charset="0"/>
              </a:rPr>
              <a:t>: </a:t>
            </a:r>
          </a:p>
          <a:p>
            <a:pPr marL="863811" lvl="2" indent="-291247" algn="just" eaLnBrk="1" hangingPunct="1"/>
            <a:r>
              <a:rPr lang="fr-FR" sz="1900" dirty="0">
                <a:solidFill>
                  <a:schemeClr val="tx1">
                    <a:lumMod val="65000"/>
                    <a:lumOff val="35000"/>
                  </a:schemeClr>
                </a:solidFill>
                <a:latin typeface="Calibri" panose="020F0502020204030204" pitchFamily="34" charset="0"/>
                <a:cs typeface="Calibri" panose="020F0502020204030204" pitchFamily="34" charset="0"/>
              </a:rPr>
              <a:t>c’est se mobiliser pour obtenir la coopération et dépasser les obstacles rencontrés </a:t>
            </a:r>
          </a:p>
          <a:p>
            <a:pPr marL="863811" lvl="2" indent="-291247" algn="just" eaLnBrk="1" hangingPunct="1"/>
            <a:r>
              <a:rPr lang="fr-FR" sz="1900" dirty="0">
                <a:solidFill>
                  <a:schemeClr val="tx1">
                    <a:lumMod val="65000"/>
                    <a:lumOff val="35000"/>
                  </a:schemeClr>
                </a:solidFill>
                <a:latin typeface="Calibri" panose="020F0502020204030204" pitchFamily="34" charset="0"/>
                <a:cs typeface="Calibri" panose="020F0502020204030204" pitchFamily="34" charset="0"/>
              </a:rPr>
              <a:t>C’est favoriser la remontée des informations et des difficultés rencontrées pour permettre à ma hiérarchie d’identifier les moyens de résoudre les problèmes.</a:t>
            </a:r>
          </a:p>
          <a:p>
            <a:pPr marL="863811" lvl="2" indent="-291247" algn="just" eaLnBrk="1" hangingPunct="1">
              <a:buNone/>
            </a:pPr>
            <a:endParaRPr lang="fr-FR" sz="1500" dirty="0"/>
          </a:p>
        </p:txBody>
      </p:sp>
      <p:sp>
        <p:nvSpPr>
          <p:cNvPr id="14343" name="Oval 7"/>
          <p:cNvSpPr>
            <a:spLocks noChangeArrowheads="1"/>
          </p:cNvSpPr>
          <p:nvPr/>
        </p:nvSpPr>
        <p:spPr bwMode="auto">
          <a:xfrm>
            <a:off x="4788006" y="2565400"/>
            <a:ext cx="1282502" cy="1122363"/>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wrap="none" lIns="95317" tIns="47659" rIns="95317" bIns="47659" anchor="ctr">
            <a:prstTxWarp prst="textNoShape">
              <a:avLst/>
            </a:prstTxWarp>
          </a:bodyPr>
          <a:lstStyle/>
          <a:p>
            <a:pPr algn="ctr"/>
            <a:endParaRPr lang="fr-FR" dirty="0">
              <a:solidFill>
                <a:schemeClr val="bg1"/>
              </a:solidFill>
            </a:endParaRPr>
          </a:p>
        </p:txBody>
      </p:sp>
      <p:sp>
        <p:nvSpPr>
          <p:cNvPr id="14344" name="Text Box 8"/>
          <p:cNvSpPr txBox="1">
            <a:spLocks noChangeArrowheads="1"/>
          </p:cNvSpPr>
          <p:nvPr/>
        </p:nvSpPr>
        <p:spPr bwMode="auto">
          <a:xfrm>
            <a:off x="4873506" y="2835971"/>
            <a:ext cx="1111501" cy="619469"/>
          </a:xfrm>
          <a:prstGeom prst="rect">
            <a:avLst/>
          </a:prstGeom>
          <a:noFill/>
          <a:ln w="9525">
            <a:noFill/>
            <a:miter lim="800000"/>
            <a:headEnd/>
            <a:tailEnd/>
          </a:ln>
        </p:spPr>
        <p:txBody>
          <a:bodyPr lIns="95317" tIns="47659" rIns="95317" bIns="47659">
            <a:prstTxWarp prst="textNoShape">
              <a:avLst/>
            </a:prstTxWarp>
            <a:spAutoFit/>
          </a:bodyPr>
          <a:lstStyle/>
          <a:p>
            <a:pPr algn="ctr">
              <a:spcBef>
                <a:spcPct val="50000"/>
              </a:spcBef>
            </a:pPr>
            <a:r>
              <a:rPr lang="fr-FR" sz="1700" b="1" dirty="0">
                <a:latin typeface="Eurostile"/>
                <a:cs typeface="Eurostile"/>
              </a:rPr>
              <a:t>MA MISSION</a:t>
            </a:r>
            <a:endParaRPr lang="fr-FR" dirty="0">
              <a:latin typeface="Eurostile"/>
              <a:cs typeface="Eurostile"/>
            </a:endParaRPr>
          </a:p>
        </p:txBody>
      </p:sp>
      <p:sp>
        <p:nvSpPr>
          <p:cNvPr id="14345" name="Line 9"/>
          <p:cNvSpPr>
            <a:spLocks noChangeShapeType="1"/>
          </p:cNvSpPr>
          <p:nvPr/>
        </p:nvSpPr>
        <p:spPr bwMode="auto">
          <a:xfrm flipV="1">
            <a:off x="6070508" y="2244727"/>
            <a:ext cx="1453502" cy="461159"/>
          </a:xfrm>
          <a:prstGeom prst="line">
            <a:avLst/>
          </a:prstGeom>
          <a:ln w="38100" cap="flat" cmpd="sng" algn="ctr">
            <a:solidFill>
              <a:schemeClr val="accent2"/>
            </a:solidFill>
            <a:prstDash val="solid"/>
            <a:round/>
            <a:headEnd type="none" w="med" len="med"/>
            <a:tailEnd type="triangle" w="med" len="med"/>
          </a:ln>
        </p:spPr>
        <p:style>
          <a:lnRef idx="1">
            <a:schemeClr val="accent2"/>
          </a:lnRef>
          <a:fillRef idx="3">
            <a:schemeClr val="accent2"/>
          </a:fillRef>
          <a:effectRef idx="2">
            <a:schemeClr val="accent2"/>
          </a:effectRef>
          <a:fontRef idx="minor">
            <a:schemeClr val="lt1"/>
          </a:fontRef>
        </p:style>
        <p:txBody>
          <a:bodyPr wrap="none" lIns="95317" tIns="47659" rIns="95317" bIns="47659" anchor="ctr">
            <a:prstTxWarp prst="textNoShape">
              <a:avLst/>
            </a:prstTxWarp>
          </a:bodyPr>
          <a:lstStyle/>
          <a:p>
            <a:endParaRPr lang="fr-FR" dirty="0"/>
          </a:p>
        </p:txBody>
      </p:sp>
      <p:sp>
        <p:nvSpPr>
          <p:cNvPr id="14346" name="Line 10"/>
          <p:cNvSpPr>
            <a:spLocks noChangeShapeType="1"/>
          </p:cNvSpPr>
          <p:nvPr/>
        </p:nvSpPr>
        <p:spPr bwMode="auto">
          <a:xfrm flipH="1" flipV="1">
            <a:off x="3249004" y="2324894"/>
            <a:ext cx="1111501" cy="481013"/>
          </a:xfrm>
          <a:prstGeom prst="line">
            <a:avLst/>
          </a:prstGeom>
          <a:ln w="38100" cap="flat" cmpd="sng" algn="ctr">
            <a:solidFill>
              <a:schemeClr val="accent1"/>
            </a:solidFill>
            <a:prstDash val="solid"/>
            <a:round/>
            <a:headEnd type="none" w="med" len="med"/>
            <a:tailEnd type="triangle" w="med" len="med"/>
          </a:ln>
        </p:spPr>
        <p:style>
          <a:lnRef idx="1">
            <a:schemeClr val="accent1"/>
          </a:lnRef>
          <a:fillRef idx="3">
            <a:schemeClr val="accent1"/>
          </a:fillRef>
          <a:effectRef idx="2">
            <a:schemeClr val="accent1"/>
          </a:effectRef>
          <a:fontRef idx="minor">
            <a:schemeClr val="lt1"/>
          </a:fontRef>
        </p:style>
        <p:txBody>
          <a:bodyPr wrap="none" lIns="95317" tIns="47659" rIns="95317" bIns="47659" anchor="ctr">
            <a:prstTxWarp prst="textNoShape">
              <a:avLst/>
            </a:prstTxWarp>
          </a:bodyPr>
          <a:lstStyle/>
          <a:p>
            <a:endParaRPr lang="fr-FR" dirty="0"/>
          </a:p>
        </p:txBody>
      </p:sp>
      <p:sp>
        <p:nvSpPr>
          <p:cNvPr id="14347" name="Text Box 11"/>
          <p:cNvSpPr txBox="1">
            <a:spLocks noChangeArrowheads="1"/>
          </p:cNvSpPr>
          <p:nvPr/>
        </p:nvSpPr>
        <p:spPr bwMode="auto">
          <a:xfrm>
            <a:off x="7524010" y="1924050"/>
            <a:ext cx="2565003" cy="711802"/>
          </a:xfrm>
          <a:prstGeom prst="rect">
            <a:avLst/>
          </a:prstGeom>
          <a:noFill/>
          <a:ln w="9525">
            <a:noFill/>
            <a:miter lim="800000"/>
            <a:headEnd/>
            <a:tailEnd/>
          </a:ln>
        </p:spPr>
        <p:txBody>
          <a:bodyPr lIns="95317" tIns="47659" rIns="95317" bIns="47659">
            <a:prstTxWarp prst="textNoShape">
              <a:avLst/>
            </a:prstTxWarp>
            <a:spAutoFit/>
          </a:bodyPr>
          <a:lstStyle/>
          <a:p>
            <a:r>
              <a:rPr lang="fr-FR" sz="2000" b="1" dirty="0">
                <a:latin typeface="Calibri" panose="020F0502020204030204" pitchFamily="34" charset="0"/>
                <a:cs typeface="Calibri" panose="020F0502020204030204" pitchFamily="34" charset="0"/>
              </a:rPr>
              <a:t>Ma hiérarchie</a:t>
            </a:r>
          </a:p>
          <a:p>
            <a:r>
              <a:rPr lang="fr-FR" sz="2000" b="1" dirty="0">
                <a:latin typeface="Calibri" panose="020F0502020204030204" pitchFamily="34" charset="0"/>
                <a:cs typeface="Calibri" panose="020F0502020204030204" pitchFamily="34" charset="0"/>
              </a:rPr>
              <a:t>Les autres agents</a:t>
            </a:r>
            <a:endParaRPr lang="fr-FR" sz="2000" dirty="0">
              <a:latin typeface="Calibri" panose="020F0502020204030204" pitchFamily="34" charset="0"/>
              <a:cs typeface="Calibri" panose="020F0502020204030204" pitchFamily="34" charset="0"/>
            </a:endParaRPr>
          </a:p>
        </p:txBody>
      </p:sp>
      <p:sp>
        <p:nvSpPr>
          <p:cNvPr id="14348" name="Text Box 12"/>
          <p:cNvSpPr txBox="1">
            <a:spLocks noChangeArrowheads="1"/>
          </p:cNvSpPr>
          <p:nvPr/>
        </p:nvSpPr>
        <p:spPr bwMode="auto">
          <a:xfrm>
            <a:off x="684001" y="1443039"/>
            <a:ext cx="4104005" cy="1327355"/>
          </a:xfrm>
          <a:prstGeom prst="rect">
            <a:avLst/>
          </a:prstGeom>
          <a:noFill/>
          <a:ln w="9525">
            <a:noFill/>
            <a:miter lim="800000"/>
            <a:headEnd/>
            <a:tailEnd/>
          </a:ln>
        </p:spPr>
        <p:txBody>
          <a:bodyPr wrap="square" lIns="95317" tIns="47659" rIns="95317" bIns="47659">
            <a:prstTxWarp prst="textNoShape">
              <a:avLst/>
            </a:prstTxWarp>
            <a:spAutoFit/>
          </a:bodyPr>
          <a:lstStyle/>
          <a:p>
            <a:pPr>
              <a:spcBef>
                <a:spcPct val="50000"/>
              </a:spcBef>
            </a:pPr>
            <a:r>
              <a:rPr lang="fr-FR" sz="2000" b="1" u="sng" dirty="0">
                <a:solidFill>
                  <a:srgbClr val="383838"/>
                </a:solidFill>
                <a:latin typeface="Calibri" panose="020F0502020204030204" pitchFamily="34" charset="0"/>
                <a:cs typeface="Calibri" panose="020F0502020204030204" pitchFamily="34" charset="0"/>
              </a:rPr>
              <a:t>HORS INFLUENCE</a:t>
            </a:r>
            <a:endParaRPr lang="fr-FR" sz="2000" b="1" dirty="0">
              <a:solidFill>
                <a:srgbClr val="383838"/>
              </a:solidFill>
              <a:latin typeface="Calibri" panose="020F0502020204030204" pitchFamily="34" charset="0"/>
              <a:cs typeface="Calibri" panose="020F0502020204030204" pitchFamily="34" charset="0"/>
            </a:endParaRPr>
          </a:p>
          <a:p>
            <a:r>
              <a:rPr lang="fr-FR" sz="2000" b="1" dirty="0">
                <a:solidFill>
                  <a:srgbClr val="383838"/>
                </a:solidFill>
                <a:latin typeface="Calibri" panose="020F0502020204030204" pitchFamily="34" charset="0"/>
                <a:cs typeface="Calibri" panose="020F0502020204030204" pitchFamily="34" charset="0"/>
              </a:rPr>
              <a:t>L’évolution de la société française</a:t>
            </a:r>
          </a:p>
          <a:p>
            <a:r>
              <a:rPr lang="fr-FR" sz="2000" b="1" dirty="0">
                <a:solidFill>
                  <a:srgbClr val="383838"/>
                </a:solidFill>
                <a:latin typeface="Calibri" panose="020F0502020204030204" pitchFamily="34" charset="0"/>
                <a:cs typeface="Calibri" panose="020F0502020204030204" pitchFamily="34" charset="0"/>
              </a:rPr>
              <a:t>La politique</a:t>
            </a:r>
          </a:p>
          <a:p>
            <a:r>
              <a:rPr lang="fr-FR" sz="2000" b="1" dirty="0">
                <a:solidFill>
                  <a:srgbClr val="383838"/>
                </a:solidFill>
                <a:latin typeface="Calibri" panose="020F0502020204030204" pitchFamily="34" charset="0"/>
                <a:cs typeface="Calibri" panose="020F0502020204030204" pitchFamily="34" charset="0"/>
              </a:rPr>
              <a:t>L’évolution du client</a:t>
            </a:r>
            <a:endParaRPr lang="fr-FR" sz="2000" dirty="0">
              <a:solidFill>
                <a:srgbClr val="383838"/>
              </a:solidFill>
              <a:latin typeface="Calibri" panose="020F0502020204030204" pitchFamily="34"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FA519-4BEF-0FA3-A611-D8153DA3273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670BA11-E093-3D14-55C3-F7323661D680}"/>
              </a:ext>
            </a:extLst>
          </p:cNvPr>
          <p:cNvSpPr>
            <a:spLocks noGrp="1"/>
          </p:cNvSpPr>
          <p:nvPr>
            <p:ph type="title"/>
          </p:nvPr>
        </p:nvSpPr>
        <p:spPr/>
        <p:txBody>
          <a:bodyPr>
            <a:normAutofit fontScale="90000"/>
          </a:bodyPr>
          <a:lstStyle/>
          <a:p>
            <a:pPr marL="365760" marR="0" lvl="0" indent="-256032" defTabSz="914400" latinLnBrk="0">
              <a:lnSpc>
                <a:spcPct val="100000"/>
              </a:lnSpc>
              <a:tabLst/>
              <a:defRPr/>
            </a:pPr>
            <a:br>
              <a:rPr lang="fr-FR" altLang="fr-FR" sz="3200" dirty="0"/>
            </a:br>
            <a:br>
              <a:rPr lang="fr-FR" altLang="fr-FR" sz="3200" dirty="0">
                <a:latin typeface="+mn-lt"/>
              </a:rPr>
            </a:br>
            <a:endParaRPr lang="fr-FR" sz="3200" dirty="0">
              <a:latin typeface="+mn-lt"/>
            </a:endParaRPr>
          </a:p>
        </p:txBody>
      </p:sp>
      <p:sp>
        <p:nvSpPr>
          <p:cNvPr id="5" name="Espace réservé du contenu 4">
            <a:extLst>
              <a:ext uri="{FF2B5EF4-FFF2-40B4-BE49-F238E27FC236}">
                <a16:creationId xmlns:a16="http://schemas.microsoft.com/office/drawing/2014/main" id="{D18B92F8-5C30-2B90-2DD1-28D88C6CEAC1}"/>
              </a:ext>
            </a:extLst>
          </p:cNvPr>
          <p:cNvSpPr>
            <a:spLocks noGrp="1"/>
          </p:cNvSpPr>
          <p:nvPr>
            <p:ph idx="1"/>
          </p:nvPr>
        </p:nvSpPr>
        <p:spPr>
          <a:xfrm>
            <a:off x="436630" y="2204080"/>
            <a:ext cx="8849261" cy="4202176"/>
          </a:xfrm>
        </p:spPr>
        <p:txBody>
          <a:bodyPr/>
          <a:lstStyle/>
          <a:p>
            <a:pPr marL="0" indent="0" algn="ctr">
              <a:buNone/>
            </a:pPr>
            <a:endParaRPr lang="fr-FR" dirty="0"/>
          </a:p>
          <a:p>
            <a:pPr marL="0" indent="0" algn="ctr">
              <a:buNone/>
            </a:pPr>
            <a:r>
              <a:rPr lang="fr-FR" sz="3600" b="1" dirty="0">
                <a:solidFill>
                  <a:schemeClr val="accent1"/>
                </a:solidFill>
                <a:latin typeface="Calibri" panose="020F0502020204030204" pitchFamily="34" charset="0"/>
                <a:cs typeface="Calibri" panose="020F0502020204030204" pitchFamily="34" charset="0"/>
              </a:rPr>
              <a:t>Travaux collectifs</a:t>
            </a:r>
          </a:p>
          <a:p>
            <a:pPr marL="0" indent="0" algn="ctr">
              <a:buNone/>
            </a:pPr>
            <a:endParaRPr lang="fr-FR" sz="3600" b="1" dirty="0">
              <a:solidFill>
                <a:schemeClr val="accent1"/>
              </a:solidFill>
              <a:latin typeface="Calibri" panose="020F0502020204030204" pitchFamily="34" charset="0"/>
              <a:cs typeface="Calibri" panose="020F0502020204030204" pitchFamily="34" charset="0"/>
            </a:endParaRPr>
          </a:p>
          <a:p>
            <a:pPr marL="624078" indent="-514350" eaLnBrk="1" fontAlgn="auto" hangingPunct="1">
              <a:spcBef>
                <a:spcPts val="400"/>
              </a:spcBef>
              <a:spcAft>
                <a:spcPts val="0"/>
              </a:spcAft>
              <a:buClr>
                <a:srgbClr val="2DA2BF"/>
              </a:buClr>
              <a:buSzPct val="68000"/>
              <a:buFont typeface="+mj-lt"/>
              <a:buAutoNum type="arabicPeriod"/>
              <a:defRPr/>
            </a:pPr>
            <a:r>
              <a:rPr lang="fr-FR" altLang="fr-FR" sz="2400" dirty="0">
                <a:solidFill>
                  <a:srgbClr val="000000"/>
                </a:solidFill>
                <a:latin typeface="Calibri" panose="020F0502020204030204" pitchFamily="34" charset="0"/>
                <a:cs typeface="Calibri" panose="020F0502020204030204" pitchFamily="34" charset="0"/>
              </a:rPr>
              <a:t>Quelles sont les interconnexions possibles entre les métiers</a:t>
            </a:r>
          </a:p>
          <a:p>
            <a:pPr marL="624078" marR="0" lvl="0" indent="-514350" algn="l" defTabSz="914400" rtl="0" eaLnBrk="1" fontAlgn="auto" latinLnBrk="0" hangingPunct="1">
              <a:lnSpc>
                <a:spcPct val="100000"/>
              </a:lnSpc>
              <a:spcBef>
                <a:spcPts val="400"/>
              </a:spcBef>
              <a:spcAft>
                <a:spcPts val="0"/>
              </a:spcAft>
              <a:buClr>
                <a:srgbClr val="2DA2BF"/>
              </a:buClr>
              <a:buSzPct val="68000"/>
              <a:buFont typeface="+mj-lt"/>
              <a:buAutoNum type="arabicPeriod"/>
              <a:tabLst/>
              <a:defRPr/>
            </a:pPr>
            <a:r>
              <a:rPr kumimoji="0" lang="fr-FR" altLang="fr-FR"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Les principes d’une collaboration optimale</a:t>
            </a:r>
          </a:p>
          <a:p>
            <a:pPr marL="624078" marR="0" lvl="0" indent="-514350" algn="l" defTabSz="914400" rtl="0" eaLnBrk="1" fontAlgn="auto" latinLnBrk="0" hangingPunct="1">
              <a:lnSpc>
                <a:spcPct val="100000"/>
              </a:lnSpc>
              <a:spcBef>
                <a:spcPts val="400"/>
              </a:spcBef>
              <a:spcAft>
                <a:spcPts val="0"/>
              </a:spcAft>
              <a:buClr>
                <a:srgbClr val="2DA2BF"/>
              </a:buClr>
              <a:buSzPct val="68000"/>
              <a:buFont typeface="+mj-lt"/>
              <a:buAutoNum type="arabicPeriod"/>
              <a:tabLst/>
              <a:defRPr/>
            </a:pPr>
            <a:r>
              <a:rPr lang="fr-FR" altLang="fr-FR" sz="2400" dirty="0">
                <a:solidFill>
                  <a:srgbClr val="000000"/>
                </a:solidFill>
                <a:latin typeface="Calibri" panose="020F0502020204030204" pitchFamily="34" charset="0"/>
                <a:cs typeface="Calibri" panose="020F0502020204030204" pitchFamily="34" charset="0"/>
              </a:rPr>
              <a:t>Les axes d’amélioration à l’aide de l’étoile de mer</a:t>
            </a:r>
            <a:endParaRPr kumimoji="0" lang="fr-FR" altLang="fr-FR" sz="2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indent="0">
              <a:buNone/>
            </a:pPr>
            <a:endParaRPr lang="fr-FR" sz="3600" b="1" dirty="0">
              <a:solidFill>
                <a:schemeClr val="accent1"/>
              </a:solidFill>
            </a:endParaRPr>
          </a:p>
          <a:p>
            <a:pPr marL="0" indent="0" algn="ctr">
              <a:buNone/>
            </a:pPr>
            <a:endParaRPr lang="fr-FR" sz="3600" b="1" dirty="0">
              <a:solidFill>
                <a:schemeClr val="accent1"/>
              </a:solidFill>
            </a:endParaRPr>
          </a:p>
          <a:p>
            <a:pPr marL="0" indent="0" algn="ctr">
              <a:buNone/>
            </a:pPr>
            <a:endParaRPr lang="fr-FR" sz="3600" b="1" dirty="0">
              <a:solidFill>
                <a:schemeClr val="accent1"/>
              </a:solidFill>
            </a:endParaRPr>
          </a:p>
        </p:txBody>
      </p:sp>
      <p:sp>
        <p:nvSpPr>
          <p:cNvPr id="7" name="ZoneTexte 6">
            <a:extLst>
              <a:ext uri="{FF2B5EF4-FFF2-40B4-BE49-F238E27FC236}">
                <a16:creationId xmlns:a16="http://schemas.microsoft.com/office/drawing/2014/main" id="{60E13CD5-C171-F205-5E18-B39EEE545580}"/>
              </a:ext>
            </a:extLst>
          </p:cNvPr>
          <p:cNvSpPr txBox="1"/>
          <p:nvPr/>
        </p:nvSpPr>
        <p:spPr>
          <a:xfrm>
            <a:off x="473542" y="676873"/>
            <a:ext cx="7752808" cy="1077218"/>
          </a:xfrm>
          <a:prstGeom prst="rect">
            <a:avLst/>
          </a:prstGeom>
          <a:noFill/>
        </p:spPr>
        <p:txBody>
          <a:bodyPr wrap="square">
            <a:spAutoFit/>
          </a:bodyPr>
          <a:lstStyle/>
          <a:p>
            <a:r>
              <a:rPr kumimoji="0" lang="fr-FR" sz="3200" b="1" i="0" u="none" strike="noStrike" kern="1200" cap="none" spc="0" normalizeH="0" baseline="0" noProof="0" dirty="0">
                <a:ln>
                  <a:noFill/>
                </a:ln>
                <a:solidFill>
                  <a:srgbClr val="1B2ADF"/>
                </a:solidFill>
                <a:effectLst/>
                <a:uLnTx/>
                <a:uFillTx/>
                <a:latin typeface="Calibri" panose="020F0502020204030204"/>
                <a:ea typeface="ＭＳ Ｐゴシック" pitchFamily="-112" charset="-128"/>
              </a:rPr>
              <a:t>Trouver et établir une logique de complémentarité entre les deux métiers.</a:t>
            </a:r>
            <a:endParaRPr lang="fr-FR" sz="3200" dirty="0">
              <a:solidFill>
                <a:srgbClr val="1B2ADF"/>
              </a:solidFill>
            </a:endParaRPr>
          </a:p>
        </p:txBody>
      </p:sp>
    </p:spTree>
    <p:extLst>
      <p:ext uri="{BB962C8B-B14F-4D97-AF65-F5344CB8AC3E}">
        <p14:creationId xmlns:p14="http://schemas.microsoft.com/office/powerpoint/2010/main" val="2157420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735850-03EB-FBAA-0A31-B6DCB5321D46}"/>
              </a:ext>
            </a:extLst>
          </p:cNvPr>
          <p:cNvSpPr>
            <a:spLocks noGrp="1"/>
          </p:cNvSpPr>
          <p:nvPr>
            <p:ph type="title"/>
          </p:nvPr>
        </p:nvSpPr>
        <p:spPr>
          <a:xfrm>
            <a:off x="419453" y="837200"/>
            <a:ext cx="3171899" cy="714042"/>
          </a:xfrm>
        </p:spPr>
        <p:txBody>
          <a:bodyPr>
            <a:normAutofit/>
          </a:bodyPr>
          <a:lstStyle/>
          <a:p>
            <a:r>
              <a:rPr lang="fr-FR" sz="3200" dirty="0"/>
              <a:t>L’étoile de mer</a:t>
            </a:r>
          </a:p>
        </p:txBody>
      </p:sp>
      <p:pic>
        <p:nvPicPr>
          <p:cNvPr id="4" name="Espace réservé du contenu 3">
            <a:extLst>
              <a:ext uri="{FF2B5EF4-FFF2-40B4-BE49-F238E27FC236}">
                <a16:creationId xmlns:a16="http://schemas.microsoft.com/office/drawing/2014/main" id="{259CCCD6-F291-B374-7282-6F5EF13B96A9}"/>
              </a:ext>
            </a:extLst>
          </p:cNvPr>
          <p:cNvPicPr>
            <a:picLocks noGrp="1" noChangeAspect="1"/>
          </p:cNvPicPr>
          <p:nvPr>
            <p:ph idx="1"/>
          </p:nvPr>
        </p:nvPicPr>
        <p:blipFill rotWithShape="1">
          <a:blip r:embed="rId2"/>
          <a:srcRect l="20643" t="28499" r="32473" b="11380"/>
          <a:stretch/>
        </p:blipFill>
        <p:spPr bwMode="auto">
          <a:xfrm>
            <a:off x="3761854" y="0"/>
            <a:ext cx="6408711" cy="5446105"/>
          </a:xfrm>
          <a:prstGeom prst="rect">
            <a:avLst/>
          </a:prstGeom>
          <a:ln>
            <a:noFill/>
          </a:ln>
          <a:extLst>
            <a:ext uri="{53640926-AAD7-44D8-BBD7-CCE9431645EC}">
              <a14:shadowObscured xmlns:a14="http://schemas.microsoft.com/office/drawing/2010/main"/>
            </a:ext>
          </a:extLst>
        </p:spPr>
      </p:pic>
      <p:sp>
        <p:nvSpPr>
          <p:cNvPr id="3" name="Espace réservé du pied de page 2">
            <a:extLst>
              <a:ext uri="{FF2B5EF4-FFF2-40B4-BE49-F238E27FC236}">
                <a16:creationId xmlns:a16="http://schemas.microsoft.com/office/drawing/2014/main" id="{0B7BC184-D097-F943-2277-DD2928CC34D3}"/>
              </a:ext>
            </a:extLst>
          </p:cNvPr>
          <p:cNvSpPr>
            <a:spLocks noGrp="1"/>
          </p:cNvSpPr>
          <p:nvPr>
            <p:ph type="ftr" sz="quarter" idx="11"/>
          </p:nvPr>
        </p:nvSpPr>
        <p:spPr/>
        <p:txBody>
          <a:bodyPr/>
          <a:lstStyle/>
          <a:p>
            <a:r>
              <a:rPr lang="fr-FR" dirty="0" err="1"/>
              <a:t>SSL</a:t>
            </a:r>
            <a:r>
              <a:rPr lang="fr-FR" dirty="0"/>
              <a:t> pour MF</a:t>
            </a:r>
          </a:p>
        </p:txBody>
      </p:sp>
      <p:sp>
        <p:nvSpPr>
          <p:cNvPr id="5" name="ZoneTexte 4">
            <a:extLst>
              <a:ext uri="{FF2B5EF4-FFF2-40B4-BE49-F238E27FC236}">
                <a16:creationId xmlns:a16="http://schemas.microsoft.com/office/drawing/2014/main" id="{619E5133-CCC8-DA1D-5BD4-2FB159DABDED}"/>
              </a:ext>
            </a:extLst>
          </p:cNvPr>
          <p:cNvSpPr txBox="1"/>
          <p:nvPr/>
        </p:nvSpPr>
        <p:spPr>
          <a:xfrm>
            <a:off x="521494" y="1769083"/>
            <a:ext cx="3467177" cy="714042"/>
          </a:xfrm>
          <a:prstGeom prst="rect">
            <a:avLst/>
          </a:prstGeom>
          <a:noFill/>
        </p:spPr>
        <p:txBody>
          <a:bodyPr wrap="square" rtlCol="0">
            <a:spAutoFit/>
          </a:bodyPr>
          <a:lstStyle/>
          <a:p>
            <a:r>
              <a:rPr lang="fr-FR" sz="2020" b="1" dirty="0">
                <a:solidFill>
                  <a:srgbClr val="96CD31"/>
                </a:solidFill>
                <a:latin typeface="Calibri" panose="020F0502020204030204" pitchFamily="34" charset="0"/>
                <a:cs typeface="Calibri" panose="020F0502020204030204" pitchFamily="34" charset="0"/>
              </a:rPr>
              <a:t>Décider des améliorations à mettre en œuvre</a:t>
            </a:r>
          </a:p>
        </p:txBody>
      </p:sp>
      <p:sp>
        <p:nvSpPr>
          <p:cNvPr id="6" name="ZoneTexte 5">
            <a:extLst>
              <a:ext uri="{FF2B5EF4-FFF2-40B4-BE49-F238E27FC236}">
                <a16:creationId xmlns:a16="http://schemas.microsoft.com/office/drawing/2014/main" id="{9F1D6EEC-7B81-7166-48A2-5BBB63B2067F}"/>
              </a:ext>
            </a:extLst>
          </p:cNvPr>
          <p:cNvSpPr txBox="1"/>
          <p:nvPr/>
        </p:nvSpPr>
        <p:spPr>
          <a:xfrm>
            <a:off x="183640" y="2918807"/>
            <a:ext cx="3237211" cy="2246769"/>
          </a:xfrm>
          <a:prstGeom prst="rect">
            <a:avLst/>
          </a:prstGeom>
          <a:noFill/>
        </p:spPr>
        <p:txBody>
          <a:bodyPr wrap="square" rtlCol="0">
            <a:spAutoFit/>
          </a:bodyPr>
          <a:lstStyle/>
          <a:p>
            <a:pPr marL="240459" indent="-240459">
              <a:buClr>
                <a:srgbClr val="C00000"/>
              </a:buClr>
              <a:buFont typeface="Wingdings" panose="05000000000000000000" pitchFamily="2" charset="2"/>
              <a:buChar char="ü"/>
            </a:pPr>
            <a:r>
              <a:rPr lang="fr-FR" sz="2000" dirty="0">
                <a:latin typeface="Calibri" panose="020F0502020204030204" pitchFamily="34" charset="0"/>
                <a:cs typeface="Calibri" panose="020F0502020204030204" pitchFamily="34" charset="0"/>
              </a:rPr>
              <a:t>Chacun positionne ses post-it</a:t>
            </a:r>
          </a:p>
          <a:p>
            <a:pPr marL="240459" indent="-240459">
              <a:buClr>
                <a:srgbClr val="C00000"/>
              </a:buClr>
              <a:buFont typeface="Wingdings" panose="05000000000000000000" pitchFamily="2" charset="2"/>
              <a:buChar char="ü"/>
            </a:pPr>
            <a:r>
              <a:rPr lang="fr-FR" sz="2000" dirty="0">
                <a:latin typeface="Calibri" panose="020F0502020204030204" pitchFamily="34" charset="0"/>
                <a:cs typeface="Calibri" panose="020F0502020204030204" pitchFamily="34" charset="0"/>
              </a:rPr>
              <a:t>Regroupement possible</a:t>
            </a:r>
          </a:p>
          <a:p>
            <a:pPr marL="240459" indent="-240459">
              <a:buClr>
                <a:srgbClr val="C00000"/>
              </a:buClr>
              <a:buFont typeface="Wingdings" panose="05000000000000000000" pitchFamily="2" charset="2"/>
              <a:buChar char="ü"/>
            </a:pPr>
            <a:r>
              <a:rPr lang="fr-FR" sz="2000" dirty="0">
                <a:latin typeface="Calibri" panose="020F0502020204030204" pitchFamily="34" charset="0"/>
                <a:cs typeface="Calibri" panose="020F0502020204030204" pitchFamily="34" charset="0"/>
              </a:rPr>
              <a:t>Possibilité de voter pour les idées les plus prometteuses ou à plus forte valeur ajoutée</a:t>
            </a:r>
          </a:p>
        </p:txBody>
      </p:sp>
    </p:spTree>
    <p:extLst>
      <p:ext uri="{BB962C8B-B14F-4D97-AF65-F5344CB8AC3E}">
        <p14:creationId xmlns:p14="http://schemas.microsoft.com/office/powerpoint/2010/main" val="3644104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DE760-780E-128F-643A-C15D88B63408}"/>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4B113D5A-BDA3-BB3C-1365-7370201D5AC9}"/>
              </a:ext>
            </a:extLst>
          </p:cNvPr>
          <p:cNvSpPr>
            <a:spLocks noGrp="1"/>
          </p:cNvSpPr>
          <p:nvPr>
            <p:ph type="title"/>
          </p:nvPr>
        </p:nvSpPr>
        <p:spPr>
          <a:xfrm>
            <a:off x="1169566" y="1303338"/>
            <a:ext cx="5933708" cy="1289422"/>
          </a:xfrm>
        </p:spPr>
        <p:txBody>
          <a:bodyPr>
            <a:noAutofit/>
          </a:bodyPr>
          <a:lstStyle/>
          <a:p>
            <a:pPr algn="l">
              <a:lnSpc>
                <a:spcPct val="107000"/>
              </a:lnSpc>
              <a:tabLst>
                <a:tab pos="457200" algn="l"/>
              </a:tabLst>
            </a:pPr>
            <a:r>
              <a:rPr lang="fr-FR" sz="4000" b="1" dirty="0">
                <a:latin typeface="Calibri" panose="020F0502020204030204" pitchFamily="34" charset="0"/>
                <a:cs typeface="Calibri" panose="020F0502020204030204" pitchFamily="34" charset="0"/>
              </a:rPr>
              <a:t>Elaboration d’un schéma de collaboration</a:t>
            </a:r>
          </a:p>
        </p:txBody>
      </p:sp>
      <p:sp>
        <p:nvSpPr>
          <p:cNvPr id="2" name="Losange 1">
            <a:extLst>
              <a:ext uri="{FF2B5EF4-FFF2-40B4-BE49-F238E27FC236}">
                <a16:creationId xmlns:a16="http://schemas.microsoft.com/office/drawing/2014/main" id="{F966327C-058E-7844-87BC-D311C8859F00}"/>
              </a:ext>
            </a:extLst>
          </p:cNvPr>
          <p:cNvSpPr/>
          <p:nvPr/>
        </p:nvSpPr>
        <p:spPr>
          <a:xfrm>
            <a:off x="1925650" y="2455466"/>
            <a:ext cx="4464496" cy="4255666"/>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590354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56E07-A057-9055-E7A2-E5DD5A431A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F454B10-A4E9-77E1-F3AC-D275BF2F5F9E}"/>
              </a:ext>
            </a:extLst>
          </p:cNvPr>
          <p:cNvSpPr>
            <a:spLocks noGrp="1"/>
          </p:cNvSpPr>
          <p:nvPr>
            <p:ph type="title"/>
          </p:nvPr>
        </p:nvSpPr>
        <p:spPr/>
        <p:txBody>
          <a:bodyPr>
            <a:normAutofit fontScale="90000"/>
          </a:bodyPr>
          <a:lstStyle/>
          <a:p>
            <a:pPr marL="365760" indent="-256032">
              <a:defRPr/>
            </a:pPr>
            <a:br>
              <a:rPr lang="fr-FR" altLang="fr-FR" sz="3200" dirty="0"/>
            </a:br>
            <a:br>
              <a:rPr lang="fr-FR" altLang="fr-FR" sz="3200" b="0" dirty="0">
                <a:solidFill>
                  <a:srgbClr val="000000"/>
                </a:solidFill>
                <a:latin typeface="+mn-lt"/>
                <a:ea typeface="+mn-ea"/>
                <a:cs typeface="+mn-cs"/>
              </a:rPr>
            </a:br>
            <a:endParaRPr lang="fr-FR" sz="3200" dirty="0">
              <a:latin typeface="+mn-lt"/>
            </a:endParaRPr>
          </a:p>
        </p:txBody>
      </p:sp>
      <p:sp>
        <p:nvSpPr>
          <p:cNvPr id="5" name="Espace réservé du contenu 4">
            <a:extLst>
              <a:ext uri="{FF2B5EF4-FFF2-40B4-BE49-F238E27FC236}">
                <a16:creationId xmlns:a16="http://schemas.microsoft.com/office/drawing/2014/main" id="{01B82589-5B41-0773-8908-20A51565A8C4}"/>
              </a:ext>
            </a:extLst>
          </p:cNvPr>
          <p:cNvSpPr>
            <a:spLocks noGrp="1"/>
          </p:cNvSpPr>
          <p:nvPr>
            <p:ph idx="1"/>
          </p:nvPr>
        </p:nvSpPr>
        <p:spPr>
          <a:xfrm>
            <a:off x="233462" y="679403"/>
            <a:ext cx="8849261" cy="8018862"/>
          </a:xfrm>
        </p:spPr>
        <p:txBody>
          <a:bodyPr/>
          <a:lstStyle/>
          <a:p>
            <a:pPr marL="0" indent="0" algn="ctr">
              <a:buNone/>
            </a:pPr>
            <a:endParaRPr lang="fr-FR" dirty="0"/>
          </a:p>
          <a:p>
            <a:pPr marL="0" indent="0" algn="ctr">
              <a:buNone/>
            </a:pPr>
            <a:r>
              <a:rPr lang="fr-FR" sz="3200" b="1" dirty="0">
                <a:solidFill>
                  <a:schemeClr val="accent1"/>
                </a:solidFill>
                <a:latin typeface="+mn-lt"/>
              </a:rPr>
              <a:t>Travaux collectifs</a:t>
            </a:r>
          </a:p>
          <a:p>
            <a:pPr marL="0" indent="0" algn="ctr">
              <a:buNone/>
            </a:pPr>
            <a:endParaRPr lang="fr-FR" sz="3200" b="1" dirty="0">
              <a:solidFill>
                <a:schemeClr val="accent1"/>
              </a:solidFill>
              <a:latin typeface="Calibri" panose="020F0502020204030204" pitchFamily="34" charset="0"/>
              <a:cs typeface="Calibri" panose="020F0502020204030204" pitchFamily="34" charset="0"/>
            </a:endParaRPr>
          </a:p>
          <a:p>
            <a:pPr marL="624078" marR="0" lvl="0" indent="-514350" algn="l" defTabSz="914400" rtl="0" eaLnBrk="1" fontAlgn="auto" latinLnBrk="0" hangingPunct="1">
              <a:lnSpc>
                <a:spcPct val="100000"/>
              </a:lnSpc>
              <a:spcBef>
                <a:spcPts val="400"/>
              </a:spcBef>
              <a:spcAft>
                <a:spcPts val="0"/>
              </a:spcAft>
              <a:buClr>
                <a:srgbClr val="2DA2BF"/>
              </a:buClr>
              <a:buSzPct val="68000"/>
              <a:buFont typeface="+mj-lt"/>
              <a:buAutoNum type="arabicPeriod"/>
              <a:tabLst/>
              <a:defRPr/>
            </a:pPr>
            <a:endParaRPr kumimoji="0" lang="fr-FR" altLang="fr-FR" sz="2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624078" marR="0" lvl="0" indent="-514350" algn="l" defTabSz="914400" rtl="0" eaLnBrk="1" fontAlgn="auto" latinLnBrk="0" hangingPunct="1">
              <a:lnSpc>
                <a:spcPct val="100000"/>
              </a:lnSpc>
              <a:spcBef>
                <a:spcPts val="400"/>
              </a:spcBef>
              <a:spcAft>
                <a:spcPts val="0"/>
              </a:spcAft>
              <a:buClr>
                <a:srgbClr val="2DA2BF"/>
              </a:buClr>
              <a:buSzPct val="68000"/>
              <a:buFont typeface="+mj-lt"/>
              <a:buAutoNum type="arabicPeriod"/>
              <a:tabLst/>
              <a:defRPr/>
            </a:pPr>
            <a:r>
              <a:rPr kumimoji="0" lang="fr-FR" altLang="fr-FR" sz="2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Etablir un schéma de collaboration efficace</a:t>
            </a:r>
          </a:p>
          <a:p>
            <a:pPr marL="624078" marR="0" lvl="0" indent="-514350" algn="l" defTabSz="914400" rtl="0" eaLnBrk="1" fontAlgn="auto" latinLnBrk="0" hangingPunct="1">
              <a:lnSpc>
                <a:spcPct val="100000"/>
              </a:lnSpc>
              <a:spcBef>
                <a:spcPts val="400"/>
              </a:spcBef>
              <a:spcAft>
                <a:spcPts val="0"/>
              </a:spcAft>
              <a:buClr>
                <a:srgbClr val="2DA2BF"/>
              </a:buClr>
              <a:buSzPct val="68000"/>
              <a:buFont typeface="+mj-lt"/>
              <a:buAutoNum type="arabicPeriod"/>
              <a:tabLst/>
              <a:defRPr/>
            </a:pPr>
            <a:r>
              <a:rPr lang="fr-FR" altLang="fr-FR" sz="2800" dirty="0">
                <a:solidFill>
                  <a:srgbClr val="000000"/>
                </a:solidFill>
                <a:latin typeface="Calibri" panose="020F0502020204030204" pitchFamily="34" charset="0"/>
                <a:cs typeface="Calibri" panose="020F0502020204030204" pitchFamily="34" charset="0"/>
              </a:rPr>
              <a:t>Concrétiser les échanges sur un document : outil collaboratif  ou poster</a:t>
            </a:r>
          </a:p>
          <a:p>
            <a:pPr marL="624078" marR="0" lvl="0" indent="-514350" algn="l" defTabSz="914400" rtl="0" eaLnBrk="1" fontAlgn="auto" latinLnBrk="0" hangingPunct="1">
              <a:lnSpc>
                <a:spcPct val="100000"/>
              </a:lnSpc>
              <a:spcBef>
                <a:spcPts val="400"/>
              </a:spcBef>
              <a:spcAft>
                <a:spcPts val="0"/>
              </a:spcAft>
              <a:buClr>
                <a:srgbClr val="2DA2BF"/>
              </a:buClr>
              <a:buSzPct val="68000"/>
              <a:buFont typeface="+mj-lt"/>
              <a:buAutoNum type="arabicPeriod"/>
              <a:tabLst/>
              <a:defRPr/>
            </a:pPr>
            <a:endParaRPr lang="fr-FR" altLang="fr-FR" sz="2800" dirty="0">
              <a:solidFill>
                <a:srgbClr val="000000"/>
              </a:solidFill>
            </a:endParaRPr>
          </a:p>
          <a:p>
            <a:pPr marL="109728" marR="0" lvl="0" algn="l" defTabSz="914400" rtl="0" eaLnBrk="1" fontAlgn="auto" latinLnBrk="0" hangingPunct="1">
              <a:lnSpc>
                <a:spcPct val="100000"/>
              </a:lnSpc>
              <a:spcBef>
                <a:spcPts val="400"/>
              </a:spcBef>
              <a:spcAft>
                <a:spcPts val="0"/>
              </a:spcAft>
              <a:buClr>
                <a:srgbClr val="2DA2BF"/>
              </a:buClr>
              <a:buSzPct val="68000"/>
              <a:tabLst/>
              <a:defRPr/>
            </a:pPr>
            <a:endParaRPr lang="fr-FR" altLang="fr-FR" sz="2800" dirty="0">
              <a:solidFill>
                <a:srgbClr val="000000"/>
              </a:solidFill>
              <a:latin typeface="Calibri" panose="020F0502020204030204" pitchFamily="34" charset="0"/>
              <a:cs typeface="Calibri" panose="020F0502020204030204" pitchFamily="34" charset="0"/>
            </a:endParaRPr>
          </a:p>
          <a:p>
            <a:pPr marL="625475" lvl="1" indent="0" defTabSz="914400">
              <a:lnSpc>
                <a:spcPct val="100000"/>
              </a:lnSpc>
              <a:spcBef>
                <a:spcPts val="400"/>
              </a:spcBef>
              <a:buClr>
                <a:srgbClr val="2DA2BF"/>
              </a:buClr>
              <a:buSzPct val="68000"/>
              <a:buNone/>
              <a:defRPr/>
            </a:pPr>
            <a:r>
              <a:rPr lang="fr-FR" altLang="fr-FR" sz="1884" dirty="0">
                <a:solidFill>
                  <a:srgbClr val="000000"/>
                </a:solidFill>
                <a:highlight>
                  <a:srgbClr val="00FFFF"/>
                </a:highlight>
              </a:rPr>
              <a:t>Le Technicien utilise la tablette ou </a:t>
            </a:r>
            <a:r>
              <a:rPr lang="fr-FR" altLang="fr-FR" sz="1884" dirty="0" err="1">
                <a:solidFill>
                  <a:srgbClr val="000000"/>
                </a:solidFill>
                <a:highlight>
                  <a:srgbClr val="00FFFF"/>
                </a:highlight>
              </a:rPr>
              <a:t>pétra</a:t>
            </a:r>
            <a:r>
              <a:rPr lang="fr-FR" altLang="fr-FR" sz="1884" dirty="0">
                <a:solidFill>
                  <a:srgbClr val="000000"/>
                </a:solidFill>
                <a:highlight>
                  <a:srgbClr val="00FFFF"/>
                </a:highlight>
              </a:rPr>
              <a:t> (outil </a:t>
            </a:r>
            <a:r>
              <a:rPr lang="fr-FR" altLang="fr-FR" sz="1884" dirty="0" err="1">
                <a:solidFill>
                  <a:srgbClr val="000000"/>
                </a:solidFill>
                <a:highlight>
                  <a:srgbClr val="00FFFF"/>
                </a:highlight>
              </a:rPr>
              <a:t>connect</a:t>
            </a:r>
            <a:r>
              <a:rPr lang="fr-FR" altLang="fr-FR" sz="1884" dirty="0">
                <a:solidFill>
                  <a:srgbClr val="000000"/>
                </a:solidFill>
                <a:highlight>
                  <a:srgbClr val="00FFFF"/>
                </a:highlight>
              </a:rPr>
              <a:t> de perte fraude- confirmer si  possibilité d’utiliser en bibliothèque commune)</a:t>
            </a:r>
          </a:p>
          <a:p>
            <a:pPr marL="625475" lvl="1" indent="0" defTabSz="914400">
              <a:lnSpc>
                <a:spcPct val="100000"/>
              </a:lnSpc>
              <a:spcBef>
                <a:spcPts val="400"/>
              </a:spcBef>
              <a:buClr>
                <a:srgbClr val="2DA2BF"/>
              </a:buClr>
              <a:buSzPct val="68000"/>
              <a:buNone/>
              <a:defRPr/>
            </a:pPr>
            <a:r>
              <a:rPr lang="fr-FR" altLang="fr-FR" sz="1884" dirty="0">
                <a:solidFill>
                  <a:srgbClr val="000000"/>
                </a:solidFill>
                <a:highlight>
                  <a:srgbClr val="00FFFF"/>
                </a:highlight>
                <a:latin typeface="Calibri" panose="020F0502020204030204" pitchFamily="34" charset="0"/>
                <a:cs typeface="Calibri" panose="020F0502020204030204" pitchFamily="34" charset="0"/>
              </a:rPr>
              <a:t>Les  personnels  bureau  utilisent le  ca</a:t>
            </a:r>
            <a:r>
              <a:rPr lang="fr-FR" altLang="fr-FR" sz="1884" dirty="0">
                <a:solidFill>
                  <a:srgbClr val="000000"/>
                </a:solidFill>
                <a:highlight>
                  <a:srgbClr val="00FFFF"/>
                </a:highlight>
              </a:rPr>
              <a:t>nal  fraude teams</a:t>
            </a:r>
            <a:endParaRPr lang="fr-FR" altLang="fr-FR" sz="1884" dirty="0">
              <a:solidFill>
                <a:srgbClr val="000000"/>
              </a:solidFill>
              <a:highlight>
                <a:srgbClr val="00FFFF"/>
              </a:highlight>
              <a:latin typeface="Calibri" panose="020F0502020204030204" pitchFamily="34" charset="0"/>
              <a:cs typeface="Calibri" panose="020F0502020204030204" pitchFamily="34" charset="0"/>
            </a:endParaRPr>
          </a:p>
          <a:p>
            <a:pPr marL="109728" marR="0" lvl="0" algn="l" defTabSz="914400" rtl="0" eaLnBrk="1" fontAlgn="auto" latinLnBrk="0" hangingPunct="1">
              <a:lnSpc>
                <a:spcPct val="100000"/>
              </a:lnSpc>
              <a:spcBef>
                <a:spcPts val="400"/>
              </a:spcBef>
              <a:spcAft>
                <a:spcPts val="0"/>
              </a:spcAft>
              <a:buClr>
                <a:srgbClr val="2DA2BF"/>
              </a:buClr>
              <a:buSzPct val="68000"/>
              <a:tabLst/>
              <a:defRPr/>
            </a:pPr>
            <a:endParaRPr kumimoji="0" lang="fr-FR" altLang="fr-FR" sz="2800" b="0" i="0" u="none" strike="noStrike" kern="1200" cap="none" spc="0" normalizeH="0" baseline="0" noProof="0" dirty="0">
              <a:ln>
                <a:noFill/>
              </a:ln>
              <a:solidFill>
                <a:srgbClr val="000000"/>
              </a:solidFill>
              <a:effectLst/>
              <a:uLnTx/>
              <a:uFillTx/>
            </a:endParaRPr>
          </a:p>
          <a:p>
            <a:pPr marL="624078" lvl="0" indent="-514350" defTabSz="914400">
              <a:lnSpc>
                <a:spcPct val="100000"/>
              </a:lnSpc>
              <a:spcBef>
                <a:spcPts val="400"/>
              </a:spcBef>
              <a:buClr>
                <a:srgbClr val="2DA2BF"/>
              </a:buClr>
              <a:buSzPct val="68000"/>
              <a:buFont typeface="+mj-lt"/>
              <a:buAutoNum type="arabicPeriod"/>
              <a:defRPr/>
            </a:pPr>
            <a:endParaRPr lang="fr-FR" altLang="fr-FR" sz="2700" dirty="0">
              <a:solidFill>
                <a:srgbClr val="000000"/>
              </a:solidFill>
              <a:latin typeface="+mn-lt"/>
              <a:cs typeface="+mn-cs"/>
            </a:endParaRPr>
          </a:p>
          <a:p>
            <a:endParaRPr lang="fr-FR" sz="3600" b="1" dirty="0">
              <a:solidFill>
                <a:schemeClr val="accent1"/>
              </a:solidFill>
            </a:endParaRPr>
          </a:p>
          <a:p>
            <a:pPr marL="109728" marR="0" lvl="0" algn="l" defTabSz="914400" rtl="0" eaLnBrk="1" fontAlgn="auto" latinLnBrk="0" hangingPunct="1">
              <a:lnSpc>
                <a:spcPct val="100000"/>
              </a:lnSpc>
              <a:spcBef>
                <a:spcPts val="400"/>
              </a:spcBef>
              <a:spcAft>
                <a:spcPts val="0"/>
              </a:spcAft>
              <a:buClr>
                <a:srgbClr val="2DA2BF"/>
              </a:buClr>
              <a:buSzPct val="68000"/>
              <a:tabLst/>
              <a:defRPr/>
            </a:pPr>
            <a:endParaRPr kumimoji="0" lang="fr-FR" altLang="fr-FR" sz="2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indent="0" algn="ctr">
              <a:buNone/>
            </a:pPr>
            <a:endParaRPr lang="fr-FR" sz="3600" b="1" dirty="0">
              <a:solidFill>
                <a:schemeClr val="accent1"/>
              </a:solidFill>
            </a:endParaRPr>
          </a:p>
          <a:p>
            <a:pPr marL="0" indent="0" algn="ctr">
              <a:buNone/>
            </a:pPr>
            <a:endParaRPr lang="fr-FR" sz="3600" b="1" dirty="0">
              <a:solidFill>
                <a:schemeClr val="accent1"/>
              </a:solidFill>
            </a:endParaRPr>
          </a:p>
        </p:txBody>
      </p:sp>
    </p:spTree>
    <p:extLst>
      <p:ext uri="{BB962C8B-B14F-4D97-AF65-F5344CB8AC3E}">
        <p14:creationId xmlns:p14="http://schemas.microsoft.com/office/powerpoint/2010/main" val="527525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re 1"/>
          <p:cNvSpPr>
            <a:spLocks noGrp="1"/>
          </p:cNvSpPr>
          <p:nvPr>
            <p:ph type="title"/>
          </p:nvPr>
        </p:nvSpPr>
        <p:spPr>
          <a:xfrm>
            <a:off x="89446" y="1231330"/>
            <a:ext cx="8136904" cy="1728192"/>
          </a:xfrm>
        </p:spPr>
        <p:txBody>
          <a:bodyPr>
            <a:normAutofit/>
          </a:bodyPr>
          <a:lstStyle/>
          <a:p>
            <a:pPr algn="ctr" eaLnBrk="1" hangingPunct="1"/>
            <a:r>
              <a:rPr lang="fr-FR" sz="3000" b="1" dirty="0">
                <a:latin typeface="+mn-lt"/>
              </a:rPr>
              <a:t>Les leviers de préventions RIVA:</a:t>
            </a:r>
            <a:br>
              <a:rPr lang="fr-FR" sz="3000" b="1" dirty="0">
                <a:latin typeface="+mn-lt"/>
              </a:rPr>
            </a:br>
            <a:r>
              <a:rPr lang="fr-FR" sz="3000" b="1" dirty="0">
                <a:latin typeface="+mn-lt"/>
              </a:rPr>
              <a:t>Les attitudes protectrices, rester neutre et objectif</a:t>
            </a:r>
            <a:br>
              <a:rPr lang="fr-FR" sz="3200" dirty="0">
                <a:latin typeface="+mn-lt"/>
              </a:rPr>
            </a:br>
            <a:br>
              <a:rPr lang="fr-FR" sz="3000" dirty="0">
                <a:latin typeface="Eurostile" pitchFamily="-112" charset="0"/>
              </a:rPr>
            </a:br>
            <a:endParaRPr lang="fr-FR" sz="3000" dirty="0">
              <a:latin typeface="Eurostile" pitchFamily="-112" charset="0"/>
            </a:endParaRPr>
          </a:p>
        </p:txBody>
      </p:sp>
      <p:sp>
        <p:nvSpPr>
          <p:cNvPr id="2" name="Losange 1">
            <a:extLst>
              <a:ext uri="{FF2B5EF4-FFF2-40B4-BE49-F238E27FC236}">
                <a16:creationId xmlns:a16="http://schemas.microsoft.com/office/drawing/2014/main" id="{D289CE96-58EA-4E09-07B3-6DD447D57CA2}"/>
              </a:ext>
            </a:extLst>
          </p:cNvPr>
          <p:cNvSpPr/>
          <p:nvPr/>
        </p:nvSpPr>
        <p:spPr>
          <a:xfrm>
            <a:off x="1925650" y="2455466"/>
            <a:ext cx="4464496" cy="4255666"/>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58A4B-A7B0-1494-7942-3A9EA5858A9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6DCC228-ED09-5506-F2EB-231FA8BBD60A}"/>
              </a:ext>
            </a:extLst>
          </p:cNvPr>
          <p:cNvSpPr>
            <a:spLocks noGrp="1"/>
          </p:cNvSpPr>
          <p:nvPr>
            <p:ph type="title"/>
          </p:nvPr>
        </p:nvSpPr>
        <p:spPr/>
        <p:txBody>
          <a:bodyPr>
            <a:normAutofit fontScale="90000"/>
          </a:bodyPr>
          <a:lstStyle/>
          <a:p>
            <a:pPr marL="365760" indent="-256032">
              <a:defRPr/>
            </a:pPr>
            <a:br>
              <a:rPr lang="fr-FR" altLang="fr-FR" sz="3200" dirty="0"/>
            </a:br>
            <a:br>
              <a:rPr lang="fr-FR" altLang="fr-FR" sz="3200" b="0" dirty="0">
                <a:solidFill>
                  <a:srgbClr val="000000"/>
                </a:solidFill>
                <a:latin typeface="+mn-lt"/>
                <a:ea typeface="+mn-ea"/>
                <a:cs typeface="+mn-cs"/>
              </a:rPr>
            </a:br>
            <a:endParaRPr lang="fr-FR" sz="3200" dirty="0">
              <a:latin typeface="+mn-lt"/>
            </a:endParaRPr>
          </a:p>
        </p:txBody>
      </p:sp>
      <p:sp>
        <p:nvSpPr>
          <p:cNvPr id="5" name="Espace réservé du contenu 4">
            <a:extLst>
              <a:ext uri="{FF2B5EF4-FFF2-40B4-BE49-F238E27FC236}">
                <a16:creationId xmlns:a16="http://schemas.microsoft.com/office/drawing/2014/main" id="{B2273025-BD26-738E-136E-F709D23DC344}"/>
              </a:ext>
            </a:extLst>
          </p:cNvPr>
          <p:cNvSpPr>
            <a:spLocks noGrp="1"/>
          </p:cNvSpPr>
          <p:nvPr>
            <p:ph idx="1"/>
          </p:nvPr>
        </p:nvSpPr>
        <p:spPr>
          <a:xfrm>
            <a:off x="953542" y="1231331"/>
            <a:ext cx="7416824" cy="5548698"/>
          </a:xfrm>
        </p:spPr>
        <p:txBody>
          <a:bodyPr/>
          <a:lstStyle/>
          <a:p>
            <a:pPr marL="0" indent="0" algn="ctr">
              <a:buNone/>
            </a:pPr>
            <a:endParaRPr lang="fr-FR" dirty="0"/>
          </a:p>
          <a:p>
            <a:pPr marL="0" indent="0" algn="ctr">
              <a:buNone/>
            </a:pPr>
            <a:endParaRPr lang="fr-FR" sz="3600" b="1" dirty="0">
              <a:solidFill>
                <a:schemeClr val="accent1"/>
              </a:solidFill>
              <a:latin typeface="+mn-lt"/>
            </a:endParaRPr>
          </a:p>
          <a:p>
            <a:pPr marL="0" indent="0" algn="ctr">
              <a:buNone/>
            </a:pPr>
            <a:r>
              <a:rPr lang="fr-FR" sz="3600" b="1" dirty="0">
                <a:solidFill>
                  <a:schemeClr val="accent1"/>
                </a:solidFill>
                <a:latin typeface="+mn-lt"/>
              </a:rPr>
              <a:t>Questions collectives, à la cantonade</a:t>
            </a:r>
          </a:p>
          <a:p>
            <a:pPr marL="0" indent="0" algn="ctr">
              <a:buNone/>
            </a:pPr>
            <a:endParaRPr lang="fr-FR" sz="3600" b="1" dirty="0">
              <a:solidFill>
                <a:schemeClr val="accent1"/>
              </a:solidFill>
              <a:latin typeface="+mn-lt"/>
            </a:endParaRPr>
          </a:p>
          <a:p>
            <a:pPr marL="0" indent="0" algn="ctr">
              <a:buNone/>
            </a:pPr>
            <a:r>
              <a:rPr lang="fr-FR" sz="3600" b="1" dirty="0">
                <a:solidFill>
                  <a:schemeClr val="accent1"/>
                </a:solidFill>
                <a:latin typeface="+mn-lt"/>
              </a:rPr>
              <a:t>Quelles sont les attitudes et les actions protectrices?</a:t>
            </a:r>
          </a:p>
          <a:p>
            <a:pPr marL="0" indent="0" algn="ctr">
              <a:buNone/>
            </a:pPr>
            <a:endParaRPr lang="fr-FR" sz="3600" b="1" dirty="0">
              <a:solidFill>
                <a:schemeClr val="accent1"/>
              </a:solidFill>
              <a:latin typeface="+mn-lt"/>
            </a:endParaRPr>
          </a:p>
          <a:p>
            <a:pPr marL="624078" marR="0" lvl="0" indent="-514350" algn="l" defTabSz="914400" rtl="0" eaLnBrk="1" fontAlgn="auto" latinLnBrk="0" hangingPunct="1">
              <a:lnSpc>
                <a:spcPct val="100000"/>
              </a:lnSpc>
              <a:spcBef>
                <a:spcPts val="400"/>
              </a:spcBef>
              <a:spcAft>
                <a:spcPts val="0"/>
              </a:spcAft>
              <a:buClr>
                <a:srgbClr val="2DA2BF"/>
              </a:buClr>
              <a:buSzPct val="68000"/>
              <a:buFont typeface="+mj-lt"/>
              <a:buAutoNum type="arabicPeriod"/>
              <a:tabLst/>
              <a:defRPr/>
            </a:pPr>
            <a:endParaRPr kumimoji="0" lang="fr-FR" altLang="fr-FR" sz="2700" b="0" i="0" u="none" strike="noStrike" kern="1200" cap="none" spc="0" normalizeH="0" baseline="0" noProof="0" dirty="0">
              <a:ln>
                <a:noFill/>
              </a:ln>
              <a:solidFill>
                <a:srgbClr val="000000"/>
              </a:solidFill>
              <a:effectLst/>
              <a:uLnTx/>
              <a:uFillTx/>
              <a:latin typeface="+mn-lt"/>
              <a:ea typeface="+mn-ea"/>
              <a:cs typeface="+mn-cs"/>
            </a:endParaRPr>
          </a:p>
          <a:p>
            <a:pPr marL="109728" marR="0" lvl="0" indent="0" algn="l" defTabSz="914400" rtl="0" eaLnBrk="1" fontAlgn="auto" latinLnBrk="0" hangingPunct="1">
              <a:lnSpc>
                <a:spcPct val="100000"/>
              </a:lnSpc>
              <a:spcBef>
                <a:spcPts val="400"/>
              </a:spcBef>
              <a:spcAft>
                <a:spcPts val="0"/>
              </a:spcAft>
              <a:buClr>
                <a:srgbClr val="2DA2BF"/>
              </a:buClr>
              <a:buSzPct val="68000"/>
              <a:buNone/>
              <a:tabLst/>
              <a:defRPr/>
            </a:pPr>
            <a:endParaRPr kumimoji="0" lang="fr-FR" altLang="fr-FR" sz="2700" b="0" i="0" u="none" strike="noStrike" kern="1200" cap="none" spc="0" normalizeH="0" baseline="0" noProof="0" dirty="0">
              <a:ln>
                <a:noFill/>
              </a:ln>
              <a:solidFill>
                <a:srgbClr val="000000"/>
              </a:solidFill>
              <a:effectLst/>
              <a:uLnTx/>
              <a:uFillTx/>
              <a:latin typeface="+mn-lt"/>
              <a:ea typeface="+mn-ea"/>
              <a:cs typeface="+mn-cs"/>
            </a:endParaRPr>
          </a:p>
          <a:p>
            <a:pPr marL="0" indent="0">
              <a:buNone/>
            </a:pPr>
            <a:endParaRPr lang="fr-FR" sz="3600" b="1" dirty="0">
              <a:solidFill>
                <a:schemeClr val="accent1"/>
              </a:solidFill>
            </a:endParaRPr>
          </a:p>
          <a:p>
            <a:pPr marL="0" indent="0" algn="ctr">
              <a:buNone/>
            </a:pPr>
            <a:endParaRPr lang="fr-FR" sz="3600" b="1" dirty="0">
              <a:solidFill>
                <a:schemeClr val="accent1"/>
              </a:solidFill>
            </a:endParaRPr>
          </a:p>
        </p:txBody>
      </p:sp>
    </p:spTree>
    <p:extLst>
      <p:ext uri="{BB962C8B-B14F-4D97-AF65-F5344CB8AC3E}">
        <p14:creationId xmlns:p14="http://schemas.microsoft.com/office/powerpoint/2010/main" val="2152350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F0D4331F-8AE7-DC81-B0B1-A387479164F7}"/>
              </a:ext>
            </a:extLst>
          </p:cNvPr>
          <p:cNvSpPr>
            <a:spLocks noGrp="1"/>
          </p:cNvSpPr>
          <p:nvPr>
            <p:ph type="title"/>
          </p:nvPr>
        </p:nvSpPr>
        <p:spPr>
          <a:xfrm>
            <a:off x="1025550" y="727274"/>
            <a:ext cx="7848872" cy="504055"/>
          </a:xfrm>
        </p:spPr>
        <p:txBody>
          <a:bodyPr>
            <a:noAutofit/>
          </a:bodyPr>
          <a:lstStyle/>
          <a:p>
            <a:r>
              <a:rPr lang="fr-FR" sz="3200" dirty="0"/>
              <a:t>Quelques éléments  : les attitudes protectrices</a:t>
            </a:r>
          </a:p>
        </p:txBody>
      </p:sp>
      <p:sp>
        <p:nvSpPr>
          <p:cNvPr id="5" name="Espace réservé du contenu 4">
            <a:extLst>
              <a:ext uri="{FF2B5EF4-FFF2-40B4-BE49-F238E27FC236}">
                <a16:creationId xmlns:a16="http://schemas.microsoft.com/office/drawing/2014/main" id="{0ECA972A-31F3-0B85-DD84-5E4A09A1D8EA}"/>
              </a:ext>
            </a:extLst>
          </p:cNvPr>
          <p:cNvSpPr>
            <a:spLocks noGrp="1"/>
          </p:cNvSpPr>
          <p:nvPr>
            <p:ph idx="1"/>
          </p:nvPr>
        </p:nvSpPr>
        <p:spPr>
          <a:xfrm>
            <a:off x="809526" y="1347467"/>
            <a:ext cx="8712968" cy="6004543"/>
          </a:xfrm>
        </p:spPr>
        <p:txBody>
          <a:bodyPr>
            <a:normAutofit fontScale="32500" lnSpcReduction="20000"/>
          </a:bodyPr>
          <a:lstStyle/>
          <a:p>
            <a:pPr marL="720725" lvl="2" indent="-434975">
              <a:lnSpc>
                <a:spcPct val="120000"/>
              </a:lnSpc>
              <a:buClr>
                <a:schemeClr val="tx2"/>
              </a:buClr>
              <a:buFont typeface="Wingdings" pitchFamily="2" charset="2"/>
              <a:buChar char="§"/>
              <a:tabLst>
                <a:tab pos="457200" algn="l"/>
              </a:tabLst>
              <a:defRPr/>
            </a:pPr>
            <a:r>
              <a:rPr lang="fr-FR" sz="5500" dirty="0"/>
              <a:t>Les </a:t>
            </a:r>
            <a:r>
              <a:rPr lang="fr-FR" sz="5500" b="1" dirty="0"/>
              <a:t>30 secondes </a:t>
            </a:r>
            <a:r>
              <a:rPr lang="fr-FR" sz="5500" dirty="0"/>
              <a:t>pour faire bon effet. </a:t>
            </a:r>
          </a:p>
          <a:p>
            <a:pPr marL="720725" lvl="2" indent="-434975">
              <a:lnSpc>
                <a:spcPct val="120000"/>
              </a:lnSpc>
              <a:buClr>
                <a:schemeClr val="tx2"/>
              </a:buClr>
              <a:buFont typeface="Wingdings" pitchFamily="2" charset="2"/>
              <a:buChar char="§"/>
              <a:tabLst>
                <a:tab pos="457200" algn="l"/>
              </a:tabLst>
              <a:defRPr/>
            </a:pPr>
            <a:r>
              <a:rPr lang="fr-FR" sz="5500" dirty="0"/>
              <a:t>Rester sur une </a:t>
            </a:r>
            <a:r>
              <a:rPr lang="fr-FR" sz="5500" b="1" dirty="0"/>
              <a:t>relation client cordiale, respectueuse  : être ouvert</a:t>
            </a:r>
          </a:p>
          <a:p>
            <a:pPr marL="720725" lvl="2" indent="-434975">
              <a:lnSpc>
                <a:spcPct val="120000"/>
              </a:lnSpc>
              <a:buClr>
                <a:schemeClr val="tx2"/>
              </a:buClr>
              <a:buFont typeface="Wingdings" pitchFamily="2" charset="2"/>
              <a:buChar char="§"/>
              <a:tabLst>
                <a:tab pos="457200" algn="l"/>
              </a:tabLst>
              <a:defRPr/>
            </a:pPr>
            <a:r>
              <a:rPr lang="fr-FR" sz="5500" dirty="0"/>
              <a:t>Ne pas rentrer dans la maison / propriété si le propriétaire n’est pas là ou ne l’autorise pas </a:t>
            </a:r>
          </a:p>
          <a:p>
            <a:pPr marL="720725" lvl="2" indent="-434975">
              <a:lnSpc>
                <a:spcPct val="120000"/>
              </a:lnSpc>
              <a:buClr>
                <a:schemeClr val="tx2"/>
              </a:buClr>
              <a:buFont typeface="Wingdings" pitchFamily="2" charset="2"/>
              <a:buChar char="§"/>
              <a:tabLst>
                <a:tab pos="457200" algn="l"/>
              </a:tabLst>
              <a:defRPr/>
            </a:pPr>
            <a:r>
              <a:rPr lang="fr-FR" sz="5500" b="1" dirty="0"/>
              <a:t>Rester calme, impassible</a:t>
            </a:r>
            <a:r>
              <a:rPr lang="fr-FR" sz="5500" dirty="0"/>
              <a:t>, ne pas exprimer son opinion </a:t>
            </a:r>
          </a:p>
          <a:p>
            <a:pPr marL="720725" lvl="2" indent="-434975">
              <a:lnSpc>
                <a:spcPct val="120000"/>
              </a:lnSpc>
              <a:buClr>
                <a:schemeClr val="tx2"/>
              </a:buClr>
              <a:buFont typeface="Wingdings" pitchFamily="2" charset="2"/>
              <a:buChar char="§"/>
              <a:tabLst>
                <a:tab pos="457200" algn="l"/>
              </a:tabLst>
              <a:defRPr/>
            </a:pPr>
            <a:r>
              <a:rPr lang="fr-FR" sz="5500" b="1" dirty="0"/>
              <a:t>Rester sur l’acte technique, sur le factuel et du conditionnel à vérifier </a:t>
            </a:r>
            <a:r>
              <a:rPr lang="fr-FR" sz="5500" dirty="0"/>
              <a:t>(« il y a une soudure sur le compteur » ou « les renseignements </a:t>
            </a:r>
            <a:r>
              <a:rPr lang="fr-FR" sz="5500" u="sng" dirty="0"/>
              <a:t>prouveraient </a:t>
            </a:r>
            <a:r>
              <a:rPr lang="fr-FR" sz="5500" dirty="0"/>
              <a:t>qu’il y a eu une manipulation du compteur »), ne pas rentrer dans la discussion / argumentation, ne pas chercher à enquêter (on peut poser des questions dans la discussion sans insister) </a:t>
            </a:r>
          </a:p>
          <a:p>
            <a:pPr marL="720725" lvl="2" indent="-434975">
              <a:lnSpc>
                <a:spcPct val="120000"/>
              </a:lnSpc>
              <a:buClr>
                <a:schemeClr val="tx2"/>
              </a:buClr>
              <a:buFont typeface="Wingdings" pitchFamily="2" charset="2"/>
              <a:buChar char="§"/>
              <a:tabLst>
                <a:tab pos="457200" algn="l"/>
              </a:tabLst>
              <a:defRPr/>
            </a:pPr>
            <a:r>
              <a:rPr lang="fr-FR" sz="5500" b="1" dirty="0"/>
              <a:t>Alerter les clients sur le risque incendie </a:t>
            </a:r>
            <a:r>
              <a:rPr lang="fr-FR" sz="5500" dirty="0"/>
              <a:t>et le fait que dans ce cas-là la maison n’est pas assurée ; et le rassurer que désormais, suite à la remise en conformité, il est en sécurité </a:t>
            </a:r>
          </a:p>
          <a:p>
            <a:pPr marL="720725" lvl="2" indent="-434975">
              <a:lnSpc>
                <a:spcPct val="120000"/>
              </a:lnSpc>
              <a:buClr>
                <a:schemeClr val="tx2"/>
              </a:buClr>
              <a:buFont typeface="Wingdings" pitchFamily="2" charset="2"/>
              <a:buChar char="§"/>
              <a:tabLst>
                <a:tab pos="457200" algn="l"/>
              </a:tabLst>
              <a:defRPr/>
            </a:pPr>
            <a:r>
              <a:rPr lang="fr-FR" sz="5500" dirty="0"/>
              <a:t>Le technicien reste sur l’acte technique et </a:t>
            </a:r>
            <a:r>
              <a:rPr lang="fr-FR" sz="5500" b="1" dirty="0"/>
              <a:t>renvoie vers l’accueil téléphonique et le back office tout ce qui concerne la facturation </a:t>
            </a:r>
            <a:r>
              <a:rPr lang="fr-FR" sz="5500" dirty="0" err="1"/>
              <a:t>etc</a:t>
            </a:r>
            <a:r>
              <a:rPr lang="fr-FR" sz="5500" dirty="0"/>
              <a:t> </a:t>
            </a:r>
          </a:p>
          <a:p>
            <a:pPr marL="285750" lvl="2" indent="0">
              <a:lnSpc>
                <a:spcPct val="120000"/>
              </a:lnSpc>
              <a:buClr>
                <a:schemeClr val="tx2"/>
              </a:buClr>
              <a:buNone/>
              <a:tabLst>
                <a:tab pos="457200" algn="l"/>
              </a:tabLst>
              <a:defRPr/>
            </a:pPr>
            <a:endParaRPr lang="fr-FR" sz="6000" dirty="0"/>
          </a:p>
          <a:p>
            <a:pPr marL="285750" lvl="2" indent="0">
              <a:lnSpc>
                <a:spcPct val="120000"/>
              </a:lnSpc>
              <a:buClr>
                <a:schemeClr val="tx2"/>
              </a:buClr>
              <a:buNone/>
              <a:tabLst>
                <a:tab pos="457200" algn="l"/>
              </a:tabLst>
              <a:defRPr/>
            </a:pPr>
            <a:r>
              <a:rPr lang="fr-FR" sz="6000" dirty="0">
                <a:highlight>
                  <a:srgbClr val="FFFF00"/>
                </a:highlight>
              </a:rPr>
              <a:t>A retenir : </a:t>
            </a:r>
          </a:p>
          <a:p>
            <a:pPr marL="2301753" lvl="6" indent="0">
              <a:lnSpc>
                <a:spcPct val="120000"/>
              </a:lnSpc>
              <a:buClr>
                <a:schemeClr val="tx2"/>
              </a:buClr>
              <a:buNone/>
              <a:tabLst>
                <a:tab pos="457200" algn="l"/>
              </a:tabLst>
              <a:defRPr/>
            </a:pPr>
            <a:r>
              <a:rPr lang="fr-FR" sz="6505" i="0" dirty="0"/>
              <a:t>PARTIR DU RELEVE ET DU COURRIER ENVOYÉ</a:t>
            </a:r>
            <a:endParaRPr lang="fr-FR" sz="6505" i="0" dirty="0">
              <a:highlight>
                <a:srgbClr val="00FFFF"/>
              </a:highlight>
            </a:endParaRPr>
          </a:p>
          <a:p>
            <a:pPr marL="2301753" lvl="6" indent="0">
              <a:lnSpc>
                <a:spcPct val="120000"/>
              </a:lnSpc>
              <a:buClr>
                <a:schemeClr val="tx2"/>
              </a:buClr>
              <a:buNone/>
              <a:tabLst>
                <a:tab pos="457200" algn="l"/>
              </a:tabLst>
              <a:defRPr/>
            </a:pPr>
            <a:r>
              <a:rPr lang="fr-FR" sz="6505" i="0" dirty="0"/>
              <a:t>Attitude d’OUVERTURE/ de NEUTRALITÉ/ CALME</a:t>
            </a:r>
          </a:p>
          <a:p>
            <a:pPr marL="2301753" lvl="6" indent="0">
              <a:lnSpc>
                <a:spcPct val="120000"/>
              </a:lnSpc>
              <a:buClr>
                <a:schemeClr val="tx2"/>
              </a:buClr>
              <a:buNone/>
              <a:tabLst>
                <a:tab pos="457200" algn="l"/>
              </a:tabLst>
              <a:defRPr/>
            </a:pPr>
            <a:r>
              <a:rPr lang="fr-FR" sz="6505" i="0" dirty="0"/>
              <a:t>AFFIRMATION/ PEDAGOGIE</a:t>
            </a:r>
          </a:p>
          <a:p>
            <a:endParaRPr lang="fr-FR" dirty="0"/>
          </a:p>
        </p:txBody>
      </p:sp>
    </p:spTree>
    <p:extLst>
      <p:ext uri="{BB962C8B-B14F-4D97-AF65-F5344CB8AC3E}">
        <p14:creationId xmlns:p14="http://schemas.microsoft.com/office/powerpoint/2010/main" val="2611054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E8DAC-C92F-2BD3-67E0-137278A18C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694E9CA-B8E5-28F1-D9C4-008DC808A623}"/>
              </a:ext>
            </a:extLst>
          </p:cNvPr>
          <p:cNvSpPr>
            <a:spLocks noGrp="1"/>
          </p:cNvSpPr>
          <p:nvPr>
            <p:ph type="title"/>
          </p:nvPr>
        </p:nvSpPr>
        <p:spPr/>
        <p:txBody>
          <a:bodyPr>
            <a:normAutofit fontScale="90000"/>
          </a:bodyPr>
          <a:lstStyle/>
          <a:p>
            <a:pPr marL="365760" indent="-256032">
              <a:defRPr/>
            </a:pPr>
            <a:br>
              <a:rPr lang="fr-FR" altLang="fr-FR" sz="3200" dirty="0"/>
            </a:br>
            <a:br>
              <a:rPr lang="fr-FR" altLang="fr-FR" sz="3200" b="0" dirty="0">
                <a:solidFill>
                  <a:srgbClr val="000000"/>
                </a:solidFill>
                <a:latin typeface="+mn-lt"/>
                <a:ea typeface="+mn-ea"/>
                <a:cs typeface="+mn-cs"/>
              </a:rPr>
            </a:br>
            <a:endParaRPr lang="fr-FR" sz="3200" dirty="0">
              <a:latin typeface="+mn-lt"/>
            </a:endParaRPr>
          </a:p>
        </p:txBody>
      </p:sp>
      <p:sp>
        <p:nvSpPr>
          <p:cNvPr id="5" name="Espace réservé du contenu 4">
            <a:extLst>
              <a:ext uri="{FF2B5EF4-FFF2-40B4-BE49-F238E27FC236}">
                <a16:creationId xmlns:a16="http://schemas.microsoft.com/office/drawing/2014/main" id="{65DB3050-96BB-38A3-CFF3-196638764046}"/>
              </a:ext>
            </a:extLst>
          </p:cNvPr>
          <p:cNvSpPr>
            <a:spLocks noGrp="1"/>
          </p:cNvSpPr>
          <p:nvPr>
            <p:ph idx="1"/>
          </p:nvPr>
        </p:nvSpPr>
        <p:spPr>
          <a:xfrm>
            <a:off x="953542" y="1231331"/>
            <a:ext cx="7056784" cy="5400600"/>
          </a:xfrm>
        </p:spPr>
        <p:txBody>
          <a:bodyPr/>
          <a:lstStyle/>
          <a:p>
            <a:pPr marL="0" indent="0" algn="ctr">
              <a:buNone/>
            </a:pPr>
            <a:endParaRPr lang="fr-FR" dirty="0"/>
          </a:p>
          <a:p>
            <a:pPr marL="0" indent="0" algn="ctr">
              <a:buNone/>
            </a:pPr>
            <a:endParaRPr lang="fr-FR" sz="3600" b="1" dirty="0">
              <a:solidFill>
                <a:schemeClr val="accent1"/>
              </a:solidFill>
              <a:latin typeface="+mn-lt"/>
            </a:endParaRPr>
          </a:p>
          <a:p>
            <a:pPr marL="0" indent="0" algn="ctr">
              <a:buNone/>
            </a:pPr>
            <a:r>
              <a:rPr lang="fr-FR" sz="3600" b="1" dirty="0">
                <a:solidFill>
                  <a:schemeClr val="accent1"/>
                </a:solidFill>
                <a:latin typeface="+mn-lt"/>
              </a:rPr>
              <a:t>Questions collectives</a:t>
            </a:r>
          </a:p>
          <a:p>
            <a:pPr marL="0" indent="0" algn="ctr">
              <a:buNone/>
            </a:pPr>
            <a:endParaRPr lang="fr-FR" sz="3600" b="1" dirty="0">
              <a:solidFill>
                <a:schemeClr val="accent1"/>
              </a:solidFill>
              <a:latin typeface="+mn-lt"/>
            </a:endParaRPr>
          </a:p>
          <a:p>
            <a:pPr marL="0" indent="0" algn="ctr">
              <a:buNone/>
            </a:pPr>
            <a:r>
              <a:rPr lang="fr-FR" sz="3600" b="1" dirty="0">
                <a:solidFill>
                  <a:schemeClr val="accent1"/>
                </a:solidFill>
                <a:latin typeface="+mn-lt"/>
              </a:rPr>
              <a:t>Rester neutre et objectif : </a:t>
            </a:r>
          </a:p>
          <a:p>
            <a:pPr marL="0" indent="0" algn="ctr">
              <a:buNone/>
            </a:pPr>
            <a:r>
              <a:rPr lang="fr-FR" sz="3600" b="1" dirty="0">
                <a:solidFill>
                  <a:schemeClr val="accent1"/>
                </a:solidFill>
                <a:latin typeface="+mn-lt"/>
              </a:rPr>
              <a:t>De quoi parle-t-on?</a:t>
            </a:r>
          </a:p>
          <a:p>
            <a:pPr marL="0" indent="0" algn="ctr">
              <a:buNone/>
            </a:pPr>
            <a:endParaRPr lang="fr-FR" sz="3600" b="1" dirty="0">
              <a:solidFill>
                <a:schemeClr val="accent1"/>
              </a:solidFill>
              <a:latin typeface="+mn-lt"/>
            </a:endParaRPr>
          </a:p>
          <a:p>
            <a:pPr marL="624078" marR="0" lvl="0" indent="-514350" algn="l" defTabSz="914400" rtl="0" eaLnBrk="1" fontAlgn="auto" latinLnBrk="0" hangingPunct="1">
              <a:lnSpc>
                <a:spcPct val="100000"/>
              </a:lnSpc>
              <a:spcBef>
                <a:spcPts val="400"/>
              </a:spcBef>
              <a:spcAft>
                <a:spcPts val="0"/>
              </a:spcAft>
              <a:buClr>
                <a:srgbClr val="2DA2BF"/>
              </a:buClr>
              <a:buSzPct val="68000"/>
              <a:buFont typeface="+mj-lt"/>
              <a:buAutoNum type="arabicPeriod"/>
              <a:tabLst/>
              <a:defRPr/>
            </a:pPr>
            <a:endParaRPr kumimoji="0" lang="fr-FR" altLang="fr-FR" sz="2700" b="0" i="0" u="none" strike="noStrike" kern="1200" cap="none" spc="0" normalizeH="0" baseline="0" noProof="0" dirty="0">
              <a:ln>
                <a:noFill/>
              </a:ln>
              <a:solidFill>
                <a:srgbClr val="000000"/>
              </a:solidFill>
              <a:effectLst/>
              <a:uLnTx/>
              <a:uFillTx/>
              <a:latin typeface="+mn-lt"/>
              <a:ea typeface="+mn-ea"/>
              <a:cs typeface="+mn-cs"/>
            </a:endParaRPr>
          </a:p>
          <a:p>
            <a:pPr marL="109728" marR="0" lvl="0" indent="0" algn="l" defTabSz="914400" rtl="0" eaLnBrk="1" fontAlgn="auto" latinLnBrk="0" hangingPunct="1">
              <a:lnSpc>
                <a:spcPct val="100000"/>
              </a:lnSpc>
              <a:spcBef>
                <a:spcPts val="400"/>
              </a:spcBef>
              <a:spcAft>
                <a:spcPts val="0"/>
              </a:spcAft>
              <a:buClr>
                <a:srgbClr val="2DA2BF"/>
              </a:buClr>
              <a:buSzPct val="68000"/>
              <a:buNone/>
              <a:tabLst/>
              <a:defRPr/>
            </a:pPr>
            <a:endParaRPr kumimoji="0" lang="fr-FR" altLang="fr-FR" sz="2700" b="0" i="0" u="none" strike="noStrike" kern="1200" cap="none" spc="0" normalizeH="0" baseline="0" noProof="0" dirty="0">
              <a:ln>
                <a:noFill/>
              </a:ln>
              <a:solidFill>
                <a:srgbClr val="000000"/>
              </a:solidFill>
              <a:effectLst/>
              <a:uLnTx/>
              <a:uFillTx/>
              <a:latin typeface="+mn-lt"/>
              <a:ea typeface="+mn-ea"/>
              <a:cs typeface="+mn-cs"/>
            </a:endParaRPr>
          </a:p>
          <a:p>
            <a:pPr marL="0" indent="0">
              <a:buNone/>
            </a:pPr>
            <a:endParaRPr lang="fr-FR" sz="3600" b="1" dirty="0">
              <a:solidFill>
                <a:schemeClr val="accent1"/>
              </a:solidFill>
            </a:endParaRPr>
          </a:p>
          <a:p>
            <a:pPr marL="0" indent="0" algn="ctr">
              <a:buNone/>
            </a:pPr>
            <a:endParaRPr lang="fr-FR" sz="3600" b="1" dirty="0">
              <a:solidFill>
                <a:schemeClr val="accent1"/>
              </a:solidFill>
            </a:endParaRPr>
          </a:p>
          <a:p>
            <a:pPr marL="0" indent="0" algn="ctr">
              <a:buNone/>
            </a:pPr>
            <a:endParaRPr lang="fr-FR" sz="3600" b="1" dirty="0">
              <a:solidFill>
                <a:schemeClr val="accent1"/>
              </a:solidFill>
            </a:endParaRPr>
          </a:p>
        </p:txBody>
      </p:sp>
    </p:spTree>
    <p:extLst>
      <p:ext uri="{BB962C8B-B14F-4D97-AF65-F5344CB8AC3E}">
        <p14:creationId xmlns:p14="http://schemas.microsoft.com/office/powerpoint/2010/main" val="2420423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4234B8-32A8-E7BF-FA14-91DC23A148D6}"/>
              </a:ext>
            </a:extLst>
          </p:cNvPr>
          <p:cNvSpPr>
            <a:spLocks noGrp="1"/>
          </p:cNvSpPr>
          <p:nvPr>
            <p:ph type="title"/>
          </p:nvPr>
        </p:nvSpPr>
        <p:spPr>
          <a:xfrm>
            <a:off x="1241574" y="583258"/>
            <a:ext cx="5704662" cy="407869"/>
          </a:xfrm>
        </p:spPr>
        <p:txBody>
          <a:bodyPr>
            <a:normAutofit fontScale="90000"/>
          </a:bodyPr>
          <a:lstStyle/>
          <a:p>
            <a:r>
              <a:rPr lang="fr-FR" sz="3600" dirty="0"/>
              <a:t>La neutralité dans la relation client 1/2 </a:t>
            </a:r>
          </a:p>
        </p:txBody>
      </p:sp>
      <p:sp>
        <p:nvSpPr>
          <p:cNvPr id="3" name="Espace réservé du contenu 2">
            <a:extLst>
              <a:ext uri="{FF2B5EF4-FFF2-40B4-BE49-F238E27FC236}">
                <a16:creationId xmlns:a16="http://schemas.microsoft.com/office/drawing/2014/main" id="{F5216A5C-BAD2-96BC-F6EC-B808AF0DA935}"/>
              </a:ext>
            </a:extLst>
          </p:cNvPr>
          <p:cNvSpPr>
            <a:spLocks noGrp="1"/>
          </p:cNvSpPr>
          <p:nvPr>
            <p:ph idx="1"/>
          </p:nvPr>
        </p:nvSpPr>
        <p:spPr>
          <a:xfrm>
            <a:off x="436630" y="2204080"/>
            <a:ext cx="8849261" cy="2484847"/>
          </a:xfrm>
        </p:spPr>
        <p:txBody>
          <a:bodyPr/>
          <a:lstStyle/>
          <a:p>
            <a:endParaRPr lang="fr-FR" dirty="0"/>
          </a:p>
          <a:p>
            <a:pPr marL="0" indent="0">
              <a:buNone/>
            </a:pPr>
            <a:r>
              <a:rPr lang="fr-FR" sz="2000" dirty="0"/>
              <a:t>Désigne l’attitude impartiale et objective adoptée par le professionnel, </a:t>
            </a:r>
          </a:p>
          <a:p>
            <a:pPr lvl="1"/>
            <a:endParaRPr lang="fr-FR" sz="2000" dirty="0"/>
          </a:p>
          <a:p>
            <a:pPr marL="365125" lvl="1" indent="-365125">
              <a:buFont typeface="Wingdings" pitchFamily="2" charset="2"/>
              <a:buChar char="§"/>
            </a:pPr>
            <a:r>
              <a:rPr lang="fr-FR" sz="2000" dirty="0">
                <a:solidFill>
                  <a:schemeClr val="tx1">
                    <a:lumMod val="75000"/>
                    <a:lumOff val="25000"/>
                  </a:schemeClr>
                </a:solidFill>
              </a:rPr>
              <a:t>Quel que soit le comportement, les opinions ou les émotions exprimées par le client.</a:t>
            </a:r>
          </a:p>
          <a:p>
            <a:pPr marL="365125" lvl="1" indent="-365125">
              <a:buFont typeface="Wingdings" pitchFamily="2" charset="2"/>
              <a:buChar char="§"/>
            </a:pPr>
            <a:r>
              <a:rPr lang="fr-FR" sz="2000" dirty="0">
                <a:solidFill>
                  <a:schemeClr val="tx1">
                    <a:lumMod val="75000"/>
                    <a:lumOff val="25000"/>
                  </a:schemeClr>
                </a:solidFill>
              </a:rPr>
              <a:t>Consiste à écouter sans jugement, </a:t>
            </a:r>
          </a:p>
          <a:p>
            <a:pPr marL="365125" lvl="1" indent="-365125">
              <a:buFont typeface="Wingdings" pitchFamily="2" charset="2"/>
              <a:buChar char="§"/>
            </a:pPr>
            <a:r>
              <a:rPr lang="fr-FR" sz="2000" dirty="0">
                <a:solidFill>
                  <a:schemeClr val="tx1">
                    <a:lumMod val="75000"/>
                    <a:lumOff val="25000"/>
                  </a:schemeClr>
                </a:solidFill>
              </a:rPr>
              <a:t>A répondre de manière factuelle et posée, </a:t>
            </a:r>
          </a:p>
          <a:p>
            <a:pPr marL="365125" lvl="1" indent="-365125">
              <a:buFont typeface="Wingdings" pitchFamily="2" charset="2"/>
              <a:buChar char="§"/>
            </a:pPr>
            <a:r>
              <a:rPr lang="fr-FR" sz="2000" dirty="0">
                <a:solidFill>
                  <a:schemeClr val="tx1">
                    <a:lumMod val="75000"/>
                    <a:lumOff val="25000"/>
                  </a:schemeClr>
                </a:solidFill>
              </a:rPr>
              <a:t>A garder une posture stable, même en situation de tension ou de désaccord.</a:t>
            </a:r>
          </a:p>
          <a:p>
            <a:pPr marL="286283" lvl="1" indent="0">
              <a:buNone/>
            </a:pPr>
            <a:endParaRPr lang="fr-FR" dirty="0">
              <a:latin typeface="+mn-lt"/>
            </a:endParaRPr>
          </a:p>
        </p:txBody>
      </p:sp>
    </p:spTree>
    <p:extLst>
      <p:ext uri="{BB962C8B-B14F-4D97-AF65-F5344CB8AC3E}">
        <p14:creationId xmlns:p14="http://schemas.microsoft.com/office/powerpoint/2010/main" val="1672962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029AF-2543-90BC-D922-F22E0F8BC6F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81365E-3C7A-097C-64E0-646F41D43B64}"/>
              </a:ext>
            </a:extLst>
          </p:cNvPr>
          <p:cNvSpPr>
            <a:spLocks noGrp="1"/>
          </p:cNvSpPr>
          <p:nvPr>
            <p:ph type="title"/>
          </p:nvPr>
        </p:nvSpPr>
        <p:spPr>
          <a:xfrm>
            <a:off x="1385590" y="511250"/>
            <a:ext cx="5704662" cy="407869"/>
          </a:xfrm>
        </p:spPr>
        <p:txBody>
          <a:bodyPr>
            <a:normAutofit fontScale="90000"/>
          </a:bodyPr>
          <a:lstStyle/>
          <a:p>
            <a:r>
              <a:rPr lang="fr-FR" sz="3600" dirty="0">
                <a:latin typeface="+mn-lt"/>
              </a:rPr>
              <a:t>La neutralité dans la relation client 2/2</a:t>
            </a:r>
          </a:p>
        </p:txBody>
      </p:sp>
      <p:sp>
        <p:nvSpPr>
          <p:cNvPr id="3" name="Espace réservé du contenu 2">
            <a:extLst>
              <a:ext uri="{FF2B5EF4-FFF2-40B4-BE49-F238E27FC236}">
                <a16:creationId xmlns:a16="http://schemas.microsoft.com/office/drawing/2014/main" id="{560DC50C-6B7D-76D6-067A-8FD764DF0379}"/>
              </a:ext>
            </a:extLst>
          </p:cNvPr>
          <p:cNvSpPr>
            <a:spLocks noGrp="1"/>
          </p:cNvSpPr>
          <p:nvPr>
            <p:ph idx="1"/>
          </p:nvPr>
        </p:nvSpPr>
        <p:spPr>
          <a:xfrm>
            <a:off x="436630" y="2204080"/>
            <a:ext cx="8849261" cy="2322944"/>
          </a:xfrm>
        </p:spPr>
        <p:txBody>
          <a:bodyPr/>
          <a:lstStyle/>
          <a:p>
            <a:endParaRPr lang="fr-FR" dirty="0"/>
          </a:p>
          <a:p>
            <a:pPr marL="0" indent="0">
              <a:buNone/>
            </a:pPr>
            <a:r>
              <a:rPr lang="fr-FR" sz="2000" dirty="0"/>
              <a:t>Concrètement, </a:t>
            </a:r>
          </a:p>
          <a:p>
            <a:pPr marL="0" indent="0">
              <a:buNone/>
            </a:pPr>
            <a:endParaRPr lang="fr-FR" sz="2000" dirty="0"/>
          </a:p>
          <a:p>
            <a:pPr marL="400050" lvl="1" indent="-400050">
              <a:buFont typeface="Wingdings" pitchFamily="2" charset="2"/>
              <a:buChar char="§"/>
            </a:pPr>
            <a:r>
              <a:rPr lang="fr-FR" sz="2000" dirty="0">
                <a:solidFill>
                  <a:schemeClr val="tx1">
                    <a:lumMod val="75000"/>
                    <a:lumOff val="25000"/>
                  </a:schemeClr>
                </a:solidFill>
              </a:rPr>
              <a:t>Ne pas laisser ses émotions personnelles interférer avec l’échange.</a:t>
            </a:r>
          </a:p>
          <a:p>
            <a:pPr marL="400050" lvl="1" indent="-400050">
              <a:buFont typeface="Wingdings" pitchFamily="2" charset="2"/>
              <a:buChar char="§"/>
            </a:pPr>
            <a:r>
              <a:rPr lang="fr-FR" sz="2000" dirty="0">
                <a:solidFill>
                  <a:schemeClr val="tx1">
                    <a:lumMod val="75000"/>
                    <a:lumOff val="25000"/>
                  </a:schemeClr>
                </a:solidFill>
              </a:rPr>
              <a:t>Traiter chaque client de manière équitable, sans favoritisme ni préjugé.</a:t>
            </a:r>
          </a:p>
          <a:p>
            <a:pPr marL="400050" lvl="1" indent="-400050">
              <a:buFont typeface="Wingdings" pitchFamily="2" charset="2"/>
              <a:buChar char="§"/>
            </a:pPr>
            <a:r>
              <a:rPr lang="fr-FR" sz="2000" dirty="0">
                <a:solidFill>
                  <a:schemeClr val="tx1">
                    <a:lumMod val="75000"/>
                    <a:lumOff val="25000"/>
                  </a:schemeClr>
                </a:solidFill>
              </a:rPr>
              <a:t>Être professionnel même face à un client mécontent, agressif ou injuste</a:t>
            </a:r>
          </a:p>
          <a:p>
            <a:pPr marL="400050" lvl="1" indent="-400050">
              <a:buFont typeface="Wingdings" pitchFamily="2" charset="2"/>
              <a:buChar char="§"/>
            </a:pPr>
            <a:r>
              <a:rPr lang="fr-FR" sz="2000" dirty="0">
                <a:solidFill>
                  <a:schemeClr val="tx1">
                    <a:lumMod val="75000"/>
                    <a:lumOff val="25000"/>
                  </a:schemeClr>
                </a:solidFill>
              </a:rPr>
              <a:t>Rester centré sur les faits et les solutions, plutôt que sur les réactions émotionnelles.</a:t>
            </a:r>
          </a:p>
        </p:txBody>
      </p:sp>
    </p:spTree>
    <p:extLst>
      <p:ext uri="{BB962C8B-B14F-4D97-AF65-F5344CB8AC3E}">
        <p14:creationId xmlns:p14="http://schemas.microsoft.com/office/powerpoint/2010/main" val="3240548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25550" y="439242"/>
            <a:ext cx="7200800" cy="1003795"/>
          </a:xfrm>
        </p:spPr>
        <p:txBody>
          <a:bodyPr>
            <a:normAutofit fontScale="90000"/>
          </a:bodyPr>
          <a:lstStyle/>
          <a:p>
            <a:br>
              <a:rPr lang="fr-FR" sz="3800" dirty="0"/>
            </a:br>
            <a:r>
              <a:rPr lang="fr-FR" sz="3800" dirty="0">
                <a:latin typeface="+mn-lt"/>
              </a:rPr>
              <a:t>Ma réaction face aux messages négatifs</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663371887"/>
              </p:ext>
            </p:extLst>
          </p:nvPr>
        </p:nvGraphicFramePr>
        <p:xfrm>
          <a:off x="769501" y="2244725"/>
          <a:ext cx="9234012" cy="3527426"/>
        </p:xfrm>
        <a:graphic>
          <a:graphicData uri="http://schemas.openxmlformats.org/drawingml/2006/table">
            <a:tbl>
              <a:tblPr firstRow="1" bandRow="1">
                <a:tableStyleId>{5C22544A-7EE6-4342-B048-85BDC9FD1C3A}</a:tableStyleId>
              </a:tblPr>
              <a:tblGrid>
                <a:gridCol w="2565003">
                  <a:extLst>
                    <a:ext uri="{9D8B030D-6E8A-4147-A177-3AD203B41FA5}">
                      <a16:colId xmlns:a16="http://schemas.microsoft.com/office/drawing/2014/main" val="20000"/>
                    </a:ext>
                  </a:extLst>
                </a:gridCol>
                <a:gridCol w="3591005">
                  <a:extLst>
                    <a:ext uri="{9D8B030D-6E8A-4147-A177-3AD203B41FA5}">
                      <a16:colId xmlns:a16="http://schemas.microsoft.com/office/drawing/2014/main" val="20001"/>
                    </a:ext>
                  </a:extLst>
                </a:gridCol>
                <a:gridCol w="3078004">
                  <a:extLst>
                    <a:ext uri="{9D8B030D-6E8A-4147-A177-3AD203B41FA5}">
                      <a16:colId xmlns:a16="http://schemas.microsoft.com/office/drawing/2014/main" val="20002"/>
                    </a:ext>
                  </a:extLst>
                </a:gridCol>
              </a:tblGrid>
              <a:tr h="465646">
                <a:tc>
                  <a:txBody>
                    <a:bodyPr/>
                    <a:lstStyle/>
                    <a:p>
                      <a:endParaRPr lang="fr-FR" sz="1900" dirty="0"/>
                    </a:p>
                  </a:txBody>
                  <a:tcPr marL="102600" marR="102600" marT="48101" marB="48101"/>
                </a:tc>
                <a:tc>
                  <a:txBody>
                    <a:bodyPr/>
                    <a:lstStyle/>
                    <a:p>
                      <a:r>
                        <a:rPr lang="fr-FR" sz="1900" dirty="0"/>
                        <a:t>Réaction</a:t>
                      </a:r>
                      <a:r>
                        <a:rPr lang="fr-FR" sz="1900" baseline="0" dirty="0"/>
                        <a:t> « inadaptée</a:t>
                      </a:r>
                      <a:r>
                        <a:rPr lang="fr-FR" sz="1900" dirty="0"/>
                        <a:t> »</a:t>
                      </a:r>
                    </a:p>
                  </a:txBody>
                  <a:tcPr marL="102600" marR="102600" marT="48101" marB="48101"/>
                </a:tc>
                <a:tc>
                  <a:txBody>
                    <a:bodyPr/>
                    <a:lstStyle/>
                    <a:p>
                      <a:r>
                        <a:rPr lang="fr-FR" sz="1900" dirty="0"/>
                        <a:t>Réaction</a:t>
                      </a:r>
                      <a:r>
                        <a:rPr lang="fr-FR" sz="1900" baseline="0" dirty="0"/>
                        <a:t> « adaptée </a:t>
                      </a:r>
                      <a:r>
                        <a:rPr lang="fr-FR" sz="1900" dirty="0"/>
                        <a:t>»</a:t>
                      </a:r>
                    </a:p>
                  </a:txBody>
                  <a:tcPr marL="102600" marR="102600" marT="48101" marB="48101"/>
                </a:tc>
                <a:extLst>
                  <a:ext uri="{0D108BD9-81ED-4DB2-BD59-A6C34878D82A}">
                    <a16:rowId xmlns:a16="http://schemas.microsoft.com/office/drawing/2014/main" val="10000"/>
                  </a:ext>
                </a:extLst>
              </a:tr>
              <a:tr h="1530890">
                <a:tc>
                  <a:txBody>
                    <a:bodyPr/>
                    <a:lstStyle/>
                    <a:p>
                      <a:r>
                        <a:rPr lang="fr-FR" sz="1900" dirty="0"/>
                        <a:t>Communication en vers moi</a:t>
                      </a:r>
                    </a:p>
                  </a:txBody>
                  <a:tcPr marL="102600" marR="102600" marT="48101" marB="48101"/>
                </a:tc>
                <a:tc>
                  <a:txBody>
                    <a:bodyPr/>
                    <a:lstStyle/>
                    <a:p>
                      <a:pPr>
                        <a:spcAft>
                          <a:spcPts val="0"/>
                        </a:spcAft>
                      </a:pPr>
                      <a:r>
                        <a:rPr lang="fr-FR" sz="1700" b="1" i="1" dirty="0">
                          <a:solidFill>
                            <a:srgbClr val="000000"/>
                          </a:solidFill>
                          <a:latin typeface="Times New Roman Bold Italic"/>
                          <a:ea typeface="Times New Roman"/>
                          <a:cs typeface="Times New Roman Bold Italic"/>
                        </a:rPr>
                        <a:t>Dénigrement de soi-même </a:t>
                      </a:r>
                      <a:endParaRPr kumimoji="0" lang="fr-FR" sz="1700" b="1" i="1" kern="1200" dirty="0">
                        <a:solidFill>
                          <a:srgbClr val="000000"/>
                        </a:solidFill>
                        <a:latin typeface="Arial"/>
                        <a:ea typeface="Times New Roman"/>
                        <a:cs typeface="Times New Roman"/>
                      </a:endParaRPr>
                    </a:p>
                    <a:p>
                      <a:pPr>
                        <a:spcAft>
                          <a:spcPts val="0"/>
                        </a:spcAft>
                      </a:pPr>
                      <a:r>
                        <a:rPr lang="fr-FR" sz="1500" i="1" dirty="0">
                          <a:solidFill>
                            <a:srgbClr val="000000"/>
                          </a:solidFill>
                          <a:latin typeface="Arial"/>
                          <a:ea typeface="Times New Roman"/>
                          <a:cs typeface="Arial"/>
                        </a:rPr>
                        <a:t>Je prends le message contre moi.</a:t>
                      </a:r>
                      <a:r>
                        <a:rPr lang="fr-FR" sz="1500" i="1" baseline="0" dirty="0">
                          <a:solidFill>
                            <a:srgbClr val="000000"/>
                          </a:solidFill>
                          <a:latin typeface="Arial"/>
                          <a:ea typeface="Times New Roman"/>
                          <a:cs typeface="Arial"/>
                        </a:rPr>
                        <a:t> Les</a:t>
                      </a:r>
                      <a:r>
                        <a:rPr lang="fr-FR" sz="1500" i="1" dirty="0">
                          <a:solidFill>
                            <a:srgbClr val="000000"/>
                          </a:solidFill>
                          <a:latin typeface="Arial"/>
                          <a:ea typeface="Times New Roman"/>
                          <a:cs typeface="Arial"/>
                        </a:rPr>
                        <a:t> jugements contre moi. </a:t>
                      </a:r>
                      <a:endParaRPr lang="fr-FR" sz="1500" dirty="0">
                        <a:latin typeface="Arial"/>
                        <a:ea typeface="Times New Roman"/>
                        <a:cs typeface="Arial"/>
                      </a:endParaRPr>
                    </a:p>
                    <a:p>
                      <a:pPr>
                        <a:spcAft>
                          <a:spcPts val="0"/>
                        </a:spcAft>
                      </a:pPr>
                      <a:r>
                        <a:rPr lang="fr-FR" sz="1500" dirty="0">
                          <a:solidFill>
                            <a:srgbClr val="000000"/>
                          </a:solidFill>
                          <a:latin typeface="Arial"/>
                          <a:ea typeface="Times New Roman"/>
                          <a:cs typeface="Arial"/>
                        </a:rPr>
                        <a:t>Je me dis : « Je suis un nul,  un pauvre connard »</a:t>
                      </a:r>
                      <a:endParaRPr lang="fr-FR" sz="1500" dirty="0">
                        <a:latin typeface="Arial"/>
                        <a:ea typeface="Times New Roman"/>
                        <a:cs typeface="Arial"/>
                      </a:endParaRPr>
                    </a:p>
                  </a:txBody>
                  <a:tcPr marL="49875" marR="49875" marT="0" marB="0"/>
                </a:tc>
                <a:tc>
                  <a:txBody>
                    <a:bodyPr/>
                    <a:lstStyle/>
                    <a:p>
                      <a:pPr>
                        <a:spcAft>
                          <a:spcPts val="0"/>
                        </a:spcAft>
                      </a:pPr>
                      <a:r>
                        <a:rPr lang="fr-FR" sz="1700" b="1" i="1" dirty="0">
                          <a:solidFill>
                            <a:srgbClr val="000000"/>
                          </a:solidFill>
                          <a:latin typeface="Times New Roman"/>
                          <a:ea typeface="Times New Roman"/>
                          <a:cs typeface="Times New Roman"/>
                        </a:rPr>
                        <a:t>Auto-empathie</a:t>
                      </a:r>
                    </a:p>
                    <a:p>
                      <a:pPr algn="l">
                        <a:spcAft>
                          <a:spcPts val="0"/>
                        </a:spcAft>
                      </a:pPr>
                      <a:r>
                        <a:rPr lang="fr-FR" sz="1500" dirty="0">
                          <a:solidFill>
                            <a:srgbClr val="000000"/>
                          </a:solidFill>
                          <a:latin typeface="Arial"/>
                          <a:ea typeface="Times New Roman"/>
                          <a:cs typeface="Times New Roman"/>
                        </a:rPr>
                        <a:t>Je me dis « Je suis cool de prendre le temps de comprendre. On va trouver un relais »</a:t>
                      </a:r>
                      <a:endParaRPr lang="fr-FR" sz="1500" dirty="0">
                        <a:latin typeface="Times New Roman"/>
                        <a:ea typeface="Times New Roman"/>
                        <a:cs typeface="Times New Roman"/>
                      </a:endParaRPr>
                    </a:p>
                  </a:txBody>
                  <a:tcPr marL="49875" marR="49875" marT="0" marB="0"/>
                </a:tc>
                <a:extLst>
                  <a:ext uri="{0D108BD9-81ED-4DB2-BD59-A6C34878D82A}">
                    <a16:rowId xmlns:a16="http://schemas.microsoft.com/office/drawing/2014/main" val="10001"/>
                  </a:ext>
                </a:extLst>
              </a:tr>
              <a:tr h="1530890">
                <a:tc>
                  <a:txBody>
                    <a:bodyPr/>
                    <a:lstStyle/>
                    <a:p>
                      <a:r>
                        <a:rPr lang="fr-FR" sz="1900" dirty="0"/>
                        <a:t>Communication à l’égard de l’autre </a:t>
                      </a:r>
                      <a:endParaRPr kumimoji="0" lang="fr-FR" sz="1900" b="1" kern="1200" dirty="0">
                        <a:solidFill>
                          <a:schemeClr val="lt1"/>
                        </a:solidFill>
                        <a:latin typeface="+mn-lt"/>
                        <a:ea typeface="+mn-ea"/>
                        <a:cs typeface="+mn-cs"/>
                      </a:endParaRPr>
                    </a:p>
                  </a:txBody>
                  <a:tcPr marL="102600" marR="102600" marT="48101" marB="48101"/>
                </a:tc>
                <a:tc>
                  <a:txBody>
                    <a:bodyPr/>
                    <a:lstStyle/>
                    <a:p>
                      <a:pPr>
                        <a:spcAft>
                          <a:spcPts val="0"/>
                        </a:spcAft>
                      </a:pPr>
                      <a:r>
                        <a:rPr lang="fr-FR" sz="1700" b="1" i="1" dirty="0">
                          <a:solidFill>
                            <a:srgbClr val="000000"/>
                          </a:solidFill>
                          <a:latin typeface="Times New Roman"/>
                          <a:ea typeface="Times New Roman"/>
                          <a:cs typeface="Times New Roman"/>
                        </a:rPr>
                        <a:t>Dénigrement</a:t>
                      </a:r>
                      <a:r>
                        <a:rPr lang="fr-FR" sz="1700" b="1" i="1" baseline="0" dirty="0">
                          <a:solidFill>
                            <a:srgbClr val="000000"/>
                          </a:solidFill>
                          <a:latin typeface="Times New Roman"/>
                          <a:ea typeface="Times New Roman"/>
                          <a:cs typeface="Times New Roman"/>
                        </a:rPr>
                        <a:t> de l’autre</a:t>
                      </a:r>
                    </a:p>
                    <a:p>
                      <a:pPr>
                        <a:spcAft>
                          <a:spcPts val="0"/>
                        </a:spcAft>
                      </a:pPr>
                      <a:r>
                        <a:rPr lang="fr-FR" sz="1700" i="1" dirty="0">
                          <a:solidFill>
                            <a:srgbClr val="000000"/>
                          </a:solidFill>
                          <a:latin typeface="Eurostile"/>
                          <a:ea typeface="Times New Roman"/>
                          <a:cs typeface="Eurostile"/>
                        </a:rPr>
                        <a:t>Je juge  et condamne l’autre </a:t>
                      </a:r>
                      <a:endParaRPr lang="fr-FR" sz="1700" dirty="0">
                        <a:latin typeface="Eurostile"/>
                        <a:ea typeface="Times New Roman"/>
                        <a:cs typeface="Eurostile"/>
                      </a:endParaRPr>
                    </a:p>
                    <a:p>
                      <a:pPr>
                        <a:spcAft>
                          <a:spcPts val="0"/>
                        </a:spcAft>
                      </a:pPr>
                      <a:r>
                        <a:rPr lang="fr-FR" sz="1700" dirty="0">
                          <a:solidFill>
                            <a:srgbClr val="000000"/>
                          </a:solidFill>
                          <a:latin typeface="Eurostile"/>
                          <a:ea typeface="Times New Roman"/>
                          <a:cs typeface="Eurostile"/>
                        </a:rPr>
                        <a:t>Je pense : « il est con, débile … »</a:t>
                      </a:r>
                    </a:p>
                    <a:p>
                      <a:pPr>
                        <a:spcAft>
                          <a:spcPts val="0"/>
                        </a:spcAft>
                      </a:pPr>
                      <a:endParaRPr lang="fr-FR" sz="1700" dirty="0">
                        <a:latin typeface="Times New Roman"/>
                        <a:ea typeface="Times New Roman"/>
                        <a:cs typeface="Times New Roman"/>
                      </a:endParaRPr>
                    </a:p>
                  </a:txBody>
                  <a:tcPr marL="49875" marR="49875" marT="0" marB="0"/>
                </a:tc>
                <a:tc>
                  <a:txBody>
                    <a:bodyPr/>
                    <a:lstStyle/>
                    <a:p>
                      <a:pPr>
                        <a:spcAft>
                          <a:spcPts val="0"/>
                        </a:spcAft>
                      </a:pPr>
                      <a:r>
                        <a:rPr lang="fr-FR" sz="1700" b="1" i="1" dirty="0">
                          <a:solidFill>
                            <a:srgbClr val="000000"/>
                          </a:solidFill>
                          <a:latin typeface="Times New Roman"/>
                          <a:ea typeface="Times New Roman"/>
                          <a:cs typeface="Times New Roman"/>
                        </a:rPr>
                        <a:t>Empathie pour l’autre </a:t>
                      </a:r>
                    </a:p>
                    <a:p>
                      <a:pPr>
                        <a:spcAft>
                          <a:spcPts val="0"/>
                        </a:spcAft>
                      </a:pPr>
                      <a:r>
                        <a:rPr lang="fr-FR" sz="1700" dirty="0">
                          <a:solidFill>
                            <a:srgbClr val="000000"/>
                          </a:solidFill>
                          <a:latin typeface="Eurostile"/>
                          <a:ea typeface="Times New Roman"/>
                          <a:cs typeface="Eurostile"/>
                        </a:rPr>
                        <a:t>J</a:t>
                      </a:r>
                      <a:r>
                        <a:rPr lang="fr-FR" sz="1500" dirty="0">
                          <a:solidFill>
                            <a:srgbClr val="000000"/>
                          </a:solidFill>
                          <a:latin typeface="Arial"/>
                          <a:ea typeface="Times New Roman"/>
                          <a:cs typeface="Arial"/>
                        </a:rPr>
                        <a:t>e dis </a:t>
                      </a:r>
                      <a:r>
                        <a:rPr lang="fr-FR" sz="1500" baseline="0" dirty="0">
                          <a:solidFill>
                            <a:srgbClr val="000000"/>
                          </a:solidFill>
                          <a:latin typeface="Arial"/>
                          <a:ea typeface="Times New Roman"/>
                          <a:cs typeface="Arial"/>
                        </a:rPr>
                        <a:t> « C’est difficile votre situation, en même temps, en bénéficiant  de conseils énergie ….cela permettra de réduire vos dépenses» </a:t>
                      </a:r>
                      <a:endParaRPr lang="fr-FR" sz="1500" dirty="0">
                        <a:solidFill>
                          <a:srgbClr val="000000"/>
                        </a:solidFill>
                        <a:latin typeface="Arial"/>
                        <a:ea typeface="Times New Roman"/>
                        <a:cs typeface="Arial"/>
                      </a:endParaRPr>
                    </a:p>
                  </a:txBody>
                  <a:tcPr marL="49875" marR="49875" marT="0" marB="0"/>
                </a:tc>
                <a:extLst>
                  <a:ext uri="{0D108BD9-81ED-4DB2-BD59-A6C34878D82A}">
                    <a16:rowId xmlns:a16="http://schemas.microsoft.com/office/drawing/2014/main" val="10002"/>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1539001" y="710192"/>
            <a:ext cx="6903373" cy="454292"/>
          </a:xfrm>
        </p:spPr>
        <p:txBody>
          <a:bodyPr/>
          <a:lstStyle/>
          <a:p>
            <a:pPr eaLnBrk="1" hangingPunct="1">
              <a:lnSpc>
                <a:spcPct val="80000"/>
              </a:lnSpc>
            </a:pPr>
            <a:r>
              <a:rPr lang="fr-FR" sz="3600" dirty="0">
                <a:latin typeface="+mn-lt"/>
              </a:rPr>
              <a:t>Utiliser un mode d’action équilibré</a:t>
            </a:r>
          </a:p>
        </p:txBody>
      </p:sp>
      <p:sp>
        <p:nvSpPr>
          <p:cNvPr id="26628" name="Text Box 4"/>
          <p:cNvSpPr txBox="1">
            <a:spLocks noChangeArrowheads="1"/>
          </p:cNvSpPr>
          <p:nvPr/>
        </p:nvSpPr>
        <p:spPr bwMode="auto">
          <a:xfrm>
            <a:off x="1197001" y="1924050"/>
            <a:ext cx="6241508" cy="1279037"/>
          </a:xfrm>
          <a:prstGeom prst="rect">
            <a:avLst/>
          </a:prstGeom>
          <a:noFill/>
          <a:ln w="9525">
            <a:noFill/>
            <a:miter lim="800000"/>
            <a:headEnd/>
            <a:tailEnd/>
          </a:ln>
        </p:spPr>
        <p:txBody>
          <a:bodyPr lIns="95317" tIns="47659" rIns="95317" bIns="47659">
            <a:prstTxWarp prst="textNoShape">
              <a:avLst/>
            </a:prstTxWarp>
            <a:spAutoFit/>
          </a:bodyPr>
          <a:lstStyle/>
          <a:p>
            <a:r>
              <a:rPr lang="fr-FR" sz="2600" b="1" dirty="0">
                <a:solidFill>
                  <a:srgbClr val="96CD31"/>
                </a:solidFill>
                <a:latin typeface="+mn-lt"/>
                <a:cs typeface="Eurostile"/>
              </a:rPr>
              <a:t>OBSERVER- CONSTATER</a:t>
            </a:r>
          </a:p>
          <a:p>
            <a:pPr>
              <a:buFont typeface="Arial"/>
              <a:buChar char="•"/>
            </a:pPr>
            <a:r>
              <a:rPr lang="fr-FR" sz="1500" b="1" dirty="0">
                <a:latin typeface="+mn-lt"/>
                <a:cs typeface="Eurostile"/>
                <a:sym typeface="Monotype Sorts" pitchFamily="-112" charset="2"/>
              </a:rPr>
              <a:t> </a:t>
            </a:r>
            <a:r>
              <a:rPr lang="fr-FR" sz="1700" b="1" dirty="0">
                <a:latin typeface="+mn-lt"/>
                <a:cs typeface="Eurostile"/>
              </a:rPr>
              <a:t>Les faits</a:t>
            </a:r>
          </a:p>
          <a:p>
            <a:pPr>
              <a:buFont typeface="Arial"/>
              <a:buChar char="•"/>
            </a:pPr>
            <a:r>
              <a:rPr lang="fr-FR" sz="1700" b="1" dirty="0">
                <a:latin typeface="+mn-lt"/>
                <a:cs typeface="Eurostile"/>
              </a:rPr>
              <a:t> Les questions à se poser ou à poser (vérifier) : QQCOQP</a:t>
            </a:r>
          </a:p>
          <a:p>
            <a:pPr>
              <a:buFont typeface="Arial"/>
              <a:buChar char="•"/>
            </a:pPr>
            <a:r>
              <a:rPr lang="fr-FR" sz="1700" b="1" dirty="0">
                <a:latin typeface="+mn-lt"/>
                <a:cs typeface="Eurostile"/>
              </a:rPr>
              <a:t> Avoir une vision claire de la situation et savoir la relater</a:t>
            </a:r>
          </a:p>
        </p:txBody>
      </p:sp>
      <p:sp>
        <p:nvSpPr>
          <p:cNvPr id="26629" name="Text Box 5"/>
          <p:cNvSpPr txBox="1">
            <a:spLocks noChangeArrowheads="1"/>
          </p:cNvSpPr>
          <p:nvPr/>
        </p:nvSpPr>
        <p:spPr bwMode="auto">
          <a:xfrm>
            <a:off x="769501" y="1924050"/>
            <a:ext cx="684001" cy="501901"/>
          </a:xfrm>
          <a:prstGeom prst="rect">
            <a:avLst/>
          </a:prstGeom>
          <a:noFill/>
          <a:ln w="9525">
            <a:noFill/>
            <a:miter lim="800000"/>
            <a:headEnd/>
            <a:tailEnd/>
          </a:ln>
        </p:spPr>
        <p:txBody>
          <a:bodyPr lIns="95317" tIns="47659" rIns="95317" bIns="47659">
            <a:prstTxWarp prst="textNoShape">
              <a:avLst/>
            </a:prstTxWarp>
            <a:spAutoFit/>
          </a:bodyPr>
          <a:lstStyle/>
          <a:p>
            <a:pPr>
              <a:spcBef>
                <a:spcPct val="50000"/>
              </a:spcBef>
            </a:pPr>
            <a:r>
              <a:rPr lang="fr-FR" sz="2600" b="1" dirty="0">
                <a:latin typeface="Century Gothic" pitchFamily="-112" charset="0"/>
              </a:rPr>
              <a:t>1-</a:t>
            </a:r>
            <a:endParaRPr lang="fr-FR" sz="2600" dirty="0"/>
          </a:p>
        </p:txBody>
      </p:sp>
      <p:sp>
        <p:nvSpPr>
          <p:cNvPr id="26630" name="Oval 6"/>
          <p:cNvSpPr>
            <a:spLocks noChangeArrowheads="1"/>
          </p:cNvSpPr>
          <p:nvPr/>
        </p:nvSpPr>
        <p:spPr bwMode="auto">
          <a:xfrm>
            <a:off x="6327008" y="1924050"/>
            <a:ext cx="2308503" cy="641350"/>
          </a:xfrm>
          <a:prstGeom prst="ellipse">
            <a:avLst/>
          </a:prstGeom>
          <a:ln>
            <a:headEnd/>
            <a:tailEnd/>
          </a:ln>
        </p:spPr>
        <p:style>
          <a:lnRef idx="1">
            <a:schemeClr val="accent4"/>
          </a:lnRef>
          <a:fillRef idx="2">
            <a:schemeClr val="accent4"/>
          </a:fillRef>
          <a:effectRef idx="1">
            <a:schemeClr val="accent4"/>
          </a:effectRef>
          <a:fontRef idx="minor">
            <a:schemeClr val="dk1"/>
          </a:fontRef>
        </p:style>
        <p:txBody>
          <a:bodyPr wrap="none" lIns="95317" tIns="47659" rIns="95317" bIns="47659" anchor="ctr">
            <a:prstTxWarp prst="textNoShape">
              <a:avLst/>
            </a:prstTxWarp>
          </a:bodyPr>
          <a:lstStyle/>
          <a:p>
            <a:endParaRPr lang="fr-FR" dirty="0"/>
          </a:p>
        </p:txBody>
      </p:sp>
      <p:sp>
        <p:nvSpPr>
          <p:cNvPr id="26631" name="Text Box 7"/>
          <p:cNvSpPr txBox="1">
            <a:spLocks noChangeArrowheads="1"/>
          </p:cNvSpPr>
          <p:nvPr/>
        </p:nvSpPr>
        <p:spPr bwMode="auto">
          <a:xfrm>
            <a:off x="2137503" y="3527425"/>
            <a:ext cx="6736919" cy="1019991"/>
          </a:xfrm>
          <a:prstGeom prst="rect">
            <a:avLst/>
          </a:prstGeom>
          <a:noFill/>
          <a:ln w="9525">
            <a:noFill/>
            <a:miter lim="800000"/>
            <a:headEnd/>
            <a:tailEnd/>
          </a:ln>
        </p:spPr>
        <p:txBody>
          <a:bodyPr wrap="square" lIns="95317" tIns="47659" rIns="95317" bIns="47659">
            <a:prstTxWarp prst="textNoShape">
              <a:avLst/>
            </a:prstTxWarp>
            <a:spAutoFit/>
          </a:bodyPr>
          <a:lstStyle/>
          <a:p>
            <a:r>
              <a:rPr lang="fr-FR" sz="2600" b="1" dirty="0">
                <a:solidFill>
                  <a:srgbClr val="96CD31"/>
                </a:solidFill>
                <a:latin typeface="+mn-lt"/>
                <a:cs typeface="Eurostile"/>
              </a:rPr>
              <a:t>COMPRENDRE</a:t>
            </a:r>
          </a:p>
          <a:p>
            <a:pPr>
              <a:buFont typeface="Arial"/>
              <a:buChar char="•"/>
            </a:pPr>
            <a:r>
              <a:rPr lang="fr-FR" sz="1700" b="1" dirty="0">
                <a:latin typeface="+mn-lt"/>
                <a:cs typeface="Eurostile"/>
                <a:sym typeface="Monotype Sorts" pitchFamily="-112" charset="2"/>
              </a:rPr>
              <a:t> </a:t>
            </a:r>
            <a:r>
              <a:rPr lang="fr-FR" sz="1700" b="1" dirty="0">
                <a:latin typeface="+mn-lt"/>
                <a:cs typeface="Eurostile"/>
              </a:rPr>
              <a:t>Evaluer les conséquences pour les clients (fournisseur, utilisateur, élus)</a:t>
            </a:r>
          </a:p>
          <a:p>
            <a:pPr>
              <a:buFont typeface="Arial"/>
              <a:buChar char="•"/>
            </a:pPr>
            <a:r>
              <a:rPr lang="fr-FR" sz="1700" b="1" dirty="0">
                <a:latin typeface="+mn-lt"/>
                <a:cs typeface="Eurostile"/>
              </a:rPr>
              <a:t> Déterminer les enjeux pour mon entreprise, mon service, mes collègues</a:t>
            </a:r>
          </a:p>
        </p:txBody>
      </p:sp>
      <p:sp>
        <p:nvSpPr>
          <p:cNvPr id="26632" name="Text Box 8"/>
          <p:cNvSpPr txBox="1">
            <a:spLocks noChangeArrowheads="1"/>
          </p:cNvSpPr>
          <p:nvPr/>
        </p:nvSpPr>
        <p:spPr bwMode="auto">
          <a:xfrm>
            <a:off x="1710002" y="3527425"/>
            <a:ext cx="684001" cy="501901"/>
          </a:xfrm>
          <a:prstGeom prst="rect">
            <a:avLst/>
          </a:prstGeom>
          <a:noFill/>
          <a:ln w="9525">
            <a:noFill/>
            <a:miter lim="800000"/>
            <a:headEnd/>
            <a:tailEnd/>
          </a:ln>
        </p:spPr>
        <p:txBody>
          <a:bodyPr lIns="95317" tIns="47659" rIns="95317" bIns="47659">
            <a:prstTxWarp prst="textNoShape">
              <a:avLst/>
            </a:prstTxWarp>
            <a:spAutoFit/>
          </a:bodyPr>
          <a:lstStyle/>
          <a:p>
            <a:pPr>
              <a:spcBef>
                <a:spcPct val="50000"/>
              </a:spcBef>
            </a:pPr>
            <a:r>
              <a:rPr lang="fr-FR" sz="2600" b="1" dirty="0">
                <a:latin typeface="Century Gothic" pitchFamily="-112" charset="0"/>
              </a:rPr>
              <a:t>2-</a:t>
            </a:r>
            <a:endParaRPr lang="fr-FR" sz="2600" dirty="0"/>
          </a:p>
        </p:txBody>
      </p:sp>
      <p:sp>
        <p:nvSpPr>
          <p:cNvPr id="26633" name="Text Box 9"/>
          <p:cNvSpPr txBox="1">
            <a:spLocks noChangeArrowheads="1"/>
          </p:cNvSpPr>
          <p:nvPr/>
        </p:nvSpPr>
        <p:spPr bwMode="auto">
          <a:xfrm>
            <a:off x="3078004" y="4890294"/>
            <a:ext cx="4716298" cy="1281189"/>
          </a:xfrm>
          <a:prstGeom prst="rect">
            <a:avLst/>
          </a:prstGeom>
          <a:noFill/>
          <a:ln w="9525">
            <a:noFill/>
            <a:miter lim="800000"/>
            <a:headEnd/>
            <a:tailEnd/>
          </a:ln>
        </p:spPr>
        <p:txBody>
          <a:bodyPr wrap="square" lIns="95317" tIns="47659" rIns="95317" bIns="47659">
            <a:prstTxWarp prst="textNoShape">
              <a:avLst/>
            </a:prstTxWarp>
            <a:spAutoFit/>
          </a:bodyPr>
          <a:lstStyle/>
          <a:p>
            <a:r>
              <a:rPr lang="fr-FR" sz="2600" b="1" dirty="0">
                <a:solidFill>
                  <a:srgbClr val="96CD31"/>
                </a:solidFill>
                <a:latin typeface="+mn-lt"/>
                <a:cs typeface="Eurostile"/>
              </a:rPr>
              <a:t>AGIR</a:t>
            </a:r>
          </a:p>
          <a:p>
            <a:pPr>
              <a:buFont typeface="Arial"/>
              <a:buChar char="•"/>
            </a:pPr>
            <a:r>
              <a:rPr lang="fr-FR" sz="1700" b="1" dirty="0">
                <a:latin typeface="+mn-lt"/>
                <a:cs typeface="Eurostile"/>
                <a:sym typeface="Monotype Sorts" pitchFamily="-112" charset="2"/>
              </a:rPr>
              <a:t> </a:t>
            </a:r>
            <a:r>
              <a:rPr lang="fr-FR" sz="1700" b="1" dirty="0">
                <a:latin typeface="+mn-lt"/>
                <a:cs typeface="Eurostile"/>
              </a:rPr>
              <a:t>Dans le cadre de ma mission, j’ai l’initiative</a:t>
            </a:r>
          </a:p>
          <a:p>
            <a:pPr>
              <a:buFont typeface="Arial"/>
              <a:buChar char="•"/>
            </a:pPr>
            <a:r>
              <a:rPr lang="fr-FR" sz="1700" b="1" dirty="0">
                <a:latin typeface="+mn-lt"/>
                <a:cs typeface="Eurostile"/>
              </a:rPr>
              <a:t> Hors du cadre, je signale : la responsabilité commune</a:t>
            </a:r>
          </a:p>
        </p:txBody>
      </p:sp>
      <p:sp>
        <p:nvSpPr>
          <p:cNvPr id="26634" name="Text Box 10"/>
          <p:cNvSpPr txBox="1">
            <a:spLocks noChangeArrowheads="1"/>
          </p:cNvSpPr>
          <p:nvPr/>
        </p:nvSpPr>
        <p:spPr bwMode="auto">
          <a:xfrm>
            <a:off x="2650503" y="4890294"/>
            <a:ext cx="684001" cy="501901"/>
          </a:xfrm>
          <a:prstGeom prst="rect">
            <a:avLst/>
          </a:prstGeom>
          <a:noFill/>
          <a:ln w="9525">
            <a:noFill/>
            <a:miter lim="800000"/>
            <a:headEnd/>
            <a:tailEnd/>
          </a:ln>
        </p:spPr>
        <p:txBody>
          <a:bodyPr lIns="95317" tIns="47659" rIns="95317" bIns="47659">
            <a:prstTxWarp prst="textNoShape">
              <a:avLst/>
            </a:prstTxWarp>
            <a:spAutoFit/>
          </a:bodyPr>
          <a:lstStyle/>
          <a:p>
            <a:pPr>
              <a:spcBef>
                <a:spcPct val="50000"/>
              </a:spcBef>
            </a:pPr>
            <a:r>
              <a:rPr lang="fr-FR" sz="2600" b="1" dirty="0">
                <a:latin typeface="Century Gothic" pitchFamily="-112" charset="0"/>
              </a:rPr>
              <a:t>3-</a:t>
            </a:r>
            <a:endParaRPr lang="fr-FR" sz="2600" dirty="0"/>
          </a:p>
        </p:txBody>
      </p:sp>
      <p:sp>
        <p:nvSpPr>
          <p:cNvPr id="26635" name="Oval 11"/>
          <p:cNvSpPr>
            <a:spLocks noChangeArrowheads="1"/>
          </p:cNvSpPr>
          <p:nvPr/>
        </p:nvSpPr>
        <p:spPr bwMode="auto">
          <a:xfrm>
            <a:off x="7096509" y="3286919"/>
            <a:ext cx="2308503" cy="641350"/>
          </a:xfrm>
          <a:prstGeom prst="ellipse">
            <a:avLst/>
          </a:prstGeom>
          <a:ln>
            <a:headEnd/>
            <a:tailEnd/>
          </a:ln>
        </p:spPr>
        <p:style>
          <a:lnRef idx="1">
            <a:schemeClr val="accent4"/>
          </a:lnRef>
          <a:fillRef idx="2">
            <a:schemeClr val="accent4"/>
          </a:fillRef>
          <a:effectRef idx="1">
            <a:schemeClr val="accent4"/>
          </a:effectRef>
          <a:fontRef idx="minor">
            <a:schemeClr val="dk1"/>
          </a:fontRef>
        </p:style>
        <p:txBody>
          <a:bodyPr wrap="none" lIns="95317" tIns="47659" rIns="95317" bIns="47659" anchor="ctr">
            <a:prstTxWarp prst="textNoShape">
              <a:avLst/>
            </a:prstTxWarp>
          </a:bodyPr>
          <a:lstStyle/>
          <a:p>
            <a:endParaRPr lang="fr-FR" dirty="0"/>
          </a:p>
        </p:txBody>
      </p:sp>
      <p:sp>
        <p:nvSpPr>
          <p:cNvPr id="26636" name="Oval 12"/>
          <p:cNvSpPr>
            <a:spLocks noChangeArrowheads="1"/>
          </p:cNvSpPr>
          <p:nvPr/>
        </p:nvSpPr>
        <p:spPr bwMode="auto">
          <a:xfrm>
            <a:off x="7866010" y="4729957"/>
            <a:ext cx="2308503" cy="641350"/>
          </a:xfrm>
          <a:prstGeom prst="ellipse">
            <a:avLst/>
          </a:prstGeom>
          <a:ln>
            <a:headEnd/>
            <a:tailEnd/>
          </a:ln>
        </p:spPr>
        <p:style>
          <a:lnRef idx="1">
            <a:schemeClr val="accent4"/>
          </a:lnRef>
          <a:fillRef idx="2">
            <a:schemeClr val="accent4"/>
          </a:fillRef>
          <a:effectRef idx="1">
            <a:schemeClr val="accent4"/>
          </a:effectRef>
          <a:fontRef idx="minor">
            <a:schemeClr val="dk1"/>
          </a:fontRef>
        </p:style>
        <p:txBody>
          <a:bodyPr wrap="none" lIns="95317" tIns="47659" rIns="95317" bIns="47659" anchor="ctr">
            <a:prstTxWarp prst="textNoShape">
              <a:avLst/>
            </a:prstTxWarp>
          </a:bodyPr>
          <a:lstStyle/>
          <a:p>
            <a:endParaRPr lang="fr-FR" dirty="0"/>
          </a:p>
        </p:txBody>
      </p:sp>
      <p:sp>
        <p:nvSpPr>
          <p:cNvPr id="26637" name="Line 13"/>
          <p:cNvSpPr>
            <a:spLocks noChangeShapeType="1"/>
          </p:cNvSpPr>
          <p:nvPr/>
        </p:nvSpPr>
        <p:spPr bwMode="auto">
          <a:xfrm>
            <a:off x="684001" y="1924050"/>
            <a:ext cx="1710002" cy="3986235"/>
          </a:xfrm>
          <a:prstGeom prst="line">
            <a:avLst/>
          </a:prstGeom>
          <a:noFill/>
          <a:ln w="38100">
            <a:solidFill>
              <a:schemeClr val="tx2"/>
            </a:solidFill>
            <a:round/>
            <a:headEnd/>
            <a:tailEnd type="triangle" w="med" len="med"/>
          </a:ln>
        </p:spPr>
        <p:txBody>
          <a:bodyPr wrap="none" lIns="95317" tIns="47659" rIns="95317" bIns="47659" anchor="ctr">
            <a:prstTxWarp prst="textNoShape">
              <a:avLst/>
            </a:prstTxWarp>
          </a:bodyPr>
          <a:lstStyle/>
          <a:p>
            <a:endParaRPr lang="fr-FR" dirty="0"/>
          </a:p>
        </p:txBody>
      </p:sp>
      <p:sp>
        <p:nvSpPr>
          <p:cNvPr id="26638" name="Text Box 14"/>
          <p:cNvSpPr txBox="1">
            <a:spLocks noChangeArrowheads="1"/>
          </p:cNvSpPr>
          <p:nvPr/>
        </p:nvSpPr>
        <p:spPr bwMode="auto">
          <a:xfrm>
            <a:off x="6412508" y="2084388"/>
            <a:ext cx="2137503" cy="373248"/>
          </a:xfrm>
          <a:prstGeom prst="rect">
            <a:avLst/>
          </a:prstGeom>
          <a:noFill/>
          <a:ln w="9525">
            <a:noFill/>
            <a:miter lim="800000"/>
            <a:headEnd/>
            <a:tailEnd/>
          </a:ln>
        </p:spPr>
        <p:txBody>
          <a:bodyPr lIns="95317" tIns="47659" rIns="95317" bIns="47659">
            <a:prstTxWarp prst="textNoShape">
              <a:avLst/>
            </a:prstTxWarp>
            <a:spAutoFit/>
          </a:bodyPr>
          <a:lstStyle/>
          <a:p>
            <a:pPr algn="ctr">
              <a:spcBef>
                <a:spcPct val="50000"/>
              </a:spcBef>
            </a:pPr>
            <a:r>
              <a:rPr lang="fr-FR" b="1" i="1" dirty="0"/>
              <a:t>Je constate</a:t>
            </a:r>
            <a:endParaRPr lang="fr-FR" dirty="0"/>
          </a:p>
        </p:txBody>
      </p:sp>
      <p:sp>
        <p:nvSpPr>
          <p:cNvPr id="26639" name="Text Box 15"/>
          <p:cNvSpPr txBox="1">
            <a:spLocks noChangeArrowheads="1"/>
          </p:cNvSpPr>
          <p:nvPr/>
        </p:nvSpPr>
        <p:spPr bwMode="auto">
          <a:xfrm>
            <a:off x="7182009" y="3447256"/>
            <a:ext cx="2137503" cy="373248"/>
          </a:xfrm>
          <a:prstGeom prst="rect">
            <a:avLst/>
          </a:prstGeom>
          <a:noFill/>
          <a:ln w="9525">
            <a:noFill/>
            <a:miter lim="800000"/>
            <a:headEnd/>
            <a:tailEnd/>
          </a:ln>
        </p:spPr>
        <p:txBody>
          <a:bodyPr lIns="95317" tIns="47659" rIns="95317" bIns="47659">
            <a:prstTxWarp prst="textNoShape">
              <a:avLst/>
            </a:prstTxWarp>
            <a:spAutoFit/>
          </a:bodyPr>
          <a:lstStyle/>
          <a:p>
            <a:pPr algn="ctr">
              <a:spcBef>
                <a:spcPct val="50000"/>
              </a:spcBef>
            </a:pPr>
            <a:r>
              <a:rPr lang="fr-FR" b="1" i="1" dirty="0"/>
              <a:t>J’en déduis</a:t>
            </a:r>
            <a:endParaRPr lang="fr-FR" dirty="0"/>
          </a:p>
        </p:txBody>
      </p:sp>
      <p:sp>
        <p:nvSpPr>
          <p:cNvPr id="26640" name="Text Box 16"/>
          <p:cNvSpPr txBox="1">
            <a:spLocks noChangeArrowheads="1"/>
          </p:cNvSpPr>
          <p:nvPr/>
        </p:nvSpPr>
        <p:spPr bwMode="auto">
          <a:xfrm>
            <a:off x="7951510" y="4890294"/>
            <a:ext cx="2137503" cy="373248"/>
          </a:xfrm>
          <a:prstGeom prst="rect">
            <a:avLst/>
          </a:prstGeom>
          <a:noFill/>
          <a:ln w="9525">
            <a:noFill/>
            <a:miter lim="800000"/>
            <a:headEnd/>
            <a:tailEnd/>
          </a:ln>
        </p:spPr>
        <p:txBody>
          <a:bodyPr lIns="95317" tIns="47659" rIns="95317" bIns="47659">
            <a:prstTxWarp prst="textNoShape">
              <a:avLst/>
            </a:prstTxWarp>
            <a:spAutoFit/>
          </a:bodyPr>
          <a:lstStyle/>
          <a:p>
            <a:pPr algn="ctr">
              <a:spcBef>
                <a:spcPct val="50000"/>
              </a:spcBef>
            </a:pPr>
            <a:r>
              <a:rPr lang="fr-FR" b="1" i="1" dirty="0"/>
              <a:t>Je propose</a:t>
            </a:r>
            <a:endParaRPr lang="fr-F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E6984-BD91-56AA-47F6-1AB805D6B57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88E018-9A31-9F00-E2B5-6097A9213AEE}"/>
              </a:ext>
            </a:extLst>
          </p:cNvPr>
          <p:cNvSpPr txBox="1">
            <a:spLocks/>
          </p:cNvSpPr>
          <p:nvPr/>
        </p:nvSpPr>
        <p:spPr>
          <a:xfrm>
            <a:off x="89446" y="1231330"/>
            <a:ext cx="8136904" cy="1728192"/>
          </a:xfrm>
          <a:prstGeom prst="rect">
            <a:avLst/>
          </a:prstGeom>
        </p:spPr>
        <p:txBody>
          <a:bodyPr vert="horz" wrap="square" lIns="0" tIns="0" rIns="0" bIns="0" rtlCol="0" anchor="b">
            <a:normAutofit/>
          </a:bodyPr>
          <a:lstStyle>
            <a:lvl1pPr algn="l" defTabSz="769448" rtl="0" eaLnBrk="1" latinLnBrk="0" hangingPunct="1">
              <a:lnSpc>
                <a:spcPct val="90000"/>
              </a:lnSpc>
              <a:spcBef>
                <a:spcPct val="0"/>
              </a:spcBef>
              <a:buNone/>
              <a:defRPr sz="4208" b="0" kern="1200" cap="none">
                <a:solidFill>
                  <a:schemeClr val="tx2"/>
                </a:solidFill>
                <a:latin typeface="Calibri" panose="020F0502020204030204" pitchFamily="34" charset="0"/>
                <a:ea typeface="+mj-ea"/>
                <a:cs typeface="Calibri" panose="020F0502020204030204" pitchFamily="34" charset="0"/>
              </a:defRPr>
            </a:lvl1pPr>
          </a:lstStyle>
          <a:p>
            <a:pPr algn="ctr" fontAlgn="auto">
              <a:spcAft>
                <a:spcPts val="0"/>
              </a:spcAft>
            </a:pPr>
            <a:r>
              <a:rPr lang="fr-FR" sz="3000" b="1" dirty="0">
                <a:latin typeface="+mn-lt"/>
              </a:rPr>
              <a:t>Les leviers de préventions RIVA:</a:t>
            </a:r>
            <a:br>
              <a:rPr lang="fr-FR" sz="3000" b="1" dirty="0">
                <a:latin typeface="+mn-lt"/>
              </a:rPr>
            </a:br>
            <a:r>
              <a:rPr lang="fr-FR" sz="3200" b="1" dirty="0"/>
              <a:t>Elaboration des éléments de langage</a:t>
            </a:r>
            <a:br>
              <a:rPr lang="fr-FR" sz="3200" dirty="0">
                <a:latin typeface="+mn-lt"/>
              </a:rPr>
            </a:br>
            <a:br>
              <a:rPr lang="fr-FR" sz="3000" dirty="0">
                <a:latin typeface="Eurostile" pitchFamily="-112" charset="0"/>
              </a:rPr>
            </a:br>
            <a:endParaRPr lang="fr-FR" sz="3000" dirty="0">
              <a:latin typeface="Eurostile" pitchFamily="-112" charset="0"/>
            </a:endParaRPr>
          </a:p>
        </p:txBody>
      </p:sp>
      <p:sp>
        <p:nvSpPr>
          <p:cNvPr id="4" name="Losange 3">
            <a:extLst>
              <a:ext uri="{FF2B5EF4-FFF2-40B4-BE49-F238E27FC236}">
                <a16:creationId xmlns:a16="http://schemas.microsoft.com/office/drawing/2014/main" id="{8298CBA6-E5E1-B43B-7D54-18387C73EBD2}"/>
              </a:ext>
            </a:extLst>
          </p:cNvPr>
          <p:cNvSpPr/>
          <p:nvPr/>
        </p:nvSpPr>
        <p:spPr>
          <a:xfrm>
            <a:off x="1925650" y="2455466"/>
            <a:ext cx="4464496" cy="4255666"/>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907168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EE064-9F92-1D01-594C-C952631FBCC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2C859E5-511E-BFE7-16EA-F6A0E9025C73}"/>
              </a:ext>
            </a:extLst>
          </p:cNvPr>
          <p:cNvSpPr>
            <a:spLocks noGrp="1"/>
          </p:cNvSpPr>
          <p:nvPr>
            <p:ph type="title"/>
          </p:nvPr>
        </p:nvSpPr>
        <p:spPr>
          <a:xfrm>
            <a:off x="1169566" y="1087314"/>
            <a:ext cx="5704662" cy="407869"/>
          </a:xfrm>
        </p:spPr>
        <p:txBody>
          <a:bodyPr>
            <a:normAutofit fontScale="90000"/>
          </a:bodyPr>
          <a:lstStyle/>
          <a:p>
            <a:r>
              <a:rPr lang="fr-FR" sz="4000" dirty="0">
                <a:solidFill>
                  <a:srgbClr val="92D050"/>
                </a:solidFill>
                <a:latin typeface="+mn-lt"/>
              </a:rPr>
              <a:t>Travail en sous groupe</a:t>
            </a:r>
          </a:p>
        </p:txBody>
      </p:sp>
      <p:sp>
        <p:nvSpPr>
          <p:cNvPr id="5" name="Espace réservé du contenu 4">
            <a:extLst>
              <a:ext uri="{FF2B5EF4-FFF2-40B4-BE49-F238E27FC236}">
                <a16:creationId xmlns:a16="http://schemas.microsoft.com/office/drawing/2014/main" id="{F502DDC2-395A-B33D-2F41-309EACA52751}"/>
              </a:ext>
            </a:extLst>
          </p:cNvPr>
          <p:cNvSpPr>
            <a:spLocks noGrp="1"/>
          </p:cNvSpPr>
          <p:nvPr>
            <p:ph idx="1"/>
          </p:nvPr>
        </p:nvSpPr>
        <p:spPr>
          <a:xfrm>
            <a:off x="436630" y="2204080"/>
            <a:ext cx="8849261" cy="1619538"/>
          </a:xfrm>
        </p:spPr>
        <p:txBody>
          <a:bodyPr>
            <a:noAutofit/>
          </a:bodyPr>
          <a:lstStyle/>
          <a:p>
            <a:pPr algn="l"/>
            <a:endParaRPr lang="fr-FR" sz="2000" b="0" i="0" u="none" strike="noStrike" baseline="0" dirty="0"/>
          </a:p>
          <a:p>
            <a:pPr marL="342900" indent="-342900" algn="l">
              <a:buClr>
                <a:schemeClr val="tx2"/>
              </a:buClr>
              <a:buFont typeface="Wingdings" pitchFamily="2" charset="2"/>
              <a:buChar char="§"/>
            </a:pPr>
            <a:r>
              <a:rPr lang="fr-FR" sz="2000" b="0" i="0" u="none" strike="noStrike" baseline="0" dirty="0"/>
              <a:t>Par sous groupe métier, </a:t>
            </a:r>
          </a:p>
          <a:p>
            <a:pPr marL="342900" indent="-342900" algn="l">
              <a:buClr>
                <a:schemeClr val="tx2"/>
              </a:buClr>
              <a:buFont typeface="Wingdings" pitchFamily="2" charset="2"/>
              <a:buChar char="§"/>
            </a:pPr>
            <a:r>
              <a:rPr lang="fr-FR" sz="2000" b="0" i="0" u="none" strike="noStrike" baseline="0" dirty="0"/>
              <a:t>Lister les bonnes pratiques de vos entretiens </a:t>
            </a:r>
            <a:r>
              <a:rPr lang="fr-FR" sz="2000" dirty="0"/>
              <a:t> pour chaque grande étape</a:t>
            </a:r>
            <a:endParaRPr lang="fr-FR" sz="2000" b="0" i="0" u="none" strike="noStrike" baseline="0" dirty="0"/>
          </a:p>
        </p:txBody>
      </p:sp>
    </p:spTree>
    <p:extLst>
      <p:ext uri="{BB962C8B-B14F-4D97-AF65-F5344CB8AC3E}">
        <p14:creationId xmlns:p14="http://schemas.microsoft.com/office/powerpoint/2010/main" val="1398195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3843986-CD0B-6E3F-FD2F-15C9C6AE287B}"/>
              </a:ext>
            </a:extLst>
          </p:cNvPr>
          <p:cNvSpPr>
            <a:spLocks noGrp="1"/>
          </p:cNvSpPr>
          <p:nvPr>
            <p:ph type="title"/>
          </p:nvPr>
        </p:nvSpPr>
        <p:spPr>
          <a:xfrm>
            <a:off x="1097558" y="727274"/>
            <a:ext cx="5704662" cy="407869"/>
          </a:xfrm>
        </p:spPr>
        <p:txBody>
          <a:bodyPr>
            <a:normAutofit fontScale="90000"/>
          </a:bodyPr>
          <a:lstStyle/>
          <a:p>
            <a:r>
              <a:rPr lang="fr-FR" sz="4000" dirty="0">
                <a:latin typeface="+mn-lt"/>
              </a:rPr>
              <a:t>Focus communication</a:t>
            </a:r>
          </a:p>
        </p:txBody>
      </p:sp>
      <p:sp>
        <p:nvSpPr>
          <p:cNvPr id="5" name="Espace réservé du contenu 4">
            <a:extLst>
              <a:ext uri="{FF2B5EF4-FFF2-40B4-BE49-F238E27FC236}">
                <a16:creationId xmlns:a16="http://schemas.microsoft.com/office/drawing/2014/main" id="{8FE5ABE6-07AC-1E00-E02A-9973E47BE67C}"/>
              </a:ext>
            </a:extLst>
          </p:cNvPr>
          <p:cNvSpPr>
            <a:spLocks noGrp="1"/>
          </p:cNvSpPr>
          <p:nvPr>
            <p:ph idx="1"/>
          </p:nvPr>
        </p:nvSpPr>
        <p:spPr/>
        <p:txBody>
          <a:bodyPr>
            <a:noAutofit/>
          </a:bodyPr>
          <a:lstStyle/>
          <a:p>
            <a:pPr algn="l"/>
            <a:endParaRPr lang="fr-FR" sz="2000" b="0" i="0" u="none" strike="noStrike" baseline="0" dirty="0"/>
          </a:p>
          <a:p>
            <a:pPr marL="342900" indent="-342900" algn="l">
              <a:buClr>
                <a:schemeClr val="tx2"/>
              </a:buClr>
              <a:buFont typeface="Wingdings" pitchFamily="2" charset="2"/>
              <a:buChar char="§"/>
            </a:pPr>
            <a:r>
              <a:rPr lang="fr-FR" sz="2000" b="0" i="0" u="none" strike="noStrike" baseline="0" dirty="0"/>
              <a:t>Répondre à la demande dès que possible.</a:t>
            </a:r>
          </a:p>
          <a:p>
            <a:pPr marL="342900" indent="-342900" algn="l">
              <a:buClr>
                <a:schemeClr val="tx2"/>
              </a:buClr>
              <a:buFont typeface="Wingdings" pitchFamily="2" charset="2"/>
              <a:buChar char="§"/>
            </a:pPr>
            <a:r>
              <a:rPr lang="fr-FR" sz="2000" b="0" i="0" u="none" strike="noStrike" baseline="0" dirty="0"/>
              <a:t>Montrer que l'on écoute.</a:t>
            </a:r>
          </a:p>
          <a:p>
            <a:pPr marL="342900" indent="-342900" algn="l">
              <a:buClr>
                <a:schemeClr val="tx2"/>
              </a:buClr>
              <a:buFont typeface="Wingdings" pitchFamily="2" charset="2"/>
              <a:buChar char="§"/>
            </a:pPr>
            <a:r>
              <a:rPr lang="fr-FR" sz="2000" b="0" i="0" u="none" strike="noStrike" baseline="0" dirty="0"/>
              <a:t>Partir des connaissances de l'interlocuteur.</a:t>
            </a:r>
          </a:p>
          <a:p>
            <a:pPr marL="342900" indent="-342900" algn="l">
              <a:buClr>
                <a:schemeClr val="tx2"/>
              </a:buClr>
              <a:buFont typeface="Wingdings" pitchFamily="2" charset="2"/>
              <a:buChar char="§"/>
            </a:pPr>
            <a:r>
              <a:rPr lang="fr-FR" sz="2000" b="0" i="0" u="none" strike="noStrike" baseline="0" dirty="0"/>
              <a:t>Donner les informations une à une.</a:t>
            </a:r>
          </a:p>
          <a:p>
            <a:pPr marL="342900" indent="-342900" algn="l">
              <a:buClr>
                <a:schemeClr val="tx2"/>
              </a:buClr>
              <a:buFont typeface="Wingdings" pitchFamily="2" charset="2"/>
              <a:buChar char="§"/>
            </a:pPr>
            <a:r>
              <a:rPr lang="fr-FR" sz="2000" b="0" i="0" u="none" strike="noStrike" baseline="0" dirty="0"/>
              <a:t>Eviter les détails inutiles.</a:t>
            </a:r>
          </a:p>
          <a:p>
            <a:pPr marL="342900" indent="-342900" algn="l">
              <a:buClr>
                <a:schemeClr val="tx2"/>
              </a:buClr>
              <a:buFont typeface="Wingdings" pitchFamily="2" charset="2"/>
              <a:buChar char="§"/>
            </a:pPr>
            <a:r>
              <a:rPr lang="fr-FR" sz="2000" b="0" i="0" u="none" strike="noStrike" baseline="0" dirty="0"/>
              <a:t>Orienter vers la personne qui sait.</a:t>
            </a:r>
          </a:p>
          <a:p>
            <a:pPr marL="342900" indent="-342900" algn="l">
              <a:buClr>
                <a:schemeClr val="tx2"/>
              </a:buClr>
              <a:buFont typeface="Wingdings" pitchFamily="2" charset="2"/>
              <a:buChar char="§"/>
            </a:pPr>
            <a:r>
              <a:rPr lang="fr-FR" sz="2000" b="0" i="0" u="none" strike="noStrike" baseline="0" dirty="0"/>
              <a:t> S'assurer que son interlocuteur a bien compris</a:t>
            </a:r>
            <a:endParaRPr lang="fr-FR" sz="2000" dirty="0"/>
          </a:p>
        </p:txBody>
      </p:sp>
    </p:spTree>
    <p:extLst>
      <p:ext uri="{BB962C8B-B14F-4D97-AF65-F5344CB8AC3E}">
        <p14:creationId xmlns:p14="http://schemas.microsoft.com/office/powerpoint/2010/main" val="164147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A01764-CFDF-4649-B377-66AF9C216242}"/>
              </a:ext>
            </a:extLst>
          </p:cNvPr>
          <p:cNvSpPr>
            <a:spLocks noGrp="1"/>
          </p:cNvSpPr>
          <p:nvPr>
            <p:ph type="title"/>
          </p:nvPr>
        </p:nvSpPr>
        <p:spPr>
          <a:xfrm>
            <a:off x="1169566" y="793054"/>
            <a:ext cx="5704662" cy="407869"/>
          </a:xfrm>
        </p:spPr>
        <p:txBody>
          <a:bodyPr>
            <a:normAutofit fontScale="90000"/>
          </a:bodyPr>
          <a:lstStyle/>
          <a:p>
            <a:r>
              <a:rPr lang="fr-FR" dirty="0">
                <a:latin typeface="+mn-lt"/>
              </a:rPr>
              <a:t>Vidéo1  extrait 1</a:t>
            </a:r>
          </a:p>
        </p:txBody>
      </p:sp>
      <p:graphicFrame>
        <p:nvGraphicFramePr>
          <p:cNvPr id="4" name="Tableau 4">
            <a:extLst>
              <a:ext uri="{FF2B5EF4-FFF2-40B4-BE49-F238E27FC236}">
                <a16:creationId xmlns:a16="http://schemas.microsoft.com/office/drawing/2014/main" id="{D3935D5F-F6E6-70CB-BF61-D33276F8169A}"/>
              </a:ext>
            </a:extLst>
          </p:cNvPr>
          <p:cNvGraphicFramePr>
            <a:graphicFrameLocks noGrp="1"/>
          </p:cNvGraphicFramePr>
          <p:nvPr>
            <p:ph idx="1"/>
            <p:extLst>
              <p:ext uri="{D42A27DB-BD31-4B8C-83A1-F6EECF244321}">
                <p14:modId xmlns:p14="http://schemas.microsoft.com/office/powerpoint/2010/main" val="1616382413"/>
              </p:ext>
            </p:extLst>
          </p:nvPr>
        </p:nvGraphicFramePr>
        <p:xfrm>
          <a:off x="1097558" y="1519362"/>
          <a:ext cx="7632848" cy="4320480"/>
        </p:xfrm>
        <a:graphic>
          <a:graphicData uri="http://schemas.openxmlformats.org/drawingml/2006/table">
            <a:tbl>
              <a:tblPr firstRow="1" bandRow="1">
                <a:tableStyleId>{5C22544A-7EE6-4342-B048-85BDC9FD1C3A}</a:tableStyleId>
              </a:tblPr>
              <a:tblGrid>
                <a:gridCol w="2517216">
                  <a:extLst>
                    <a:ext uri="{9D8B030D-6E8A-4147-A177-3AD203B41FA5}">
                      <a16:colId xmlns:a16="http://schemas.microsoft.com/office/drawing/2014/main" val="1481260646"/>
                    </a:ext>
                  </a:extLst>
                </a:gridCol>
                <a:gridCol w="5115632">
                  <a:extLst>
                    <a:ext uri="{9D8B030D-6E8A-4147-A177-3AD203B41FA5}">
                      <a16:colId xmlns:a16="http://schemas.microsoft.com/office/drawing/2014/main" val="3620381034"/>
                    </a:ext>
                  </a:extLst>
                </a:gridCol>
              </a:tblGrid>
              <a:tr h="20020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Quelles sont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les pratiques proposées par le technicien qui fonctionnent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4708" marR="94708" marT="47354" marB="47354">
                    <a:solidFill>
                      <a:schemeClr val="accent1">
                        <a:lumMod val="20000"/>
                        <a:lumOff val="80000"/>
                      </a:schemeClr>
                    </a:solidFill>
                  </a:tcPr>
                </a:tc>
                <a:tc>
                  <a:txBody>
                    <a:bodyPr/>
                    <a:lstStyle/>
                    <a:p>
                      <a:endParaRPr lang="fr-FR" sz="1900" dirty="0"/>
                    </a:p>
                  </a:txBody>
                  <a:tcPr marL="94708" marR="94708" marT="47354" marB="47354">
                    <a:solidFill>
                      <a:schemeClr val="accent1">
                        <a:lumMod val="20000"/>
                        <a:lumOff val="80000"/>
                      </a:schemeClr>
                    </a:solidFill>
                  </a:tcPr>
                </a:tc>
                <a:extLst>
                  <a:ext uri="{0D108BD9-81ED-4DB2-BD59-A6C34878D82A}">
                    <a16:rowId xmlns:a16="http://schemas.microsoft.com/office/drawing/2014/main" val="3584413256"/>
                  </a:ext>
                </a:extLst>
              </a:tr>
              <a:tr h="23184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900" dirty="0">
                          <a:effectLst/>
                          <a:latin typeface="Calibri" panose="020F0502020204030204" pitchFamily="34" charset="0"/>
                          <a:ea typeface="Calibri" panose="020F0502020204030204" pitchFamily="34" charset="0"/>
                          <a:cs typeface="Times New Roman" panose="02020603050405020304" pitchFamily="18" charset="0"/>
                        </a:rPr>
                        <a:t>Eléments de langage utile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94708" marR="94708" marT="47354" marB="47354">
                    <a:solidFill>
                      <a:schemeClr val="accent1">
                        <a:lumMod val="20000"/>
                        <a:lumOff val="80000"/>
                      </a:schemeClr>
                    </a:solidFill>
                  </a:tcPr>
                </a:tc>
                <a:tc>
                  <a:txBody>
                    <a:bodyPr/>
                    <a:lstStyle/>
                    <a:p>
                      <a:endParaRPr lang="fr-FR" sz="1900" dirty="0"/>
                    </a:p>
                  </a:txBody>
                  <a:tcPr marL="94708" marR="94708" marT="47354" marB="47354">
                    <a:solidFill>
                      <a:schemeClr val="accent1">
                        <a:lumMod val="20000"/>
                        <a:lumOff val="80000"/>
                      </a:schemeClr>
                    </a:solidFill>
                  </a:tcPr>
                </a:tc>
                <a:extLst>
                  <a:ext uri="{0D108BD9-81ED-4DB2-BD59-A6C34878D82A}">
                    <a16:rowId xmlns:a16="http://schemas.microsoft.com/office/drawing/2014/main" val="3052988545"/>
                  </a:ext>
                </a:extLst>
              </a:tr>
            </a:tbl>
          </a:graphicData>
        </a:graphic>
      </p:graphicFrame>
    </p:spTree>
    <p:extLst>
      <p:ext uri="{BB962C8B-B14F-4D97-AF65-F5344CB8AC3E}">
        <p14:creationId xmlns:p14="http://schemas.microsoft.com/office/powerpoint/2010/main" val="2403549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36186-696B-BEBF-97C9-DDB833FC5B9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5F0A1D9-5ACC-942A-1C01-D656D56D56C2}"/>
              </a:ext>
            </a:extLst>
          </p:cNvPr>
          <p:cNvSpPr>
            <a:spLocks noGrp="1"/>
          </p:cNvSpPr>
          <p:nvPr>
            <p:ph type="title"/>
          </p:nvPr>
        </p:nvSpPr>
        <p:spPr>
          <a:xfrm>
            <a:off x="1169566" y="793054"/>
            <a:ext cx="5704662" cy="407869"/>
          </a:xfrm>
        </p:spPr>
        <p:txBody>
          <a:bodyPr>
            <a:normAutofit fontScale="90000"/>
          </a:bodyPr>
          <a:lstStyle/>
          <a:p>
            <a:r>
              <a:rPr lang="fr-FR" dirty="0">
                <a:latin typeface="+mn-lt"/>
              </a:rPr>
              <a:t>Vidéo1  extrait 2</a:t>
            </a:r>
          </a:p>
        </p:txBody>
      </p:sp>
      <p:graphicFrame>
        <p:nvGraphicFramePr>
          <p:cNvPr id="4" name="Tableau 4">
            <a:extLst>
              <a:ext uri="{FF2B5EF4-FFF2-40B4-BE49-F238E27FC236}">
                <a16:creationId xmlns:a16="http://schemas.microsoft.com/office/drawing/2014/main" id="{3D402398-5E2C-D439-19CB-FA671694CB49}"/>
              </a:ext>
            </a:extLst>
          </p:cNvPr>
          <p:cNvGraphicFramePr>
            <a:graphicFrameLocks noGrp="1"/>
          </p:cNvGraphicFramePr>
          <p:nvPr>
            <p:ph idx="1"/>
          </p:nvPr>
        </p:nvGraphicFramePr>
        <p:xfrm>
          <a:off x="1097558" y="1519362"/>
          <a:ext cx="7632848" cy="4320480"/>
        </p:xfrm>
        <a:graphic>
          <a:graphicData uri="http://schemas.openxmlformats.org/drawingml/2006/table">
            <a:tbl>
              <a:tblPr firstRow="1" bandRow="1">
                <a:tableStyleId>{5C22544A-7EE6-4342-B048-85BDC9FD1C3A}</a:tableStyleId>
              </a:tblPr>
              <a:tblGrid>
                <a:gridCol w="2517216">
                  <a:extLst>
                    <a:ext uri="{9D8B030D-6E8A-4147-A177-3AD203B41FA5}">
                      <a16:colId xmlns:a16="http://schemas.microsoft.com/office/drawing/2014/main" val="1481260646"/>
                    </a:ext>
                  </a:extLst>
                </a:gridCol>
                <a:gridCol w="5115632">
                  <a:extLst>
                    <a:ext uri="{9D8B030D-6E8A-4147-A177-3AD203B41FA5}">
                      <a16:colId xmlns:a16="http://schemas.microsoft.com/office/drawing/2014/main" val="3620381034"/>
                    </a:ext>
                  </a:extLst>
                </a:gridCol>
              </a:tblGrid>
              <a:tr h="20020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Quelles sont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les pratiques proposées par le technicien qui fonctionnent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4708" marR="94708" marT="47354" marB="47354">
                    <a:solidFill>
                      <a:schemeClr val="accent1">
                        <a:lumMod val="20000"/>
                        <a:lumOff val="80000"/>
                      </a:schemeClr>
                    </a:solidFill>
                  </a:tcPr>
                </a:tc>
                <a:tc>
                  <a:txBody>
                    <a:bodyPr/>
                    <a:lstStyle/>
                    <a:p>
                      <a:endParaRPr lang="fr-FR" sz="1900" dirty="0"/>
                    </a:p>
                  </a:txBody>
                  <a:tcPr marL="94708" marR="94708" marT="47354" marB="47354">
                    <a:solidFill>
                      <a:schemeClr val="accent1">
                        <a:lumMod val="20000"/>
                        <a:lumOff val="80000"/>
                      </a:schemeClr>
                    </a:solidFill>
                  </a:tcPr>
                </a:tc>
                <a:extLst>
                  <a:ext uri="{0D108BD9-81ED-4DB2-BD59-A6C34878D82A}">
                    <a16:rowId xmlns:a16="http://schemas.microsoft.com/office/drawing/2014/main" val="3584413256"/>
                  </a:ext>
                </a:extLst>
              </a:tr>
              <a:tr h="23184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900" dirty="0">
                          <a:effectLst/>
                          <a:latin typeface="Calibri" panose="020F0502020204030204" pitchFamily="34" charset="0"/>
                          <a:ea typeface="Calibri" panose="020F0502020204030204" pitchFamily="34" charset="0"/>
                          <a:cs typeface="Times New Roman" panose="02020603050405020304" pitchFamily="18" charset="0"/>
                        </a:rPr>
                        <a:t>Eléments de langage utile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94708" marR="94708" marT="47354" marB="47354">
                    <a:solidFill>
                      <a:schemeClr val="accent1">
                        <a:lumMod val="20000"/>
                        <a:lumOff val="80000"/>
                      </a:schemeClr>
                    </a:solidFill>
                  </a:tcPr>
                </a:tc>
                <a:tc>
                  <a:txBody>
                    <a:bodyPr/>
                    <a:lstStyle/>
                    <a:p>
                      <a:endParaRPr lang="fr-FR" sz="1900" dirty="0"/>
                    </a:p>
                  </a:txBody>
                  <a:tcPr marL="94708" marR="94708" marT="47354" marB="47354">
                    <a:solidFill>
                      <a:schemeClr val="accent1">
                        <a:lumMod val="20000"/>
                        <a:lumOff val="80000"/>
                      </a:schemeClr>
                    </a:solidFill>
                  </a:tcPr>
                </a:tc>
                <a:extLst>
                  <a:ext uri="{0D108BD9-81ED-4DB2-BD59-A6C34878D82A}">
                    <a16:rowId xmlns:a16="http://schemas.microsoft.com/office/drawing/2014/main" val="3052988545"/>
                  </a:ext>
                </a:extLst>
              </a:tr>
            </a:tbl>
          </a:graphicData>
        </a:graphic>
      </p:graphicFrame>
    </p:spTree>
    <p:extLst>
      <p:ext uri="{BB962C8B-B14F-4D97-AF65-F5344CB8AC3E}">
        <p14:creationId xmlns:p14="http://schemas.microsoft.com/office/powerpoint/2010/main" val="3341517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D40C4-D08C-1604-92CE-4DB32852DC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EEB37D-C094-1CC5-496D-406E309C4915}"/>
              </a:ext>
            </a:extLst>
          </p:cNvPr>
          <p:cNvSpPr>
            <a:spLocks noGrp="1"/>
          </p:cNvSpPr>
          <p:nvPr>
            <p:ph type="title"/>
          </p:nvPr>
        </p:nvSpPr>
        <p:spPr>
          <a:xfrm>
            <a:off x="1169566" y="793054"/>
            <a:ext cx="5704662" cy="407869"/>
          </a:xfrm>
        </p:spPr>
        <p:txBody>
          <a:bodyPr>
            <a:normAutofit fontScale="90000"/>
          </a:bodyPr>
          <a:lstStyle/>
          <a:p>
            <a:r>
              <a:rPr lang="fr-FR" dirty="0">
                <a:latin typeface="+mn-lt"/>
              </a:rPr>
              <a:t>Vidéo 1 extrait 3</a:t>
            </a:r>
          </a:p>
        </p:txBody>
      </p:sp>
      <p:graphicFrame>
        <p:nvGraphicFramePr>
          <p:cNvPr id="4" name="Tableau 4">
            <a:extLst>
              <a:ext uri="{FF2B5EF4-FFF2-40B4-BE49-F238E27FC236}">
                <a16:creationId xmlns:a16="http://schemas.microsoft.com/office/drawing/2014/main" id="{2B0F3FD9-1602-9AFA-0B5B-759510B83F0A}"/>
              </a:ext>
            </a:extLst>
          </p:cNvPr>
          <p:cNvGraphicFramePr>
            <a:graphicFrameLocks noGrp="1"/>
          </p:cNvGraphicFramePr>
          <p:nvPr>
            <p:ph idx="1"/>
          </p:nvPr>
        </p:nvGraphicFramePr>
        <p:xfrm>
          <a:off x="1097558" y="1519362"/>
          <a:ext cx="7632848" cy="4320480"/>
        </p:xfrm>
        <a:graphic>
          <a:graphicData uri="http://schemas.openxmlformats.org/drawingml/2006/table">
            <a:tbl>
              <a:tblPr firstRow="1" bandRow="1">
                <a:tableStyleId>{5C22544A-7EE6-4342-B048-85BDC9FD1C3A}</a:tableStyleId>
              </a:tblPr>
              <a:tblGrid>
                <a:gridCol w="2517216">
                  <a:extLst>
                    <a:ext uri="{9D8B030D-6E8A-4147-A177-3AD203B41FA5}">
                      <a16:colId xmlns:a16="http://schemas.microsoft.com/office/drawing/2014/main" val="1481260646"/>
                    </a:ext>
                  </a:extLst>
                </a:gridCol>
                <a:gridCol w="5115632">
                  <a:extLst>
                    <a:ext uri="{9D8B030D-6E8A-4147-A177-3AD203B41FA5}">
                      <a16:colId xmlns:a16="http://schemas.microsoft.com/office/drawing/2014/main" val="3620381034"/>
                    </a:ext>
                  </a:extLst>
                </a:gridCol>
              </a:tblGrid>
              <a:tr h="20020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Quelles sont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les pratiques proposées par le technicien qui fonctionnent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4708" marR="94708" marT="47354" marB="47354">
                    <a:solidFill>
                      <a:schemeClr val="accent1">
                        <a:lumMod val="20000"/>
                        <a:lumOff val="80000"/>
                      </a:schemeClr>
                    </a:solidFill>
                  </a:tcPr>
                </a:tc>
                <a:tc>
                  <a:txBody>
                    <a:bodyPr/>
                    <a:lstStyle/>
                    <a:p>
                      <a:endParaRPr lang="fr-FR" sz="1900" dirty="0"/>
                    </a:p>
                  </a:txBody>
                  <a:tcPr marL="94708" marR="94708" marT="47354" marB="47354">
                    <a:solidFill>
                      <a:schemeClr val="accent1">
                        <a:lumMod val="20000"/>
                        <a:lumOff val="80000"/>
                      </a:schemeClr>
                    </a:solidFill>
                  </a:tcPr>
                </a:tc>
                <a:extLst>
                  <a:ext uri="{0D108BD9-81ED-4DB2-BD59-A6C34878D82A}">
                    <a16:rowId xmlns:a16="http://schemas.microsoft.com/office/drawing/2014/main" val="3584413256"/>
                  </a:ext>
                </a:extLst>
              </a:tr>
              <a:tr h="23184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900" dirty="0">
                          <a:effectLst/>
                          <a:latin typeface="Calibri" panose="020F0502020204030204" pitchFamily="34" charset="0"/>
                          <a:ea typeface="Calibri" panose="020F0502020204030204" pitchFamily="34" charset="0"/>
                          <a:cs typeface="Times New Roman" panose="02020603050405020304" pitchFamily="18" charset="0"/>
                        </a:rPr>
                        <a:t>Eléments de langage utile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94708" marR="94708" marT="47354" marB="47354">
                    <a:solidFill>
                      <a:schemeClr val="accent1">
                        <a:lumMod val="20000"/>
                        <a:lumOff val="80000"/>
                      </a:schemeClr>
                    </a:solidFill>
                  </a:tcPr>
                </a:tc>
                <a:tc>
                  <a:txBody>
                    <a:bodyPr/>
                    <a:lstStyle/>
                    <a:p>
                      <a:endParaRPr lang="fr-FR" sz="1900" dirty="0"/>
                    </a:p>
                  </a:txBody>
                  <a:tcPr marL="94708" marR="94708" marT="47354" marB="47354">
                    <a:solidFill>
                      <a:schemeClr val="accent1">
                        <a:lumMod val="20000"/>
                        <a:lumOff val="80000"/>
                      </a:schemeClr>
                    </a:solidFill>
                  </a:tcPr>
                </a:tc>
                <a:extLst>
                  <a:ext uri="{0D108BD9-81ED-4DB2-BD59-A6C34878D82A}">
                    <a16:rowId xmlns:a16="http://schemas.microsoft.com/office/drawing/2014/main" val="3052988545"/>
                  </a:ext>
                </a:extLst>
              </a:tr>
            </a:tbl>
          </a:graphicData>
        </a:graphic>
      </p:graphicFrame>
    </p:spTree>
    <p:extLst>
      <p:ext uri="{BB962C8B-B14F-4D97-AF65-F5344CB8AC3E}">
        <p14:creationId xmlns:p14="http://schemas.microsoft.com/office/powerpoint/2010/main" val="4110282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E2B07-033A-8A98-612D-316D3B6F47E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AA2C2C0-A28A-FCFC-3C41-9297350C48A1}"/>
              </a:ext>
            </a:extLst>
          </p:cNvPr>
          <p:cNvSpPr>
            <a:spLocks noGrp="1"/>
          </p:cNvSpPr>
          <p:nvPr>
            <p:ph type="title"/>
          </p:nvPr>
        </p:nvSpPr>
        <p:spPr>
          <a:xfrm>
            <a:off x="1169566" y="793054"/>
            <a:ext cx="5704662" cy="407869"/>
          </a:xfrm>
        </p:spPr>
        <p:txBody>
          <a:bodyPr>
            <a:normAutofit fontScale="90000"/>
          </a:bodyPr>
          <a:lstStyle/>
          <a:p>
            <a:r>
              <a:rPr lang="fr-FR" dirty="0">
                <a:latin typeface="+mn-lt"/>
              </a:rPr>
              <a:t>Vidéo 2 : extrait 4</a:t>
            </a:r>
          </a:p>
        </p:txBody>
      </p:sp>
      <p:graphicFrame>
        <p:nvGraphicFramePr>
          <p:cNvPr id="4" name="Tableau 4">
            <a:extLst>
              <a:ext uri="{FF2B5EF4-FFF2-40B4-BE49-F238E27FC236}">
                <a16:creationId xmlns:a16="http://schemas.microsoft.com/office/drawing/2014/main" id="{50C0B66D-136E-0752-5DF7-7956BF229940}"/>
              </a:ext>
            </a:extLst>
          </p:cNvPr>
          <p:cNvGraphicFramePr>
            <a:graphicFrameLocks noGrp="1"/>
          </p:cNvGraphicFramePr>
          <p:nvPr>
            <p:ph idx="1"/>
          </p:nvPr>
        </p:nvGraphicFramePr>
        <p:xfrm>
          <a:off x="1097558" y="1519362"/>
          <a:ext cx="7632848" cy="4320480"/>
        </p:xfrm>
        <a:graphic>
          <a:graphicData uri="http://schemas.openxmlformats.org/drawingml/2006/table">
            <a:tbl>
              <a:tblPr firstRow="1" bandRow="1">
                <a:tableStyleId>{5C22544A-7EE6-4342-B048-85BDC9FD1C3A}</a:tableStyleId>
              </a:tblPr>
              <a:tblGrid>
                <a:gridCol w="2517216">
                  <a:extLst>
                    <a:ext uri="{9D8B030D-6E8A-4147-A177-3AD203B41FA5}">
                      <a16:colId xmlns:a16="http://schemas.microsoft.com/office/drawing/2014/main" val="1481260646"/>
                    </a:ext>
                  </a:extLst>
                </a:gridCol>
                <a:gridCol w="5115632">
                  <a:extLst>
                    <a:ext uri="{9D8B030D-6E8A-4147-A177-3AD203B41FA5}">
                      <a16:colId xmlns:a16="http://schemas.microsoft.com/office/drawing/2014/main" val="3620381034"/>
                    </a:ext>
                  </a:extLst>
                </a:gridCol>
              </a:tblGrid>
              <a:tr h="20020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Quelles sont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les pratiques proposées par le technicien qui fonctionnent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4708" marR="94708" marT="47354" marB="47354">
                    <a:solidFill>
                      <a:schemeClr val="accent1">
                        <a:lumMod val="20000"/>
                        <a:lumOff val="80000"/>
                      </a:schemeClr>
                    </a:solidFill>
                  </a:tcPr>
                </a:tc>
                <a:tc>
                  <a:txBody>
                    <a:bodyPr/>
                    <a:lstStyle/>
                    <a:p>
                      <a:endParaRPr lang="fr-FR" sz="1900" dirty="0"/>
                    </a:p>
                  </a:txBody>
                  <a:tcPr marL="94708" marR="94708" marT="47354" marB="47354">
                    <a:solidFill>
                      <a:schemeClr val="accent1">
                        <a:lumMod val="20000"/>
                        <a:lumOff val="80000"/>
                      </a:schemeClr>
                    </a:solidFill>
                  </a:tcPr>
                </a:tc>
                <a:extLst>
                  <a:ext uri="{0D108BD9-81ED-4DB2-BD59-A6C34878D82A}">
                    <a16:rowId xmlns:a16="http://schemas.microsoft.com/office/drawing/2014/main" val="3584413256"/>
                  </a:ext>
                </a:extLst>
              </a:tr>
              <a:tr h="23184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900" dirty="0">
                          <a:effectLst/>
                          <a:latin typeface="Calibri" panose="020F0502020204030204" pitchFamily="34" charset="0"/>
                          <a:ea typeface="Calibri" panose="020F0502020204030204" pitchFamily="34" charset="0"/>
                          <a:cs typeface="Times New Roman" panose="02020603050405020304" pitchFamily="18" charset="0"/>
                        </a:rPr>
                        <a:t>Eléments de langage utile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94708" marR="94708" marT="47354" marB="47354">
                    <a:solidFill>
                      <a:schemeClr val="accent1">
                        <a:lumMod val="20000"/>
                        <a:lumOff val="80000"/>
                      </a:schemeClr>
                    </a:solidFill>
                  </a:tcPr>
                </a:tc>
                <a:tc>
                  <a:txBody>
                    <a:bodyPr/>
                    <a:lstStyle/>
                    <a:p>
                      <a:endParaRPr lang="fr-FR" sz="1900" dirty="0"/>
                    </a:p>
                  </a:txBody>
                  <a:tcPr marL="94708" marR="94708" marT="47354" marB="47354">
                    <a:solidFill>
                      <a:schemeClr val="accent1">
                        <a:lumMod val="20000"/>
                        <a:lumOff val="80000"/>
                      </a:schemeClr>
                    </a:solidFill>
                  </a:tcPr>
                </a:tc>
                <a:extLst>
                  <a:ext uri="{0D108BD9-81ED-4DB2-BD59-A6C34878D82A}">
                    <a16:rowId xmlns:a16="http://schemas.microsoft.com/office/drawing/2014/main" val="3052988545"/>
                  </a:ext>
                </a:extLst>
              </a:tr>
            </a:tbl>
          </a:graphicData>
        </a:graphic>
      </p:graphicFrame>
    </p:spTree>
    <p:extLst>
      <p:ext uri="{BB962C8B-B14F-4D97-AF65-F5344CB8AC3E}">
        <p14:creationId xmlns:p14="http://schemas.microsoft.com/office/powerpoint/2010/main" val="1676481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59BB0E-2942-1E16-B544-0AC5E0F890E0}"/>
              </a:ext>
            </a:extLst>
          </p:cNvPr>
          <p:cNvSpPr>
            <a:spLocks noGrp="1"/>
          </p:cNvSpPr>
          <p:nvPr>
            <p:ph type="title"/>
          </p:nvPr>
        </p:nvSpPr>
        <p:spPr>
          <a:xfrm>
            <a:off x="1169566" y="695008"/>
            <a:ext cx="5704662" cy="407869"/>
          </a:xfrm>
        </p:spPr>
        <p:txBody>
          <a:bodyPr>
            <a:normAutofit fontScale="90000"/>
          </a:bodyPr>
          <a:lstStyle/>
          <a:p>
            <a:r>
              <a:rPr lang="fr-FR" sz="3600" dirty="0">
                <a:latin typeface="+mn-lt"/>
              </a:rPr>
              <a:t>Les mots de la relation Client</a:t>
            </a:r>
          </a:p>
        </p:txBody>
      </p:sp>
      <p:graphicFrame>
        <p:nvGraphicFramePr>
          <p:cNvPr id="4" name="Espace réservé du contenu 3">
            <a:extLst>
              <a:ext uri="{FF2B5EF4-FFF2-40B4-BE49-F238E27FC236}">
                <a16:creationId xmlns:a16="http://schemas.microsoft.com/office/drawing/2014/main" id="{BE787386-EA7F-BB99-3376-C46A0544AE53}"/>
              </a:ext>
            </a:extLst>
          </p:cNvPr>
          <p:cNvGraphicFramePr>
            <a:graphicFrameLocks noGrp="1"/>
          </p:cNvGraphicFramePr>
          <p:nvPr>
            <p:ph idx="1"/>
            <p:extLst>
              <p:ext uri="{D42A27DB-BD31-4B8C-83A1-F6EECF244321}">
                <p14:modId xmlns:p14="http://schemas.microsoft.com/office/powerpoint/2010/main" val="2614813727"/>
              </p:ext>
            </p:extLst>
          </p:nvPr>
        </p:nvGraphicFramePr>
        <p:xfrm>
          <a:off x="305470" y="1282700"/>
          <a:ext cx="7776865" cy="5445760"/>
        </p:xfrm>
        <a:graphic>
          <a:graphicData uri="http://schemas.openxmlformats.org/drawingml/2006/table">
            <a:tbl>
              <a:tblPr firstRow="1" bandRow="1">
                <a:tableStyleId>{5C22544A-7EE6-4342-B048-85BDC9FD1C3A}</a:tableStyleId>
              </a:tblPr>
              <a:tblGrid>
                <a:gridCol w="3854135">
                  <a:extLst>
                    <a:ext uri="{9D8B030D-6E8A-4147-A177-3AD203B41FA5}">
                      <a16:colId xmlns:a16="http://schemas.microsoft.com/office/drawing/2014/main" val="1850116747"/>
                    </a:ext>
                  </a:extLst>
                </a:gridCol>
                <a:gridCol w="3922730">
                  <a:extLst>
                    <a:ext uri="{9D8B030D-6E8A-4147-A177-3AD203B41FA5}">
                      <a16:colId xmlns:a16="http://schemas.microsoft.com/office/drawing/2014/main" val="775209422"/>
                    </a:ext>
                  </a:extLst>
                </a:gridCol>
              </a:tblGrid>
              <a:tr h="370840">
                <a:tc>
                  <a:txBody>
                    <a:bodyPr/>
                    <a:lstStyle/>
                    <a:p>
                      <a:pPr algn="ctr"/>
                      <a:r>
                        <a:rPr lang="fr-FR" dirty="0">
                          <a:latin typeface="Calibri" panose="020F0502020204030204" pitchFamily="34" charset="0"/>
                          <a:cs typeface="Calibri" panose="020F0502020204030204" pitchFamily="34" charset="0"/>
                        </a:rPr>
                        <a:t>A privilégier</a:t>
                      </a:r>
                    </a:p>
                  </a:txBody>
                  <a:tcPr/>
                </a:tc>
                <a:tc>
                  <a:txBody>
                    <a:bodyPr/>
                    <a:lstStyle/>
                    <a:p>
                      <a:pPr algn="ctr"/>
                      <a:r>
                        <a:rPr lang="fr-FR" dirty="0">
                          <a:latin typeface="Calibri" panose="020F0502020204030204" pitchFamily="34" charset="0"/>
                          <a:cs typeface="Calibri" panose="020F0502020204030204" pitchFamily="34" charset="0"/>
                        </a:rPr>
                        <a:t>A proscrire</a:t>
                      </a:r>
                    </a:p>
                  </a:txBody>
                  <a:tcPr/>
                </a:tc>
                <a:extLst>
                  <a:ext uri="{0D108BD9-81ED-4DB2-BD59-A6C34878D82A}">
                    <a16:rowId xmlns:a16="http://schemas.microsoft.com/office/drawing/2014/main" val="3855120971"/>
                  </a:ext>
                </a:extLst>
              </a:tr>
              <a:tr h="370840">
                <a:tc gridSpan="2">
                  <a:txBody>
                    <a:bodyPr/>
                    <a:lstStyle/>
                    <a:p>
                      <a:pPr algn="ctr"/>
                      <a:r>
                        <a:rPr lang="fr-FR" b="1" dirty="0">
                          <a:latin typeface="Calibri" panose="020F0502020204030204" pitchFamily="34" charset="0"/>
                          <a:cs typeface="Calibri" panose="020F0502020204030204" pitchFamily="34" charset="0"/>
                        </a:rPr>
                        <a:t>Spécifique Fraude</a:t>
                      </a:r>
                    </a:p>
                  </a:txBody>
                  <a:tcPr/>
                </a:tc>
                <a:tc hMerge="1">
                  <a:txBody>
                    <a:bodyPr/>
                    <a:lstStyle/>
                    <a:p>
                      <a:endParaRPr lang="fr-FR" dirty="0"/>
                    </a:p>
                  </a:txBody>
                  <a:tcPr/>
                </a:tc>
                <a:extLst>
                  <a:ext uri="{0D108BD9-81ED-4DB2-BD59-A6C34878D82A}">
                    <a16:rowId xmlns:a16="http://schemas.microsoft.com/office/drawing/2014/main" val="3600540134"/>
                  </a:ext>
                </a:extLst>
              </a:tr>
              <a:tr h="370840">
                <a:tc>
                  <a:txBody>
                    <a:bodyPr/>
                    <a:lstStyle/>
                    <a:p>
                      <a:pPr marL="285750"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INCIDENT/ DYSFONCTIONNEMENT/ ANOMALIE</a:t>
                      </a:r>
                    </a:p>
                  </a:txBody>
                  <a:tcPr/>
                </a:tc>
                <a:tc>
                  <a:txBody>
                    <a:bodyPr/>
                    <a:lstStyle/>
                    <a:p>
                      <a:pPr marL="285750"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FRAUDE</a:t>
                      </a:r>
                    </a:p>
                  </a:txBody>
                  <a:tcPr/>
                </a:tc>
                <a:extLst>
                  <a:ext uri="{0D108BD9-81ED-4DB2-BD59-A6C34878D82A}">
                    <a16:rowId xmlns:a16="http://schemas.microsoft.com/office/drawing/2014/main" val="2999603384"/>
                  </a:ext>
                </a:extLst>
              </a:tr>
              <a:tr h="370840">
                <a:tc>
                  <a:txBody>
                    <a:bodyPr/>
                    <a:lstStyle/>
                    <a:p>
                      <a:pPr marL="285750"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CLIENT</a:t>
                      </a:r>
                    </a:p>
                  </a:txBody>
                  <a:tcPr/>
                </a:tc>
                <a:tc>
                  <a:txBody>
                    <a:bodyPr/>
                    <a:lstStyle/>
                    <a:p>
                      <a:pPr marL="285750"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VOLEUR</a:t>
                      </a:r>
                    </a:p>
                  </a:txBody>
                  <a:tcPr/>
                </a:tc>
                <a:extLst>
                  <a:ext uri="{0D108BD9-81ED-4DB2-BD59-A6C34878D82A}">
                    <a16:rowId xmlns:a16="http://schemas.microsoft.com/office/drawing/2014/main" val="3155755071"/>
                  </a:ext>
                </a:extLst>
              </a:tr>
              <a:tr h="370840">
                <a:tc>
                  <a:txBody>
                    <a:bodyPr/>
                    <a:lstStyle/>
                    <a:p>
                      <a:pPr marL="285750"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SIGNALEMENT DE MASSE AU PROCUREUR</a:t>
                      </a:r>
                    </a:p>
                  </a:txBody>
                  <a:tcPr/>
                </a:tc>
                <a:tc>
                  <a:txBody>
                    <a:bodyPr/>
                    <a:lstStyle/>
                    <a:p>
                      <a:pPr marL="285750"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PLAINTE</a:t>
                      </a:r>
                    </a:p>
                  </a:txBody>
                  <a:tcPr/>
                </a:tc>
                <a:extLst>
                  <a:ext uri="{0D108BD9-81ED-4DB2-BD59-A6C34878D82A}">
                    <a16:rowId xmlns:a16="http://schemas.microsoft.com/office/drawing/2014/main" val="3479593407"/>
                  </a:ext>
                </a:extLst>
              </a:tr>
              <a:tr h="370840">
                <a:tc>
                  <a:txBody>
                    <a:bodyPr/>
                    <a:lstStyle/>
                    <a:p>
                      <a:pPr marL="285750"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SUSPENDRE L’ENERGIE</a:t>
                      </a:r>
                    </a:p>
                  </a:txBody>
                  <a:tcPr/>
                </a:tc>
                <a:tc>
                  <a:txBody>
                    <a:bodyPr/>
                    <a:lstStyle/>
                    <a:p>
                      <a:pPr marL="285750"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COUPER LE COMPTEUR</a:t>
                      </a:r>
                    </a:p>
                  </a:txBody>
                  <a:tcPr/>
                </a:tc>
                <a:extLst>
                  <a:ext uri="{0D108BD9-81ED-4DB2-BD59-A6C34878D82A}">
                    <a16:rowId xmlns:a16="http://schemas.microsoft.com/office/drawing/2014/main" val="2136446616"/>
                  </a:ext>
                </a:extLst>
              </a:tr>
              <a:tr h="370840">
                <a:tc>
                  <a:txBody>
                    <a:bodyPr/>
                    <a:lstStyle/>
                    <a:p>
                      <a:pPr marL="285750"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VOTRE COMPTEUR N’EST PLUS EN CONFORMITE/ SECURITE</a:t>
                      </a:r>
                    </a:p>
                  </a:txBody>
                  <a:tcPr/>
                </a:tc>
                <a:tc>
                  <a:txBody>
                    <a:bodyPr/>
                    <a:lstStyle/>
                    <a:p>
                      <a:pPr marL="285750"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VOUS ETES INTERVENU SUR LE COMPTEUR</a:t>
                      </a:r>
                    </a:p>
                  </a:txBody>
                  <a:tcPr/>
                </a:tc>
                <a:extLst>
                  <a:ext uri="{0D108BD9-81ED-4DB2-BD59-A6C34878D82A}">
                    <a16:rowId xmlns:a16="http://schemas.microsoft.com/office/drawing/2014/main" val="3366768935"/>
                  </a:ext>
                </a:extLst>
              </a:tr>
              <a:tr h="370840">
                <a:tc gridSpan="2">
                  <a:txBody>
                    <a:bodyPr/>
                    <a:lstStyle/>
                    <a:p>
                      <a:pPr algn="ctr"/>
                      <a:r>
                        <a:rPr lang="fr-FR" b="1" dirty="0">
                          <a:latin typeface="Calibri" panose="020F0502020204030204" pitchFamily="34" charset="0"/>
                          <a:cs typeface="Calibri" panose="020F0502020204030204" pitchFamily="34" charset="0"/>
                        </a:rPr>
                        <a:t>A VOUS DE JOUER</a:t>
                      </a:r>
                    </a:p>
                  </a:txBody>
                  <a:tcPr/>
                </a:tc>
                <a:tc hMerge="1">
                  <a:txBody>
                    <a:bodyPr/>
                    <a:lstStyle/>
                    <a:p>
                      <a:endParaRPr lang="fr-FR" dirty="0"/>
                    </a:p>
                  </a:txBody>
                  <a:tcPr/>
                </a:tc>
                <a:extLst>
                  <a:ext uri="{0D108BD9-81ED-4DB2-BD59-A6C34878D82A}">
                    <a16:rowId xmlns:a16="http://schemas.microsoft.com/office/drawing/2014/main" val="3776513839"/>
                  </a:ext>
                </a:extLst>
              </a:tr>
              <a:tr h="370840">
                <a:tc>
                  <a:txBody>
                    <a:bodyPr/>
                    <a:lstStyle/>
                    <a:p>
                      <a:endPar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endParaRPr>
                    </a:p>
                  </a:txBody>
                  <a:tcPr/>
                </a:tc>
                <a:tc>
                  <a:txBody>
                    <a:bodyPr/>
                    <a:lstStyle/>
                    <a:p>
                      <a:endParaRPr lang="fr-FR" sz="160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744302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dirty="0">
                        <a:latin typeface="Calibri" panose="020F0502020204030204" pitchFamily="34" charset="0"/>
                        <a:cs typeface="Calibri" panose="020F0502020204030204" pitchFamily="34" charset="0"/>
                      </a:endParaRPr>
                    </a:p>
                  </a:txBody>
                  <a:tcPr/>
                </a:tc>
                <a:tc>
                  <a:txBody>
                    <a:bodyPr/>
                    <a:lstStyle/>
                    <a:p>
                      <a:endParaRPr lang="fr-FR" sz="160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695330122"/>
                  </a:ext>
                </a:extLst>
              </a:tr>
              <a:tr h="370840">
                <a:tc>
                  <a:txBody>
                    <a:bodyPr/>
                    <a:lstStyle/>
                    <a:p>
                      <a:endParaRPr lang="fr-FR" sz="1600" dirty="0">
                        <a:latin typeface="Calibri" panose="020F0502020204030204" pitchFamily="34" charset="0"/>
                        <a:cs typeface="Calibri" panose="020F0502020204030204" pitchFamily="34" charset="0"/>
                      </a:endParaRPr>
                    </a:p>
                  </a:txBody>
                  <a:tcPr/>
                </a:tc>
                <a:tc>
                  <a:txBody>
                    <a:bodyPr/>
                    <a:lstStyle/>
                    <a:p>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103363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dirty="0">
                        <a:latin typeface="Calibri" panose="020F0502020204030204" pitchFamily="34" charset="0"/>
                        <a:cs typeface="Calibri" panose="020F0502020204030204" pitchFamily="34" charset="0"/>
                      </a:endParaRPr>
                    </a:p>
                  </a:txBody>
                  <a:tcPr/>
                </a:tc>
                <a:tc>
                  <a:txBody>
                    <a:bodyPr/>
                    <a:lstStyle/>
                    <a:p>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044341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dirty="0">
                        <a:latin typeface="Calibri" panose="020F0502020204030204" pitchFamily="34" charset="0"/>
                        <a:cs typeface="Calibri" panose="020F0502020204030204" pitchFamily="34" charset="0"/>
                      </a:endParaRPr>
                    </a:p>
                  </a:txBody>
                  <a:tcPr/>
                </a:tc>
                <a:tc>
                  <a:txBody>
                    <a:bodyPr/>
                    <a:lstStyle/>
                    <a:p>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85246425"/>
                  </a:ext>
                </a:extLst>
              </a:tr>
            </a:tbl>
          </a:graphicData>
        </a:graphic>
      </p:graphicFrame>
    </p:spTree>
    <p:extLst>
      <p:ext uri="{BB962C8B-B14F-4D97-AF65-F5344CB8AC3E}">
        <p14:creationId xmlns:p14="http://schemas.microsoft.com/office/powerpoint/2010/main" val="1415994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112519" y="503244"/>
            <a:ext cx="8577002" cy="923330"/>
          </a:xfrm>
          <a:prstGeom prst="rect">
            <a:avLst/>
          </a:prstGeom>
        </p:spPr>
        <p:txBody>
          <a:bodyPr vert="horz" wrap="square" lIns="0" tIns="0" rIns="0" bIns="0" rtlCol="0" anchor="t">
            <a:spAutoFit/>
          </a:bodyPr>
          <a:lstStyle/>
          <a:p>
            <a:pPr marL="16169" defTabSz="1164164">
              <a:lnSpc>
                <a:spcPts val="3641"/>
              </a:lnSpc>
            </a:pPr>
            <a:r>
              <a:rPr sz="3055" spc="-153" dirty="0">
                <a:solidFill>
                  <a:srgbClr val="00B1A8"/>
                </a:solidFill>
                <a:latin typeface="Calibri"/>
                <a:ea typeface="+mn-ea"/>
              </a:rPr>
              <a:t>La signature relationnelle Enedis :</a:t>
            </a:r>
          </a:p>
          <a:p>
            <a:pPr marL="16169" defTabSz="1164164">
              <a:lnSpc>
                <a:spcPts val="3641"/>
              </a:lnSpc>
            </a:pPr>
            <a:r>
              <a:rPr sz="3055" spc="-153" dirty="0">
                <a:solidFill>
                  <a:srgbClr val="00B1A8"/>
                </a:solidFill>
                <a:latin typeface="Calibri"/>
                <a:ea typeface="+mn-ea"/>
              </a:rPr>
              <a:t>comment la lire ?</a:t>
            </a:r>
          </a:p>
        </p:txBody>
      </p:sp>
      <p:sp>
        <p:nvSpPr>
          <p:cNvPr id="5" name="object 5"/>
          <p:cNvSpPr txBox="1"/>
          <p:nvPr/>
        </p:nvSpPr>
        <p:spPr>
          <a:xfrm>
            <a:off x="1078104" y="1601874"/>
            <a:ext cx="8220081" cy="822085"/>
          </a:xfrm>
          <a:prstGeom prst="rect">
            <a:avLst/>
          </a:prstGeom>
        </p:spPr>
        <p:txBody>
          <a:bodyPr vert="horz" wrap="square" lIns="0" tIns="0" rIns="0" bIns="0" rtlCol="0">
            <a:spAutoFit/>
          </a:bodyPr>
          <a:lstStyle/>
          <a:p>
            <a:pPr marL="16169" defTabSz="1164164"/>
            <a:r>
              <a:rPr sz="1782" spc="-115" dirty="0">
                <a:solidFill>
                  <a:srgbClr val="414042"/>
                </a:solidFill>
                <a:latin typeface="Calibri"/>
                <a:cs typeface="Microsoft Sans Serif"/>
              </a:rPr>
              <a:t>P</a:t>
            </a:r>
            <a:r>
              <a:rPr sz="1782" spc="44" dirty="0">
                <a:solidFill>
                  <a:srgbClr val="414042"/>
                </a:solidFill>
                <a:latin typeface="Calibri"/>
                <a:cs typeface="Microsoft Sans Serif"/>
              </a:rPr>
              <a:t>our</a:t>
            </a:r>
            <a:r>
              <a:rPr sz="1782" spc="-51" dirty="0">
                <a:solidFill>
                  <a:srgbClr val="414042"/>
                </a:solidFill>
                <a:latin typeface="Calibri"/>
                <a:cs typeface="Microsoft Sans Serif"/>
              </a:rPr>
              <a:t> </a:t>
            </a:r>
            <a:r>
              <a:rPr sz="1782" spc="145" dirty="0">
                <a:solidFill>
                  <a:srgbClr val="414042"/>
                </a:solidFill>
                <a:latin typeface="Calibri"/>
                <a:cs typeface="Microsoft Sans Serif"/>
              </a:rPr>
              <a:t>t</a:t>
            </a:r>
            <a:r>
              <a:rPr sz="1782" spc="96" dirty="0">
                <a:solidFill>
                  <a:srgbClr val="414042"/>
                </a:solidFill>
                <a:latin typeface="Calibri"/>
                <a:cs typeface="Microsoft Sans Serif"/>
              </a:rPr>
              <a:t>ou</a:t>
            </a:r>
            <a:r>
              <a:rPr sz="1782" spc="25" dirty="0">
                <a:solidFill>
                  <a:srgbClr val="414042"/>
                </a:solidFill>
                <a:latin typeface="Calibri"/>
                <a:cs typeface="Microsoft Sans Serif"/>
              </a:rPr>
              <a:t>t</a:t>
            </a:r>
            <a:r>
              <a:rPr sz="1782" spc="-38" dirty="0">
                <a:solidFill>
                  <a:srgbClr val="414042"/>
                </a:solidFill>
                <a:latin typeface="Calibri"/>
                <a:cs typeface="Microsoft Sans Serif"/>
              </a:rPr>
              <a:t>es</a:t>
            </a:r>
            <a:r>
              <a:rPr sz="1782" spc="-51" dirty="0">
                <a:solidFill>
                  <a:srgbClr val="414042"/>
                </a:solidFill>
                <a:latin typeface="Calibri"/>
                <a:cs typeface="Microsoft Sans Serif"/>
              </a:rPr>
              <a:t> </a:t>
            </a:r>
            <a:r>
              <a:rPr sz="1782" spc="-6" dirty="0">
                <a:solidFill>
                  <a:srgbClr val="414042"/>
                </a:solidFill>
                <a:latin typeface="Calibri"/>
                <a:cs typeface="Microsoft Sans Serif"/>
              </a:rPr>
              <a:t>les</a:t>
            </a:r>
            <a:r>
              <a:rPr sz="1782" spc="-51" dirty="0">
                <a:solidFill>
                  <a:srgbClr val="414042"/>
                </a:solidFill>
                <a:latin typeface="Calibri"/>
                <a:cs typeface="Microsoft Sans Serif"/>
              </a:rPr>
              <a:t> </a:t>
            </a:r>
            <a:r>
              <a:rPr sz="1782" spc="83" dirty="0">
                <a:solidFill>
                  <a:srgbClr val="414042"/>
                </a:solidFill>
                <a:latin typeface="Calibri"/>
                <a:cs typeface="Microsoft Sans Serif"/>
              </a:rPr>
              <a:t>in</a:t>
            </a:r>
            <a:r>
              <a:rPr sz="1782" spc="38" dirty="0">
                <a:solidFill>
                  <a:srgbClr val="414042"/>
                </a:solidFill>
                <a:latin typeface="Calibri"/>
                <a:cs typeface="Microsoft Sans Serif"/>
              </a:rPr>
              <a:t>t</a:t>
            </a:r>
            <a:r>
              <a:rPr sz="1782" spc="19" dirty="0">
                <a:solidFill>
                  <a:srgbClr val="414042"/>
                </a:solidFill>
                <a:latin typeface="Calibri"/>
                <a:cs typeface="Microsoft Sans Serif"/>
              </a:rPr>
              <a:t>eractions</a:t>
            </a:r>
            <a:r>
              <a:rPr sz="1782" spc="-51" dirty="0">
                <a:solidFill>
                  <a:srgbClr val="414042"/>
                </a:solidFill>
                <a:latin typeface="Calibri"/>
                <a:cs typeface="Microsoft Sans Serif"/>
              </a:rPr>
              <a:t> </a:t>
            </a:r>
            <a:r>
              <a:rPr sz="1782" spc="51" dirty="0">
                <a:solidFill>
                  <a:srgbClr val="414042"/>
                </a:solidFill>
                <a:latin typeface="Calibri"/>
                <a:cs typeface="Microsoft Sans Serif"/>
              </a:rPr>
              <a:t>entre</a:t>
            </a:r>
            <a:r>
              <a:rPr sz="1782" spc="-51" dirty="0">
                <a:solidFill>
                  <a:srgbClr val="414042"/>
                </a:solidFill>
                <a:latin typeface="Calibri"/>
                <a:cs typeface="Microsoft Sans Serif"/>
              </a:rPr>
              <a:t> </a:t>
            </a:r>
            <a:r>
              <a:rPr sz="1782" spc="19" dirty="0">
                <a:solidFill>
                  <a:srgbClr val="414042"/>
                </a:solidFill>
                <a:latin typeface="Calibri"/>
                <a:cs typeface="Microsoft Sans Serif"/>
              </a:rPr>
              <a:t>un</a:t>
            </a:r>
            <a:r>
              <a:rPr sz="1782" spc="-51" dirty="0">
                <a:solidFill>
                  <a:srgbClr val="414042"/>
                </a:solidFill>
                <a:latin typeface="Calibri"/>
                <a:cs typeface="Microsoft Sans Serif"/>
              </a:rPr>
              <a:t> </a:t>
            </a:r>
            <a:r>
              <a:rPr sz="1782" spc="-70" dirty="0">
                <a:solidFill>
                  <a:srgbClr val="414042"/>
                </a:solidFill>
                <a:latin typeface="Calibri"/>
                <a:cs typeface="Microsoft Sans Serif"/>
              </a:rPr>
              <a:t>c</a:t>
            </a:r>
            <a:r>
              <a:rPr sz="1782" spc="44" dirty="0">
                <a:solidFill>
                  <a:srgbClr val="414042"/>
                </a:solidFill>
                <a:latin typeface="Calibri"/>
                <a:cs typeface="Microsoft Sans Serif"/>
              </a:rPr>
              <a:t>ollabora</a:t>
            </a:r>
            <a:r>
              <a:rPr sz="1782" spc="6" dirty="0">
                <a:solidFill>
                  <a:srgbClr val="414042"/>
                </a:solidFill>
                <a:latin typeface="Calibri"/>
                <a:cs typeface="Microsoft Sans Serif"/>
              </a:rPr>
              <a:t>t</a:t>
            </a:r>
            <a:r>
              <a:rPr sz="1782" spc="32" dirty="0">
                <a:solidFill>
                  <a:srgbClr val="414042"/>
                </a:solidFill>
                <a:latin typeface="Calibri"/>
                <a:cs typeface="Microsoft Sans Serif"/>
              </a:rPr>
              <a:t>eur</a:t>
            </a:r>
            <a:r>
              <a:rPr sz="1782" spc="-51" dirty="0">
                <a:solidFill>
                  <a:srgbClr val="414042"/>
                </a:solidFill>
                <a:latin typeface="Calibri"/>
                <a:cs typeface="Microsoft Sans Serif"/>
              </a:rPr>
              <a:t> </a:t>
            </a:r>
            <a:r>
              <a:rPr sz="1782" spc="-6" dirty="0">
                <a:solidFill>
                  <a:srgbClr val="414042"/>
                </a:solidFill>
                <a:latin typeface="Calibri"/>
                <a:cs typeface="Microsoft Sans Serif"/>
              </a:rPr>
              <a:t>d’Enedis</a:t>
            </a:r>
            <a:r>
              <a:rPr sz="1782" spc="-51" dirty="0">
                <a:solidFill>
                  <a:srgbClr val="414042"/>
                </a:solidFill>
                <a:latin typeface="Calibri"/>
                <a:cs typeface="Microsoft Sans Serif"/>
              </a:rPr>
              <a:t> </a:t>
            </a:r>
            <a:r>
              <a:rPr sz="1782" spc="83" dirty="0">
                <a:solidFill>
                  <a:srgbClr val="414042"/>
                </a:solidFill>
                <a:latin typeface="Calibri"/>
                <a:cs typeface="Microsoft Sans Serif"/>
              </a:rPr>
              <a:t>et</a:t>
            </a:r>
            <a:r>
              <a:rPr sz="1782" spc="-51" dirty="0">
                <a:solidFill>
                  <a:srgbClr val="414042"/>
                </a:solidFill>
                <a:latin typeface="Calibri"/>
                <a:cs typeface="Microsoft Sans Serif"/>
              </a:rPr>
              <a:t> </a:t>
            </a:r>
            <a:r>
              <a:rPr sz="1782" spc="19" dirty="0">
                <a:solidFill>
                  <a:srgbClr val="414042"/>
                </a:solidFill>
                <a:latin typeface="Calibri"/>
                <a:cs typeface="Microsoft Sans Serif"/>
              </a:rPr>
              <a:t>un</a:t>
            </a:r>
            <a:r>
              <a:rPr sz="1782" spc="-51" dirty="0">
                <a:solidFill>
                  <a:srgbClr val="414042"/>
                </a:solidFill>
                <a:latin typeface="Calibri"/>
                <a:cs typeface="Microsoft Sans Serif"/>
              </a:rPr>
              <a:t> </a:t>
            </a:r>
            <a:r>
              <a:rPr sz="1782" spc="44" dirty="0">
                <a:solidFill>
                  <a:srgbClr val="414042"/>
                </a:solidFill>
                <a:latin typeface="Calibri"/>
                <a:cs typeface="Microsoft Sans Serif"/>
              </a:rPr>
              <a:t>clien</a:t>
            </a:r>
            <a:r>
              <a:rPr sz="1782" spc="32" dirty="0">
                <a:solidFill>
                  <a:srgbClr val="414042"/>
                </a:solidFill>
                <a:latin typeface="Calibri"/>
                <a:cs typeface="Microsoft Sans Serif"/>
              </a:rPr>
              <a:t>t</a:t>
            </a:r>
            <a:r>
              <a:rPr sz="1782" spc="-51" dirty="0">
                <a:solidFill>
                  <a:srgbClr val="414042"/>
                </a:solidFill>
                <a:latin typeface="Calibri"/>
                <a:cs typeface="Microsoft Sans Serif"/>
              </a:rPr>
              <a:t>,</a:t>
            </a:r>
            <a:endParaRPr sz="1782" dirty="0">
              <a:solidFill>
                <a:prstClr val="black"/>
              </a:solidFill>
              <a:latin typeface="Calibri"/>
              <a:cs typeface="Microsoft Sans Serif"/>
            </a:endParaRPr>
          </a:p>
          <a:p>
            <a:pPr marL="16169" defTabSz="1164164">
              <a:spcBef>
                <a:spcPts val="229"/>
              </a:spcBef>
            </a:pPr>
            <a:r>
              <a:rPr sz="1782" b="1" dirty="0">
                <a:solidFill>
                  <a:srgbClr val="414042"/>
                </a:solidFill>
                <a:latin typeface="Calibri"/>
                <a:cs typeface="Lucida Sans"/>
              </a:rPr>
              <a:t>4 ÉTAPES ONT ÉTÉ RETENUES :</a:t>
            </a:r>
            <a:endParaRPr sz="1782" dirty="0">
              <a:solidFill>
                <a:prstClr val="black"/>
              </a:solidFill>
              <a:latin typeface="Calibri"/>
              <a:cs typeface="Lucida Sans"/>
            </a:endParaRPr>
          </a:p>
          <a:p>
            <a:pPr defTabSz="1164164">
              <a:spcBef>
                <a:spcPts val="54"/>
              </a:spcBef>
            </a:pPr>
            <a:endParaRPr sz="1528" dirty="0">
              <a:solidFill>
                <a:prstClr val="black"/>
              </a:solidFill>
              <a:latin typeface="Times New Roman"/>
              <a:cs typeface="Times New Roman"/>
            </a:endParaRPr>
          </a:p>
        </p:txBody>
      </p:sp>
      <p:sp>
        <p:nvSpPr>
          <p:cNvPr id="6" name="object 6"/>
          <p:cNvSpPr txBox="1"/>
          <p:nvPr/>
        </p:nvSpPr>
        <p:spPr>
          <a:xfrm>
            <a:off x="1286308" y="4655028"/>
            <a:ext cx="4486376" cy="274242"/>
          </a:xfrm>
          <a:prstGeom prst="rect">
            <a:avLst/>
          </a:prstGeom>
        </p:spPr>
        <p:txBody>
          <a:bodyPr vert="horz" wrap="square" lIns="0" tIns="0" rIns="0" bIns="0" rtlCol="0">
            <a:spAutoFit/>
          </a:bodyPr>
          <a:lstStyle/>
          <a:p>
            <a:pPr marL="16169" defTabSz="1164164">
              <a:spcBef>
                <a:spcPts val="229"/>
              </a:spcBef>
            </a:pPr>
            <a:r>
              <a:rPr sz="1782" b="1" dirty="0">
                <a:solidFill>
                  <a:srgbClr val="414042"/>
                </a:solidFill>
                <a:latin typeface="Calibri"/>
                <a:cs typeface="Lucida Sans"/>
              </a:rPr>
              <a:t>3 TYPES D’INTERACTIONS :</a:t>
            </a:r>
          </a:p>
        </p:txBody>
      </p:sp>
      <p:grpSp>
        <p:nvGrpSpPr>
          <p:cNvPr id="29" name="Groupe 28"/>
          <p:cNvGrpSpPr/>
          <p:nvPr/>
        </p:nvGrpSpPr>
        <p:grpSpPr>
          <a:xfrm>
            <a:off x="960650" y="1478876"/>
            <a:ext cx="8204699" cy="3467633"/>
            <a:chOff x="648004" y="970124"/>
            <a:chExt cx="6444615" cy="2723751"/>
          </a:xfrm>
        </p:grpSpPr>
        <p:grpSp>
          <p:nvGrpSpPr>
            <p:cNvPr id="22" name="Groupe 21"/>
            <p:cNvGrpSpPr/>
            <p:nvPr/>
          </p:nvGrpSpPr>
          <p:grpSpPr>
            <a:xfrm>
              <a:off x="648004" y="970124"/>
              <a:ext cx="6444615" cy="2723751"/>
              <a:chOff x="648004" y="970124"/>
              <a:chExt cx="6444615" cy="2723751"/>
            </a:xfrm>
          </p:grpSpPr>
          <p:sp>
            <p:nvSpPr>
              <p:cNvPr id="2" name="object 2"/>
              <p:cNvSpPr/>
              <p:nvPr/>
            </p:nvSpPr>
            <p:spPr>
              <a:xfrm>
                <a:off x="648004" y="1589506"/>
                <a:ext cx="6444615" cy="1830705"/>
              </a:xfrm>
              <a:custGeom>
                <a:avLst/>
                <a:gdLst/>
                <a:ahLst/>
                <a:cxnLst/>
                <a:rect l="l" t="t" r="r" b="b"/>
                <a:pathLst>
                  <a:path w="6444615" h="1830704">
                    <a:moveTo>
                      <a:pt x="0" y="1830400"/>
                    </a:moveTo>
                    <a:lnTo>
                      <a:pt x="6444005" y="1830400"/>
                    </a:lnTo>
                    <a:lnTo>
                      <a:pt x="6444005" y="0"/>
                    </a:lnTo>
                    <a:lnTo>
                      <a:pt x="0" y="0"/>
                    </a:lnTo>
                    <a:lnTo>
                      <a:pt x="0" y="1830400"/>
                    </a:lnTo>
                    <a:close/>
                  </a:path>
                </a:pathLst>
              </a:custGeom>
              <a:solidFill>
                <a:srgbClr val="E5E8EB"/>
              </a:solidFill>
            </p:spPr>
            <p:txBody>
              <a:bodyPr wrap="square" lIns="0" tIns="0" rIns="0" bIns="0" rtlCol="0"/>
              <a:lstStyle/>
              <a:p>
                <a:pPr defTabSz="1164164"/>
                <a:endParaRPr sz="2291">
                  <a:solidFill>
                    <a:prstClr val="black"/>
                  </a:solidFill>
                  <a:latin typeface="Calibri"/>
                </a:endParaRPr>
              </a:p>
            </p:txBody>
          </p:sp>
          <p:pic>
            <p:nvPicPr>
              <p:cNvPr id="21" name="Picture 20"/>
              <p:cNvPicPr>
                <a:picLocks noChangeAspect="1"/>
              </p:cNvPicPr>
              <p:nvPr/>
            </p:nvPicPr>
            <p:blipFill rotWithShape="1">
              <a:blip r:embed="rId2" cstate="print">
                <a:extLst>
                  <a:ext uri="{28A0092B-C50C-407E-A947-70E740481C1C}">
                    <a14:useLocalDpi xmlns:a14="http://schemas.microsoft.com/office/drawing/2010/main" val="0"/>
                  </a:ext>
                </a:extLst>
              </a:blip>
              <a:srcRect r="41418" b="73543"/>
              <a:stretch/>
            </p:blipFill>
            <p:spPr>
              <a:xfrm>
                <a:off x="1367009" y="970124"/>
                <a:ext cx="4267200" cy="2723751"/>
              </a:xfrm>
              <a:prstGeom prst="rect">
                <a:avLst/>
              </a:prstGeom>
            </p:spPr>
          </p:pic>
        </p:grpSp>
        <p:sp>
          <p:nvSpPr>
            <p:cNvPr id="7" name="object 7"/>
            <p:cNvSpPr txBox="1"/>
            <p:nvPr/>
          </p:nvSpPr>
          <p:spPr>
            <a:xfrm>
              <a:off x="1949450" y="2629987"/>
              <a:ext cx="710565" cy="232283"/>
            </a:xfrm>
            <a:prstGeom prst="rect">
              <a:avLst/>
            </a:prstGeom>
          </p:spPr>
          <p:txBody>
            <a:bodyPr vert="horz" wrap="square" lIns="0" tIns="0" rIns="0" bIns="0" rtlCol="0">
              <a:spAutoFit/>
            </a:bodyPr>
            <a:lstStyle/>
            <a:p>
              <a:pPr marL="167349" indent="-168157" algn="ctr" defTabSz="1164164">
                <a:lnSpc>
                  <a:spcPct val="122800"/>
                </a:lnSpc>
              </a:pPr>
              <a:r>
                <a:rPr sz="828" b="1" spc="70" dirty="0">
                  <a:solidFill>
                    <a:srgbClr val="1F60AD"/>
                  </a:solidFill>
                  <a:latin typeface="Ubuntu" panose="020B0504030602030204" pitchFamily="34" charset="0"/>
                  <a:cs typeface="Lucida Sans"/>
                </a:rPr>
                <a:t>JE</a:t>
              </a:r>
              <a:r>
                <a:rPr sz="828" b="1" spc="-57" dirty="0">
                  <a:solidFill>
                    <a:srgbClr val="1F60AD"/>
                  </a:solidFill>
                  <a:latin typeface="Ubuntu" panose="020B0504030602030204" pitchFamily="34" charset="0"/>
                  <a:cs typeface="Lucida Sans"/>
                </a:rPr>
                <a:t> </a:t>
              </a:r>
              <a:r>
                <a:rPr sz="828" b="1" spc="25" dirty="0">
                  <a:solidFill>
                    <a:srgbClr val="1F60AD"/>
                  </a:solidFill>
                  <a:latin typeface="Ubuntu" panose="020B0504030602030204" pitchFamily="34" charset="0"/>
                  <a:cs typeface="Lucida Sans"/>
                </a:rPr>
                <a:t>ME</a:t>
              </a:r>
              <a:r>
                <a:rPr sz="828" b="1" spc="-57" dirty="0">
                  <a:solidFill>
                    <a:srgbClr val="1F60AD"/>
                  </a:solidFill>
                  <a:latin typeface="Ubuntu" panose="020B0504030602030204" pitchFamily="34" charset="0"/>
                  <a:cs typeface="Lucida Sans"/>
                </a:rPr>
                <a:t> </a:t>
              </a:r>
              <a:r>
                <a:rPr sz="828" b="1" spc="19" dirty="0">
                  <a:solidFill>
                    <a:srgbClr val="1F60AD"/>
                  </a:solidFill>
                  <a:latin typeface="Ubuntu" panose="020B0504030602030204" pitchFamily="34" charset="0"/>
                  <a:cs typeface="Lucida Sans"/>
                </a:rPr>
                <a:t>PRÉSENTE</a:t>
              </a:r>
              <a:r>
                <a:rPr sz="828" b="1" spc="6" dirty="0">
                  <a:solidFill>
                    <a:srgbClr val="1F60AD"/>
                  </a:solidFill>
                  <a:latin typeface="Ubuntu" panose="020B0504030602030204" pitchFamily="34" charset="0"/>
                  <a:cs typeface="Lucida Sans"/>
                </a:rPr>
                <a:t> </a:t>
              </a:r>
              <a:r>
                <a:rPr sz="828" b="1" spc="-6" dirty="0">
                  <a:solidFill>
                    <a:srgbClr val="1F60AD"/>
                  </a:solidFill>
                  <a:latin typeface="Ubuntu" panose="020B0504030602030204" pitchFamily="34" charset="0"/>
                  <a:cs typeface="Lucida Sans"/>
                </a:rPr>
                <a:t>A</a:t>
              </a:r>
              <a:r>
                <a:rPr sz="828" b="1" dirty="0">
                  <a:solidFill>
                    <a:srgbClr val="1F60AD"/>
                  </a:solidFill>
                  <a:latin typeface="Ubuntu" panose="020B0504030602030204" pitchFamily="34" charset="0"/>
                  <a:cs typeface="Lucida Sans"/>
                </a:rPr>
                <a:t>U</a:t>
              </a:r>
              <a:r>
                <a:rPr sz="828" b="1" spc="-57" dirty="0">
                  <a:solidFill>
                    <a:srgbClr val="1F60AD"/>
                  </a:solidFill>
                  <a:latin typeface="Ubuntu" panose="020B0504030602030204" pitchFamily="34" charset="0"/>
                  <a:cs typeface="Lucida Sans"/>
                </a:rPr>
                <a:t> </a:t>
              </a:r>
              <a:r>
                <a:rPr lang="fr-FR" sz="828" b="1" spc="-57" dirty="0">
                  <a:solidFill>
                    <a:srgbClr val="1F60AD"/>
                  </a:solidFill>
                  <a:latin typeface="Ubuntu" panose="020B0504030602030204" pitchFamily="34" charset="0"/>
                  <a:cs typeface="Lucida Sans"/>
                </a:rPr>
                <a:t> </a:t>
              </a:r>
              <a:r>
                <a:rPr sz="828" b="1" spc="-6" dirty="0">
                  <a:solidFill>
                    <a:srgbClr val="1F60AD"/>
                  </a:solidFill>
                  <a:latin typeface="Ubuntu" panose="020B0504030602030204" pitchFamily="34" charset="0"/>
                  <a:cs typeface="Lucida Sans"/>
                </a:rPr>
                <a:t>CLIENT</a:t>
              </a:r>
              <a:endParaRPr sz="828" dirty="0">
                <a:solidFill>
                  <a:prstClr val="black"/>
                </a:solidFill>
                <a:latin typeface="Ubuntu" panose="020B0504030602030204" pitchFamily="34" charset="0"/>
                <a:cs typeface="Lucida Sans"/>
              </a:endParaRPr>
            </a:p>
          </p:txBody>
        </p:sp>
        <p:sp>
          <p:nvSpPr>
            <p:cNvPr id="8" name="object 8"/>
            <p:cNvSpPr txBox="1"/>
            <p:nvPr/>
          </p:nvSpPr>
          <p:spPr>
            <a:xfrm>
              <a:off x="2896724" y="2114096"/>
              <a:ext cx="603885" cy="355376"/>
            </a:xfrm>
            <a:prstGeom prst="rect">
              <a:avLst/>
            </a:prstGeom>
          </p:spPr>
          <p:txBody>
            <a:bodyPr vert="horz" wrap="square" lIns="0" tIns="0" rIns="0" bIns="0" rtlCol="0">
              <a:spAutoFit/>
            </a:bodyPr>
            <a:lstStyle/>
            <a:p>
              <a:pPr algn="ctr" defTabSz="1164164">
                <a:lnSpc>
                  <a:spcPct val="122800"/>
                </a:lnSpc>
              </a:pPr>
              <a:r>
                <a:rPr sz="828" b="1" spc="70" dirty="0">
                  <a:solidFill>
                    <a:srgbClr val="13A3DD"/>
                  </a:solidFill>
                  <a:latin typeface="Ubuntu" panose="020B0504030602030204" pitchFamily="34" charset="0"/>
                  <a:cs typeface="Lucida Sans"/>
                </a:rPr>
                <a:t>JE</a:t>
              </a:r>
              <a:r>
                <a:rPr sz="828" b="1" spc="-57" dirty="0">
                  <a:solidFill>
                    <a:srgbClr val="13A3DD"/>
                  </a:solidFill>
                  <a:latin typeface="Ubuntu" panose="020B0504030602030204" pitchFamily="34" charset="0"/>
                  <a:cs typeface="Lucida Sans"/>
                </a:rPr>
                <a:t> </a:t>
              </a:r>
              <a:r>
                <a:rPr sz="828" b="1" spc="19" dirty="0">
                  <a:solidFill>
                    <a:srgbClr val="13A3DD"/>
                  </a:solidFill>
                  <a:latin typeface="Ubuntu" panose="020B0504030602030204" pitchFamily="34" charset="0"/>
                  <a:cs typeface="Lucida Sans"/>
                </a:rPr>
                <a:t>PRENDS</a:t>
              </a:r>
              <a:r>
                <a:rPr sz="828" b="1" spc="-57" dirty="0">
                  <a:solidFill>
                    <a:srgbClr val="13A3DD"/>
                  </a:solidFill>
                  <a:latin typeface="Ubuntu" panose="020B0504030602030204" pitchFamily="34" charset="0"/>
                  <a:cs typeface="Lucida Sans"/>
                </a:rPr>
                <a:t> </a:t>
              </a:r>
              <a:r>
                <a:rPr sz="828" b="1" spc="19" dirty="0">
                  <a:solidFill>
                    <a:srgbClr val="13A3DD"/>
                  </a:solidFill>
                  <a:latin typeface="Ubuntu" panose="020B0504030602030204" pitchFamily="34" charset="0"/>
                  <a:cs typeface="Lucida Sans"/>
                </a:rPr>
                <a:t>EN</a:t>
              </a:r>
              <a:r>
                <a:rPr sz="828" b="1" spc="6" dirty="0">
                  <a:solidFill>
                    <a:srgbClr val="13A3DD"/>
                  </a:solidFill>
                  <a:latin typeface="Ubuntu" panose="020B0504030602030204" pitchFamily="34" charset="0"/>
                  <a:cs typeface="Lucida Sans"/>
                </a:rPr>
                <a:t> </a:t>
              </a:r>
              <a:r>
                <a:rPr sz="828" b="1" spc="-57" dirty="0">
                  <a:solidFill>
                    <a:srgbClr val="13A3DD"/>
                  </a:solidFill>
                  <a:latin typeface="Ubuntu" panose="020B0504030602030204" pitchFamily="34" charset="0"/>
                  <a:cs typeface="Lucida Sans"/>
                </a:rPr>
                <a:t>C</a:t>
              </a:r>
              <a:r>
                <a:rPr sz="828" b="1" spc="25" dirty="0">
                  <a:solidFill>
                    <a:srgbClr val="13A3DD"/>
                  </a:solidFill>
                  <a:latin typeface="Ubuntu" panose="020B0504030602030204" pitchFamily="34" charset="0"/>
                  <a:cs typeface="Lucida Sans"/>
                </a:rPr>
                <a:t>OMP</a:t>
              </a:r>
              <a:r>
                <a:rPr sz="828" b="1" spc="-6" dirty="0">
                  <a:solidFill>
                    <a:srgbClr val="13A3DD"/>
                  </a:solidFill>
                  <a:latin typeface="Ubuntu" panose="020B0504030602030204" pitchFamily="34" charset="0"/>
                  <a:cs typeface="Lucida Sans"/>
                </a:rPr>
                <a:t>TE</a:t>
              </a:r>
              <a:r>
                <a:rPr sz="828" b="1" spc="-57" dirty="0">
                  <a:solidFill>
                    <a:srgbClr val="13A3DD"/>
                  </a:solidFill>
                  <a:latin typeface="Ubuntu" panose="020B0504030602030204" pitchFamily="34" charset="0"/>
                  <a:cs typeface="Lucida Sans"/>
                </a:rPr>
                <a:t> </a:t>
              </a:r>
              <a:r>
                <a:rPr sz="828" b="1" spc="19" dirty="0">
                  <a:solidFill>
                    <a:srgbClr val="13A3DD"/>
                  </a:solidFill>
                  <a:latin typeface="Ubuntu" panose="020B0504030602030204" pitchFamily="34" charset="0"/>
                  <a:cs typeface="Lucida Sans"/>
                </a:rPr>
                <a:t>SON</a:t>
              </a:r>
              <a:r>
                <a:rPr sz="828" b="1" spc="6" dirty="0">
                  <a:solidFill>
                    <a:srgbClr val="13A3DD"/>
                  </a:solidFill>
                  <a:latin typeface="Ubuntu" panose="020B0504030602030204" pitchFamily="34" charset="0"/>
                  <a:cs typeface="Lucida Sans"/>
                </a:rPr>
                <a:t> </a:t>
              </a:r>
              <a:r>
                <a:rPr sz="828" b="1" spc="19" dirty="0">
                  <a:solidFill>
                    <a:srgbClr val="13A3DD"/>
                  </a:solidFill>
                  <a:latin typeface="Ubuntu" panose="020B0504030602030204" pitchFamily="34" charset="0"/>
                  <a:cs typeface="Lucida Sans"/>
                </a:rPr>
                <a:t>BESOIN</a:t>
              </a:r>
              <a:endParaRPr sz="828" dirty="0">
                <a:solidFill>
                  <a:prstClr val="black"/>
                </a:solidFill>
                <a:latin typeface="Ubuntu" panose="020B0504030602030204" pitchFamily="34" charset="0"/>
                <a:cs typeface="Lucida Sans"/>
              </a:endParaRPr>
            </a:p>
          </p:txBody>
        </p:sp>
        <p:sp>
          <p:nvSpPr>
            <p:cNvPr id="9" name="object 9"/>
            <p:cNvSpPr txBox="1"/>
            <p:nvPr/>
          </p:nvSpPr>
          <p:spPr>
            <a:xfrm>
              <a:off x="4631701" y="2133600"/>
              <a:ext cx="513715" cy="232283"/>
            </a:xfrm>
            <a:prstGeom prst="rect">
              <a:avLst/>
            </a:prstGeom>
          </p:spPr>
          <p:txBody>
            <a:bodyPr vert="horz" wrap="square" lIns="0" tIns="0" rIns="0" bIns="0" rtlCol="0">
              <a:spAutoFit/>
            </a:bodyPr>
            <a:lstStyle/>
            <a:p>
              <a:pPr marL="21828" indent="-22637" algn="ctr" defTabSz="1164164">
                <a:lnSpc>
                  <a:spcPct val="122800"/>
                </a:lnSpc>
              </a:pPr>
              <a:r>
                <a:rPr sz="828" b="1" spc="70" dirty="0">
                  <a:solidFill>
                    <a:srgbClr val="87C660"/>
                  </a:solidFill>
                  <a:latin typeface="Ubuntu" panose="020B0504030602030204" pitchFamily="34" charset="0"/>
                  <a:cs typeface="Lucida Sans"/>
                </a:rPr>
                <a:t>JE</a:t>
              </a:r>
              <a:r>
                <a:rPr sz="828" b="1" spc="-57" dirty="0">
                  <a:solidFill>
                    <a:srgbClr val="87C660"/>
                  </a:solidFill>
                  <a:latin typeface="Ubuntu" panose="020B0504030602030204" pitchFamily="34" charset="0"/>
                  <a:cs typeface="Lucida Sans"/>
                </a:rPr>
                <a:t> </a:t>
              </a:r>
              <a:r>
                <a:rPr sz="828" b="1" spc="-13" dirty="0">
                  <a:solidFill>
                    <a:srgbClr val="87C660"/>
                  </a:solidFill>
                  <a:latin typeface="Ubuntu" panose="020B0504030602030204" pitchFamily="34" charset="0"/>
                  <a:cs typeface="Lucida Sans"/>
                </a:rPr>
                <a:t>C</a:t>
              </a:r>
              <a:r>
                <a:rPr sz="828" b="1" spc="-32" dirty="0">
                  <a:solidFill>
                    <a:srgbClr val="87C660"/>
                  </a:solidFill>
                  <a:latin typeface="Ubuntu" panose="020B0504030602030204" pitchFamily="34" charset="0"/>
                  <a:cs typeface="Lucida Sans"/>
                </a:rPr>
                <a:t>L</a:t>
              </a:r>
              <a:r>
                <a:rPr sz="828" b="1" spc="-25" dirty="0">
                  <a:solidFill>
                    <a:srgbClr val="87C660"/>
                  </a:solidFill>
                  <a:latin typeface="Ubuntu" panose="020B0504030602030204" pitchFamily="34" charset="0"/>
                  <a:cs typeface="Lucida Sans"/>
                </a:rPr>
                <a:t>Ô</a:t>
              </a:r>
              <a:r>
                <a:rPr sz="828" b="1" dirty="0">
                  <a:solidFill>
                    <a:srgbClr val="87C660"/>
                  </a:solidFill>
                  <a:latin typeface="Ubuntu" panose="020B0504030602030204" pitchFamily="34" charset="0"/>
                  <a:cs typeface="Lucida Sans"/>
                </a:rPr>
                <a:t>TURE </a:t>
              </a:r>
              <a:r>
                <a:rPr sz="828" b="1" spc="-44" dirty="0">
                  <a:solidFill>
                    <a:srgbClr val="87C660"/>
                  </a:solidFill>
                  <a:latin typeface="Ubuntu" panose="020B0504030602030204" pitchFamily="34" charset="0"/>
                  <a:cs typeface="Lucida Sans"/>
                </a:rPr>
                <a:t>L</a:t>
              </a:r>
              <a:r>
                <a:rPr sz="828" b="1" spc="6" dirty="0">
                  <a:solidFill>
                    <a:srgbClr val="87C660"/>
                  </a:solidFill>
                  <a:latin typeface="Ubuntu" panose="020B0504030602030204" pitchFamily="34" charset="0"/>
                  <a:cs typeface="Lucida Sans"/>
                </a:rPr>
                <a:t>’ÉCHANGE</a:t>
              </a:r>
              <a:endParaRPr sz="828" dirty="0">
                <a:solidFill>
                  <a:prstClr val="black"/>
                </a:solidFill>
                <a:latin typeface="Ubuntu" panose="020B0504030602030204" pitchFamily="34" charset="0"/>
                <a:cs typeface="Lucida Sans"/>
              </a:endParaRPr>
            </a:p>
          </p:txBody>
        </p:sp>
        <p:sp>
          <p:nvSpPr>
            <p:cNvPr id="10" name="object 10"/>
            <p:cNvSpPr txBox="1"/>
            <p:nvPr/>
          </p:nvSpPr>
          <p:spPr>
            <a:xfrm>
              <a:off x="1947962" y="1955322"/>
              <a:ext cx="153865" cy="514064"/>
            </a:xfrm>
            <a:prstGeom prst="rect">
              <a:avLst/>
            </a:prstGeom>
          </p:spPr>
          <p:txBody>
            <a:bodyPr vert="vert270" wrap="square" lIns="0" tIns="0" rIns="0" bIns="0" rtlCol="0">
              <a:spAutoFit/>
            </a:bodyPr>
            <a:lstStyle/>
            <a:p>
              <a:pPr marL="16169" defTabSz="1164164"/>
              <a:r>
                <a:rPr sz="1273" dirty="0">
                  <a:solidFill>
                    <a:srgbClr val="1F60AD"/>
                  </a:solidFill>
                  <a:latin typeface="Ubuntu" panose="020B0504030602030204" pitchFamily="34" charset="0"/>
                  <a:cs typeface="Microsoft Sans Serif"/>
                </a:rPr>
                <a:t>E</a:t>
              </a:r>
              <a:r>
                <a:rPr sz="1273" spc="-89" dirty="0">
                  <a:solidFill>
                    <a:srgbClr val="1F60AD"/>
                  </a:solidFill>
                  <a:latin typeface="Ubuntu" panose="020B0504030602030204" pitchFamily="34" charset="0"/>
                  <a:cs typeface="Microsoft Sans Serif"/>
                </a:rPr>
                <a:t>T</a:t>
              </a:r>
              <a:r>
                <a:rPr sz="1273" dirty="0">
                  <a:solidFill>
                    <a:srgbClr val="1F60AD"/>
                  </a:solidFill>
                  <a:latin typeface="Ubuntu" panose="020B0504030602030204" pitchFamily="34" charset="0"/>
                  <a:cs typeface="Microsoft Sans Serif"/>
                </a:rPr>
                <a:t>APE</a:t>
              </a:r>
              <a:endParaRPr sz="1273" dirty="0">
                <a:solidFill>
                  <a:prstClr val="black"/>
                </a:solidFill>
                <a:latin typeface="Ubuntu" panose="020B0504030602030204" pitchFamily="34" charset="0"/>
                <a:cs typeface="Microsoft Sans Serif"/>
              </a:endParaRPr>
            </a:p>
          </p:txBody>
        </p:sp>
        <p:sp>
          <p:nvSpPr>
            <p:cNvPr id="11" name="object 11"/>
            <p:cNvSpPr txBox="1"/>
            <p:nvPr/>
          </p:nvSpPr>
          <p:spPr>
            <a:xfrm>
              <a:off x="3778250" y="2629987"/>
              <a:ext cx="501015" cy="355376"/>
            </a:xfrm>
            <a:prstGeom prst="rect">
              <a:avLst/>
            </a:prstGeom>
          </p:spPr>
          <p:txBody>
            <a:bodyPr vert="horz" wrap="square" lIns="0" tIns="0" rIns="0" bIns="0" rtlCol="0">
              <a:spAutoFit/>
            </a:bodyPr>
            <a:lstStyle/>
            <a:p>
              <a:pPr indent="-808" algn="ctr" defTabSz="1164164">
                <a:lnSpc>
                  <a:spcPct val="122800"/>
                </a:lnSpc>
              </a:pPr>
              <a:r>
                <a:rPr sz="828" b="1" spc="115" dirty="0">
                  <a:solidFill>
                    <a:srgbClr val="2EADA3"/>
                  </a:solidFill>
                  <a:latin typeface="Ubuntu" panose="020B0504030602030204" pitchFamily="34" charset="0"/>
                  <a:cs typeface="Lucida Sans"/>
                </a:rPr>
                <a:t>J</a:t>
              </a:r>
              <a:r>
                <a:rPr sz="828" b="1" spc="-83" dirty="0">
                  <a:solidFill>
                    <a:srgbClr val="2EADA3"/>
                  </a:solidFill>
                  <a:latin typeface="Ubuntu" panose="020B0504030602030204" pitchFamily="34" charset="0"/>
                  <a:cs typeface="Lucida Sans"/>
                </a:rPr>
                <a:t>’</a:t>
              </a:r>
              <a:r>
                <a:rPr sz="828" b="1" spc="25" dirty="0">
                  <a:solidFill>
                    <a:srgbClr val="2EADA3"/>
                  </a:solidFill>
                  <a:latin typeface="Ubuntu" panose="020B0504030602030204" pitchFamily="34" charset="0"/>
                  <a:cs typeface="Lucida Sans"/>
                </a:rPr>
                <a:t>APPO</a:t>
              </a:r>
              <a:r>
                <a:rPr sz="828" b="1" spc="13" dirty="0">
                  <a:solidFill>
                    <a:srgbClr val="2EADA3"/>
                  </a:solidFill>
                  <a:latin typeface="Ubuntu" panose="020B0504030602030204" pitchFamily="34" charset="0"/>
                  <a:cs typeface="Lucida Sans"/>
                </a:rPr>
                <a:t>R</a:t>
              </a:r>
              <a:r>
                <a:rPr sz="828" b="1" spc="-6" dirty="0">
                  <a:solidFill>
                    <a:srgbClr val="2EADA3"/>
                  </a:solidFill>
                  <a:latin typeface="Ubuntu" panose="020B0504030602030204" pitchFamily="34" charset="0"/>
                  <a:cs typeface="Lucida Sans"/>
                </a:rPr>
                <a:t>TE </a:t>
              </a:r>
              <a:r>
                <a:rPr sz="828" b="1" spc="19" dirty="0">
                  <a:solidFill>
                    <a:srgbClr val="2EADA3"/>
                  </a:solidFill>
                  <a:latin typeface="Ubuntu" panose="020B0504030602030204" pitchFamily="34" charset="0"/>
                  <a:cs typeface="Lucida Sans"/>
                </a:rPr>
                <a:t>MA</a:t>
              </a:r>
              <a:r>
                <a:rPr sz="828" b="1" spc="-57" dirty="0">
                  <a:solidFill>
                    <a:srgbClr val="2EADA3"/>
                  </a:solidFill>
                  <a:latin typeface="Ubuntu" panose="020B0504030602030204" pitchFamily="34" charset="0"/>
                  <a:cs typeface="Lucida Sans"/>
                </a:rPr>
                <a:t> </a:t>
              </a:r>
              <a:r>
                <a:rPr sz="828" b="1" spc="-13" dirty="0">
                  <a:solidFill>
                    <a:srgbClr val="2EADA3"/>
                  </a:solidFill>
                  <a:latin typeface="Ubuntu" panose="020B0504030602030204" pitchFamily="34" charset="0"/>
                  <a:cs typeface="Lucida Sans"/>
                </a:rPr>
                <a:t>V</a:t>
              </a:r>
              <a:r>
                <a:rPr sz="828" b="1" spc="13" dirty="0">
                  <a:solidFill>
                    <a:srgbClr val="2EADA3"/>
                  </a:solidFill>
                  <a:latin typeface="Ubuntu" panose="020B0504030602030204" pitchFamily="34" charset="0"/>
                  <a:cs typeface="Lucida Sans"/>
                </a:rPr>
                <a:t>ALEUR</a:t>
              </a:r>
              <a:r>
                <a:rPr sz="828" b="1" spc="6" dirty="0">
                  <a:solidFill>
                    <a:srgbClr val="2EADA3"/>
                  </a:solidFill>
                  <a:latin typeface="Ubuntu" panose="020B0504030602030204" pitchFamily="34" charset="0"/>
                  <a:cs typeface="Lucida Sans"/>
                </a:rPr>
                <a:t> </a:t>
              </a:r>
              <a:r>
                <a:rPr sz="828" b="1" spc="32" dirty="0">
                  <a:solidFill>
                    <a:srgbClr val="2EADA3"/>
                  </a:solidFill>
                  <a:latin typeface="Ubuntu" panose="020B0504030602030204" pitchFamily="34" charset="0"/>
                  <a:cs typeface="Lucida Sans"/>
                </a:rPr>
                <a:t>A</a:t>
              </a:r>
              <a:r>
                <a:rPr sz="828" b="1" spc="19" dirty="0">
                  <a:solidFill>
                    <a:srgbClr val="2EADA3"/>
                  </a:solidFill>
                  <a:latin typeface="Ubuntu" panose="020B0504030602030204" pitchFamily="34" charset="0"/>
                  <a:cs typeface="Lucida Sans"/>
                </a:rPr>
                <a:t>JOUTÉE</a:t>
              </a:r>
              <a:endParaRPr sz="828" dirty="0">
                <a:solidFill>
                  <a:prstClr val="black"/>
                </a:solidFill>
                <a:latin typeface="Ubuntu" panose="020B0504030602030204" pitchFamily="34" charset="0"/>
                <a:cs typeface="Lucida Sans"/>
              </a:endParaRPr>
            </a:p>
          </p:txBody>
        </p:sp>
      </p:grpSp>
      <p:sp>
        <p:nvSpPr>
          <p:cNvPr id="18" name="object 18"/>
          <p:cNvSpPr txBox="1"/>
          <p:nvPr/>
        </p:nvSpPr>
        <p:spPr>
          <a:xfrm>
            <a:off x="6809854" y="6629395"/>
            <a:ext cx="2115303" cy="254813"/>
          </a:xfrm>
          <a:prstGeom prst="rect">
            <a:avLst/>
          </a:prstGeom>
        </p:spPr>
        <p:txBody>
          <a:bodyPr vert="horz" wrap="square" lIns="0" tIns="0" rIns="0" bIns="0" rtlCol="0">
            <a:spAutoFit/>
          </a:bodyPr>
          <a:lstStyle/>
          <a:p>
            <a:pPr marL="16169" defTabSz="1164164"/>
            <a:r>
              <a:rPr sz="828" dirty="0">
                <a:solidFill>
                  <a:srgbClr val="58595B"/>
                </a:solidFill>
                <a:latin typeface="Ubuntu" panose="020B0504030602030204" pitchFamily="34" charset="0"/>
                <a:cs typeface="Lucida Sans"/>
              </a:rPr>
              <a:t>La signature relationnelle | Enedis pour tous</a:t>
            </a:r>
          </a:p>
        </p:txBody>
      </p:sp>
      <p:sp>
        <p:nvSpPr>
          <p:cNvPr id="19" name="object 19"/>
          <p:cNvSpPr txBox="1"/>
          <p:nvPr/>
        </p:nvSpPr>
        <p:spPr>
          <a:xfrm>
            <a:off x="9139763" y="6625431"/>
            <a:ext cx="84076" cy="137089"/>
          </a:xfrm>
          <a:prstGeom prst="rect">
            <a:avLst/>
          </a:prstGeom>
        </p:spPr>
        <p:txBody>
          <a:bodyPr vert="horz" wrap="square" lIns="0" tIns="0" rIns="0" bIns="0" rtlCol="0">
            <a:spAutoFit/>
          </a:bodyPr>
          <a:lstStyle/>
          <a:p>
            <a:pPr marL="16169" defTabSz="1164164"/>
            <a:r>
              <a:rPr sz="891" dirty="0">
                <a:solidFill>
                  <a:srgbClr val="1F60AD"/>
                </a:solidFill>
                <a:latin typeface="Arial Narrow"/>
                <a:cs typeface="Arial Narrow"/>
              </a:rPr>
              <a:t>3</a:t>
            </a:r>
            <a:endParaRPr sz="891">
              <a:solidFill>
                <a:prstClr val="black"/>
              </a:solidFill>
              <a:latin typeface="Arial Narrow"/>
              <a:cs typeface="Arial Narrow"/>
            </a:endParaRPr>
          </a:p>
        </p:txBody>
      </p:sp>
      <p:sp>
        <p:nvSpPr>
          <p:cNvPr id="20" name="object 20"/>
          <p:cNvSpPr/>
          <p:nvPr/>
        </p:nvSpPr>
        <p:spPr>
          <a:xfrm>
            <a:off x="9333716" y="6655767"/>
            <a:ext cx="0" cy="88118"/>
          </a:xfrm>
          <a:custGeom>
            <a:avLst/>
            <a:gdLst/>
            <a:ahLst/>
            <a:cxnLst/>
            <a:rect l="l" t="t" r="r" b="b"/>
            <a:pathLst>
              <a:path h="69214">
                <a:moveTo>
                  <a:pt x="0" y="68732"/>
                </a:moveTo>
                <a:lnTo>
                  <a:pt x="0" y="0"/>
                </a:lnTo>
              </a:path>
            </a:pathLst>
          </a:custGeom>
          <a:ln w="6350">
            <a:solidFill>
              <a:srgbClr val="1F60AD"/>
            </a:solidFill>
          </a:ln>
        </p:spPr>
        <p:txBody>
          <a:bodyPr wrap="square" lIns="0" tIns="0" rIns="0" bIns="0" rtlCol="0"/>
          <a:lstStyle/>
          <a:p>
            <a:pPr defTabSz="1164164"/>
            <a:endParaRPr sz="2291">
              <a:solidFill>
                <a:prstClr val="black"/>
              </a:solidFill>
              <a:latin typeface="Calibri"/>
            </a:endParaRPr>
          </a:p>
        </p:txBody>
      </p:sp>
      <p:grpSp>
        <p:nvGrpSpPr>
          <p:cNvPr id="4" name="Groupe 3"/>
          <p:cNvGrpSpPr/>
          <p:nvPr/>
        </p:nvGrpSpPr>
        <p:grpSpPr>
          <a:xfrm>
            <a:off x="1144862" y="4982013"/>
            <a:ext cx="2593457" cy="1535909"/>
            <a:chOff x="648004" y="3746576"/>
            <a:chExt cx="2037105" cy="1206424"/>
          </a:xfrm>
        </p:grpSpPr>
        <p:sp>
          <p:nvSpPr>
            <p:cNvPr id="16" name="object 16"/>
            <p:cNvSpPr/>
            <p:nvPr/>
          </p:nvSpPr>
          <p:spPr>
            <a:xfrm>
              <a:off x="651103" y="3746576"/>
              <a:ext cx="2034006" cy="1197000"/>
            </a:xfrm>
            <a:prstGeom prst="rect">
              <a:avLst/>
            </a:prstGeom>
            <a:blipFill>
              <a:blip r:embed="rId3" cstate="print"/>
              <a:stretch>
                <a:fillRect/>
              </a:stretch>
            </a:blipFill>
          </p:spPr>
          <p:txBody>
            <a:bodyPr wrap="square" lIns="0" tIns="0" rIns="0" bIns="0" rtlCol="0"/>
            <a:lstStyle/>
            <a:p>
              <a:pPr defTabSz="1164164"/>
              <a:endParaRPr sz="2291">
                <a:solidFill>
                  <a:prstClr val="black"/>
                </a:solidFill>
                <a:latin typeface="Calibri"/>
              </a:endParaRPr>
            </a:p>
          </p:txBody>
        </p:sp>
        <p:sp>
          <p:nvSpPr>
            <p:cNvPr id="23" name="Rectangle 22"/>
            <p:cNvSpPr/>
            <p:nvPr/>
          </p:nvSpPr>
          <p:spPr>
            <a:xfrm>
              <a:off x="648004" y="4699673"/>
              <a:ext cx="2022921" cy="253327"/>
            </a:xfrm>
            <a:prstGeom prst="rect">
              <a:avLst/>
            </a:prstGeom>
            <a:solidFill>
              <a:srgbClr val="1C6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64164"/>
              <a:endParaRPr lang="fr-FR" sz="2291">
                <a:solidFill>
                  <a:prstClr val="white"/>
                </a:solidFill>
                <a:latin typeface="Calibri"/>
              </a:endParaRPr>
            </a:p>
          </p:txBody>
        </p:sp>
      </p:grpSp>
      <p:sp>
        <p:nvSpPr>
          <p:cNvPr id="24" name="object 17"/>
          <p:cNvSpPr txBox="1"/>
          <p:nvPr/>
        </p:nvSpPr>
        <p:spPr>
          <a:xfrm>
            <a:off x="1197809" y="6253672"/>
            <a:ext cx="2488329" cy="195887"/>
          </a:xfrm>
          <a:prstGeom prst="rect">
            <a:avLst/>
          </a:prstGeom>
          <a:noFill/>
        </p:spPr>
        <p:txBody>
          <a:bodyPr vert="horz" wrap="square" lIns="0" tIns="0" rIns="0" bIns="0" rtlCol="0">
            <a:spAutoFit/>
          </a:bodyPr>
          <a:lstStyle/>
          <a:p>
            <a:pPr marL="541660" defTabSz="1164164"/>
            <a:r>
              <a:rPr sz="1273" spc="-13" dirty="0">
                <a:solidFill>
                  <a:srgbClr val="FFFFFF"/>
                </a:solidFill>
                <a:latin typeface="Microsoft Sans Serif"/>
                <a:cs typeface="Microsoft Sans Serif"/>
              </a:rPr>
              <a:t>Un</a:t>
            </a:r>
            <a:r>
              <a:rPr sz="1273" spc="-44" dirty="0">
                <a:solidFill>
                  <a:srgbClr val="FFFFFF"/>
                </a:solidFill>
                <a:latin typeface="Microsoft Sans Serif"/>
                <a:cs typeface="Microsoft Sans Serif"/>
              </a:rPr>
              <a:t> </a:t>
            </a:r>
            <a:r>
              <a:rPr sz="1273" spc="38" dirty="0">
                <a:solidFill>
                  <a:srgbClr val="FFFFFF"/>
                </a:solidFill>
                <a:latin typeface="Microsoft Sans Serif"/>
                <a:cs typeface="Microsoft Sans Serif"/>
              </a:rPr>
              <a:t>client</a:t>
            </a:r>
            <a:r>
              <a:rPr sz="1273" spc="-44" dirty="0">
                <a:solidFill>
                  <a:srgbClr val="FFFFFF"/>
                </a:solidFill>
                <a:latin typeface="Microsoft Sans Serif"/>
                <a:cs typeface="Microsoft Sans Serif"/>
              </a:rPr>
              <a:t> </a:t>
            </a:r>
            <a:r>
              <a:rPr sz="1273" spc="-6" dirty="0">
                <a:solidFill>
                  <a:srgbClr val="FFFFFF"/>
                </a:solidFill>
                <a:latin typeface="Microsoft Sans Serif"/>
                <a:cs typeface="Microsoft Sans Serif"/>
              </a:rPr>
              <a:t>m</a:t>
            </a:r>
            <a:r>
              <a:rPr sz="1273" spc="19" dirty="0">
                <a:solidFill>
                  <a:srgbClr val="FFFFFF"/>
                </a:solidFill>
                <a:latin typeface="Microsoft Sans Serif"/>
                <a:cs typeface="Microsoft Sans Serif"/>
              </a:rPr>
              <a:t>’appelle</a:t>
            </a:r>
            <a:endParaRPr sz="1273" dirty="0">
              <a:solidFill>
                <a:prstClr val="black"/>
              </a:solidFill>
              <a:latin typeface="Microsoft Sans Serif"/>
              <a:cs typeface="Microsoft Sans Serif"/>
            </a:endParaRPr>
          </a:p>
        </p:txBody>
      </p:sp>
      <p:grpSp>
        <p:nvGrpSpPr>
          <p:cNvPr id="17" name="Groupe 16"/>
          <p:cNvGrpSpPr/>
          <p:nvPr/>
        </p:nvGrpSpPr>
        <p:grpSpPr>
          <a:xfrm>
            <a:off x="6757672" y="4969029"/>
            <a:ext cx="2606861" cy="1526176"/>
            <a:chOff x="5056747" y="3736378"/>
            <a:chExt cx="2047633" cy="1198779"/>
          </a:xfrm>
        </p:grpSpPr>
        <p:sp>
          <p:nvSpPr>
            <p:cNvPr id="12" name="object 12"/>
            <p:cNvSpPr/>
            <p:nvPr/>
          </p:nvSpPr>
          <p:spPr>
            <a:xfrm>
              <a:off x="5058003" y="3736378"/>
              <a:ext cx="2033993" cy="1197000"/>
            </a:xfrm>
            <a:prstGeom prst="rect">
              <a:avLst/>
            </a:prstGeom>
            <a:blipFill>
              <a:blip r:embed="rId4" cstate="print"/>
              <a:stretch>
                <a:fillRect/>
              </a:stretch>
            </a:blipFill>
          </p:spPr>
          <p:txBody>
            <a:bodyPr wrap="square" lIns="0" tIns="0" rIns="0" bIns="0" rtlCol="0"/>
            <a:lstStyle/>
            <a:p>
              <a:pPr defTabSz="1164164"/>
              <a:endParaRPr sz="2291">
                <a:solidFill>
                  <a:prstClr val="black"/>
                </a:solidFill>
                <a:latin typeface="Calibri"/>
              </a:endParaRPr>
            </a:p>
          </p:txBody>
        </p:sp>
        <p:sp>
          <p:nvSpPr>
            <p:cNvPr id="26" name="Rectangle 25"/>
            <p:cNvSpPr/>
            <p:nvPr/>
          </p:nvSpPr>
          <p:spPr>
            <a:xfrm>
              <a:off x="5056747" y="4681830"/>
              <a:ext cx="2047633" cy="253327"/>
            </a:xfrm>
            <a:prstGeom prst="rect">
              <a:avLst/>
            </a:prstGeom>
            <a:solidFill>
              <a:srgbClr val="1C6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64164"/>
              <a:endParaRPr lang="fr-FR" sz="2291">
                <a:solidFill>
                  <a:prstClr val="white"/>
                </a:solidFill>
                <a:latin typeface="Calibri"/>
              </a:endParaRPr>
            </a:p>
          </p:txBody>
        </p:sp>
        <p:sp>
          <p:nvSpPr>
            <p:cNvPr id="27" name="object 13"/>
            <p:cNvSpPr txBox="1"/>
            <p:nvPr/>
          </p:nvSpPr>
          <p:spPr>
            <a:xfrm>
              <a:off x="5073650" y="4722912"/>
              <a:ext cx="2006524" cy="153865"/>
            </a:xfrm>
            <a:prstGeom prst="rect">
              <a:avLst/>
            </a:prstGeom>
            <a:noFill/>
          </p:spPr>
          <p:txBody>
            <a:bodyPr vert="horz" wrap="square" lIns="0" tIns="0" rIns="0" bIns="0" rtlCol="0">
              <a:spAutoFit/>
            </a:bodyPr>
            <a:lstStyle/>
            <a:p>
              <a:pPr marL="165732" defTabSz="1164164"/>
              <a:r>
                <a:rPr sz="1273" dirty="0">
                  <a:solidFill>
                    <a:srgbClr val="FFFFFF"/>
                  </a:solidFill>
                  <a:latin typeface="Microsoft Sans Serif"/>
                  <a:cs typeface="Microsoft Sans Serif"/>
                </a:rPr>
                <a:t>Je</a:t>
              </a:r>
              <a:r>
                <a:rPr sz="1273" spc="-44" dirty="0">
                  <a:solidFill>
                    <a:srgbClr val="FFFFFF"/>
                  </a:solidFill>
                  <a:latin typeface="Microsoft Sans Serif"/>
                  <a:cs typeface="Microsoft Sans Serif"/>
                </a:rPr>
                <a:t> </a:t>
              </a:r>
              <a:r>
                <a:rPr sz="1273" spc="-19" dirty="0">
                  <a:solidFill>
                    <a:srgbClr val="FFFFFF"/>
                  </a:solidFill>
                  <a:latin typeface="Microsoft Sans Serif"/>
                  <a:cs typeface="Microsoft Sans Serif"/>
                </a:rPr>
                <a:t>v</a:t>
              </a:r>
              <a:r>
                <a:rPr sz="1273" dirty="0">
                  <a:solidFill>
                    <a:srgbClr val="FFFFFF"/>
                  </a:solidFill>
                  <a:latin typeface="Microsoft Sans Serif"/>
                  <a:cs typeface="Microsoft Sans Serif"/>
                </a:rPr>
                <a:t>ois</a:t>
              </a:r>
              <a:r>
                <a:rPr sz="1273" spc="-44" dirty="0">
                  <a:solidFill>
                    <a:srgbClr val="FFFFFF"/>
                  </a:solidFill>
                  <a:latin typeface="Microsoft Sans Serif"/>
                  <a:cs typeface="Microsoft Sans Serif"/>
                </a:rPr>
                <a:t> </a:t>
              </a:r>
              <a:r>
                <a:rPr sz="1273" spc="25" dirty="0">
                  <a:solidFill>
                    <a:srgbClr val="FFFFFF"/>
                  </a:solidFill>
                  <a:latin typeface="Microsoft Sans Serif"/>
                  <a:cs typeface="Microsoft Sans Serif"/>
                </a:rPr>
                <a:t>le</a:t>
              </a:r>
              <a:r>
                <a:rPr sz="1273" spc="-44" dirty="0">
                  <a:solidFill>
                    <a:srgbClr val="FFFFFF"/>
                  </a:solidFill>
                  <a:latin typeface="Microsoft Sans Serif"/>
                  <a:cs typeface="Microsoft Sans Serif"/>
                </a:rPr>
                <a:t> </a:t>
              </a:r>
              <a:r>
                <a:rPr sz="1273" spc="38" dirty="0">
                  <a:solidFill>
                    <a:srgbClr val="FFFFFF"/>
                  </a:solidFill>
                  <a:latin typeface="Microsoft Sans Serif"/>
                  <a:cs typeface="Microsoft Sans Serif"/>
                </a:rPr>
                <a:t>client</a:t>
              </a:r>
              <a:r>
                <a:rPr sz="1273" spc="-44" dirty="0">
                  <a:solidFill>
                    <a:srgbClr val="FFFFFF"/>
                  </a:solidFill>
                  <a:latin typeface="Microsoft Sans Serif"/>
                  <a:cs typeface="Microsoft Sans Serif"/>
                </a:rPr>
                <a:t> </a:t>
              </a:r>
              <a:r>
                <a:rPr sz="1273" spc="13" dirty="0">
                  <a:solidFill>
                    <a:srgbClr val="FFFFFF"/>
                  </a:solidFill>
                  <a:latin typeface="Microsoft Sans Serif"/>
                  <a:cs typeface="Microsoft Sans Serif"/>
                </a:rPr>
                <a:t>en</a:t>
              </a:r>
              <a:r>
                <a:rPr sz="1273" spc="-44" dirty="0">
                  <a:solidFill>
                    <a:srgbClr val="FFFFFF"/>
                  </a:solidFill>
                  <a:latin typeface="Microsoft Sans Serif"/>
                  <a:cs typeface="Microsoft Sans Serif"/>
                </a:rPr>
                <a:t> </a:t>
              </a:r>
              <a:r>
                <a:rPr sz="1273" spc="13" dirty="0">
                  <a:solidFill>
                    <a:srgbClr val="FFFFFF"/>
                  </a:solidFill>
                  <a:latin typeface="Microsoft Sans Serif"/>
                  <a:cs typeface="Microsoft Sans Serif"/>
                </a:rPr>
                <a:t>face</a:t>
              </a:r>
              <a:r>
                <a:rPr sz="1273" spc="-44" dirty="0">
                  <a:solidFill>
                    <a:srgbClr val="FFFFFF"/>
                  </a:solidFill>
                  <a:latin typeface="Microsoft Sans Serif"/>
                  <a:cs typeface="Microsoft Sans Serif"/>
                </a:rPr>
                <a:t> à </a:t>
              </a:r>
              <a:r>
                <a:rPr sz="1273" spc="13" dirty="0">
                  <a:solidFill>
                    <a:srgbClr val="FFFFFF"/>
                  </a:solidFill>
                  <a:latin typeface="Microsoft Sans Serif"/>
                  <a:cs typeface="Microsoft Sans Serif"/>
                </a:rPr>
                <a:t>face</a:t>
              </a:r>
              <a:endParaRPr sz="1273" dirty="0">
                <a:solidFill>
                  <a:prstClr val="black"/>
                </a:solidFill>
                <a:latin typeface="Microsoft Sans Serif"/>
                <a:cs typeface="Microsoft Sans Serif"/>
              </a:endParaRPr>
            </a:p>
          </p:txBody>
        </p:sp>
      </p:grpSp>
      <p:grpSp>
        <p:nvGrpSpPr>
          <p:cNvPr id="15" name="Groupe 14"/>
          <p:cNvGrpSpPr/>
          <p:nvPr/>
        </p:nvGrpSpPr>
        <p:grpSpPr>
          <a:xfrm>
            <a:off x="3952440" y="4982013"/>
            <a:ext cx="2591111" cy="1535909"/>
            <a:chOff x="2853297" y="3746576"/>
            <a:chExt cx="2035262" cy="1206424"/>
          </a:xfrm>
        </p:grpSpPr>
        <p:sp>
          <p:nvSpPr>
            <p:cNvPr id="14" name="object 14"/>
            <p:cNvSpPr/>
            <p:nvPr/>
          </p:nvSpPr>
          <p:spPr>
            <a:xfrm>
              <a:off x="2854553" y="3746576"/>
              <a:ext cx="2034006" cy="1197000"/>
            </a:xfrm>
            <a:prstGeom prst="rect">
              <a:avLst/>
            </a:prstGeom>
            <a:blipFill>
              <a:blip r:embed="rId5" cstate="print"/>
              <a:stretch>
                <a:fillRect/>
              </a:stretch>
            </a:blipFill>
          </p:spPr>
          <p:txBody>
            <a:bodyPr wrap="square" lIns="0" tIns="0" rIns="0" bIns="0" rtlCol="0"/>
            <a:lstStyle/>
            <a:p>
              <a:pPr defTabSz="1164164"/>
              <a:endParaRPr sz="2291">
                <a:solidFill>
                  <a:prstClr val="black"/>
                </a:solidFill>
                <a:latin typeface="Calibri"/>
              </a:endParaRPr>
            </a:p>
          </p:txBody>
        </p:sp>
        <p:sp>
          <p:nvSpPr>
            <p:cNvPr id="25" name="Rectangle 24"/>
            <p:cNvSpPr/>
            <p:nvPr/>
          </p:nvSpPr>
          <p:spPr>
            <a:xfrm>
              <a:off x="2853297" y="4699673"/>
              <a:ext cx="2035262" cy="253327"/>
            </a:xfrm>
            <a:prstGeom prst="rect">
              <a:avLst/>
            </a:prstGeom>
            <a:solidFill>
              <a:srgbClr val="1C6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64164"/>
              <a:endParaRPr lang="fr-FR" sz="2291">
                <a:solidFill>
                  <a:prstClr val="white"/>
                </a:solidFill>
                <a:latin typeface="Calibri"/>
              </a:endParaRPr>
            </a:p>
          </p:txBody>
        </p:sp>
        <p:sp>
          <p:nvSpPr>
            <p:cNvPr id="28" name="object 15"/>
            <p:cNvSpPr txBox="1"/>
            <p:nvPr/>
          </p:nvSpPr>
          <p:spPr>
            <a:xfrm>
              <a:off x="2880101" y="4722912"/>
              <a:ext cx="2008458" cy="153865"/>
            </a:xfrm>
            <a:prstGeom prst="rect">
              <a:avLst/>
            </a:prstGeom>
            <a:noFill/>
          </p:spPr>
          <p:txBody>
            <a:bodyPr vert="horz" wrap="square" lIns="0" tIns="0" rIns="0" bIns="0" rtlCol="0">
              <a:spAutoFit/>
            </a:bodyPr>
            <a:lstStyle/>
            <a:p>
              <a:pPr marL="578041" defTabSz="1164164"/>
              <a:r>
                <a:rPr sz="1273" spc="19" dirty="0">
                  <a:solidFill>
                    <a:srgbClr val="FFFFFF"/>
                  </a:solidFill>
                  <a:latin typeface="Microsoft Sans Serif"/>
                  <a:cs typeface="Microsoft Sans Serif"/>
                </a:rPr>
                <a:t>J’appelle</a:t>
              </a:r>
              <a:r>
                <a:rPr sz="1273" spc="-44" dirty="0">
                  <a:solidFill>
                    <a:srgbClr val="FFFFFF"/>
                  </a:solidFill>
                  <a:latin typeface="Microsoft Sans Serif"/>
                  <a:cs typeface="Microsoft Sans Serif"/>
                </a:rPr>
                <a:t> </a:t>
              </a:r>
              <a:r>
                <a:rPr sz="1273" spc="19" dirty="0">
                  <a:solidFill>
                    <a:srgbClr val="FFFFFF"/>
                  </a:solidFill>
                  <a:latin typeface="Microsoft Sans Serif"/>
                  <a:cs typeface="Microsoft Sans Serif"/>
                </a:rPr>
                <a:t>un</a:t>
              </a:r>
              <a:r>
                <a:rPr sz="1273" spc="-44" dirty="0">
                  <a:solidFill>
                    <a:srgbClr val="FFFFFF"/>
                  </a:solidFill>
                  <a:latin typeface="Microsoft Sans Serif"/>
                  <a:cs typeface="Microsoft Sans Serif"/>
                </a:rPr>
                <a:t> </a:t>
              </a:r>
              <a:r>
                <a:rPr sz="1273" spc="38" dirty="0">
                  <a:solidFill>
                    <a:srgbClr val="FFFFFF"/>
                  </a:solidFill>
                  <a:latin typeface="Microsoft Sans Serif"/>
                  <a:cs typeface="Microsoft Sans Serif"/>
                </a:rPr>
                <a:t>client</a:t>
              </a:r>
              <a:endParaRPr sz="1273" dirty="0">
                <a:solidFill>
                  <a:prstClr val="black"/>
                </a:solidFill>
                <a:latin typeface="Microsoft Sans Serif"/>
                <a:cs typeface="Microsoft Sans Serif"/>
              </a:endParaRPr>
            </a:p>
          </p:txBody>
        </p:sp>
      </p:grpSp>
    </p:spTree>
    <p:extLst>
      <p:ext uri="{BB962C8B-B14F-4D97-AF65-F5344CB8AC3E}">
        <p14:creationId xmlns:p14="http://schemas.microsoft.com/office/powerpoint/2010/main" val="59938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80">
                                          <p:stCondLst>
                                            <p:cond delay="0"/>
                                          </p:stCondLst>
                                        </p:cTn>
                                        <p:tgtEl>
                                          <p:spTgt spid="15"/>
                                        </p:tgtEl>
                                      </p:cBhvr>
                                    </p:animEffect>
                                    <p:anim calcmode="lin" valueType="num">
                                      <p:cBhvr>
                                        <p:cTn id="4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7" dur="26">
                                          <p:stCondLst>
                                            <p:cond delay="650"/>
                                          </p:stCondLst>
                                        </p:cTn>
                                        <p:tgtEl>
                                          <p:spTgt spid="15"/>
                                        </p:tgtEl>
                                      </p:cBhvr>
                                      <p:to x="100000" y="60000"/>
                                    </p:animScale>
                                    <p:animScale>
                                      <p:cBhvr>
                                        <p:cTn id="48" dur="166" decel="50000">
                                          <p:stCondLst>
                                            <p:cond delay="676"/>
                                          </p:stCondLst>
                                        </p:cTn>
                                        <p:tgtEl>
                                          <p:spTgt spid="15"/>
                                        </p:tgtEl>
                                      </p:cBhvr>
                                      <p:to x="100000" y="100000"/>
                                    </p:animScale>
                                    <p:animScale>
                                      <p:cBhvr>
                                        <p:cTn id="49" dur="26">
                                          <p:stCondLst>
                                            <p:cond delay="1312"/>
                                          </p:stCondLst>
                                        </p:cTn>
                                        <p:tgtEl>
                                          <p:spTgt spid="15"/>
                                        </p:tgtEl>
                                      </p:cBhvr>
                                      <p:to x="100000" y="80000"/>
                                    </p:animScale>
                                    <p:animScale>
                                      <p:cBhvr>
                                        <p:cTn id="50" dur="166" decel="50000">
                                          <p:stCondLst>
                                            <p:cond delay="1338"/>
                                          </p:stCondLst>
                                        </p:cTn>
                                        <p:tgtEl>
                                          <p:spTgt spid="15"/>
                                        </p:tgtEl>
                                      </p:cBhvr>
                                      <p:to x="100000" y="100000"/>
                                    </p:animScale>
                                    <p:animScale>
                                      <p:cBhvr>
                                        <p:cTn id="51" dur="26">
                                          <p:stCondLst>
                                            <p:cond delay="1642"/>
                                          </p:stCondLst>
                                        </p:cTn>
                                        <p:tgtEl>
                                          <p:spTgt spid="15"/>
                                        </p:tgtEl>
                                      </p:cBhvr>
                                      <p:to x="100000" y="90000"/>
                                    </p:animScale>
                                    <p:animScale>
                                      <p:cBhvr>
                                        <p:cTn id="52" dur="166" decel="50000">
                                          <p:stCondLst>
                                            <p:cond delay="1668"/>
                                          </p:stCondLst>
                                        </p:cTn>
                                        <p:tgtEl>
                                          <p:spTgt spid="15"/>
                                        </p:tgtEl>
                                      </p:cBhvr>
                                      <p:to x="100000" y="100000"/>
                                    </p:animScale>
                                    <p:animScale>
                                      <p:cBhvr>
                                        <p:cTn id="53" dur="26">
                                          <p:stCondLst>
                                            <p:cond delay="1808"/>
                                          </p:stCondLst>
                                        </p:cTn>
                                        <p:tgtEl>
                                          <p:spTgt spid="15"/>
                                        </p:tgtEl>
                                      </p:cBhvr>
                                      <p:to x="100000" y="95000"/>
                                    </p:animScale>
                                    <p:animScale>
                                      <p:cBhvr>
                                        <p:cTn id="54" dur="166" decel="50000">
                                          <p:stCondLst>
                                            <p:cond delay="1834"/>
                                          </p:stCondLst>
                                        </p:cTn>
                                        <p:tgtEl>
                                          <p:spTgt spid="15"/>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down)">
                                      <p:cBhvr>
                                        <p:cTn id="59" dur="580">
                                          <p:stCondLst>
                                            <p:cond delay="0"/>
                                          </p:stCondLst>
                                        </p:cTn>
                                        <p:tgtEl>
                                          <p:spTgt spid="17"/>
                                        </p:tgtEl>
                                      </p:cBhvr>
                                    </p:animEffect>
                                    <p:anim calcmode="lin" valueType="num">
                                      <p:cBhvr>
                                        <p:cTn id="60"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65" dur="26">
                                          <p:stCondLst>
                                            <p:cond delay="650"/>
                                          </p:stCondLst>
                                        </p:cTn>
                                        <p:tgtEl>
                                          <p:spTgt spid="17"/>
                                        </p:tgtEl>
                                      </p:cBhvr>
                                      <p:to x="100000" y="60000"/>
                                    </p:animScale>
                                    <p:animScale>
                                      <p:cBhvr>
                                        <p:cTn id="66" dur="166" decel="50000">
                                          <p:stCondLst>
                                            <p:cond delay="676"/>
                                          </p:stCondLst>
                                        </p:cTn>
                                        <p:tgtEl>
                                          <p:spTgt spid="17"/>
                                        </p:tgtEl>
                                      </p:cBhvr>
                                      <p:to x="100000" y="100000"/>
                                    </p:animScale>
                                    <p:animScale>
                                      <p:cBhvr>
                                        <p:cTn id="67" dur="26">
                                          <p:stCondLst>
                                            <p:cond delay="1312"/>
                                          </p:stCondLst>
                                        </p:cTn>
                                        <p:tgtEl>
                                          <p:spTgt spid="17"/>
                                        </p:tgtEl>
                                      </p:cBhvr>
                                      <p:to x="100000" y="80000"/>
                                    </p:animScale>
                                    <p:animScale>
                                      <p:cBhvr>
                                        <p:cTn id="68" dur="166" decel="50000">
                                          <p:stCondLst>
                                            <p:cond delay="1338"/>
                                          </p:stCondLst>
                                        </p:cTn>
                                        <p:tgtEl>
                                          <p:spTgt spid="17"/>
                                        </p:tgtEl>
                                      </p:cBhvr>
                                      <p:to x="100000" y="100000"/>
                                    </p:animScale>
                                    <p:animScale>
                                      <p:cBhvr>
                                        <p:cTn id="69" dur="26">
                                          <p:stCondLst>
                                            <p:cond delay="1642"/>
                                          </p:stCondLst>
                                        </p:cTn>
                                        <p:tgtEl>
                                          <p:spTgt spid="17"/>
                                        </p:tgtEl>
                                      </p:cBhvr>
                                      <p:to x="100000" y="90000"/>
                                    </p:animScale>
                                    <p:animScale>
                                      <p:cBhvr>
                                        <p:cTn id="70" dur="166" decel="50000">
                                          <p:stCondLst>
                                            <p:cond delay="1668"/>
                                          </p:stCondLst>
                                        </p:cTn>
                                        <p:tgtEl>
                                          <p:spTgt spid="17"/>
                                        </p:tgtEl>
                                      </p:cBhvr>
                                      <p:to x="100000" y="100000"/>
                                    </p:animScale>
                                    <p:animScale>
                                      <p:cBhvr>
                                        <p:cTn id="71" dur="26">
                                          <p:stCondLst>
                                            <p:cond delay="1808"/>
                                          </p:stCondLst>
                                        </p:cTn>
                                        <p:tgtEl>
                                          <p:spTgt spid="17"/>
                                        </p:tgtEl>
                                      </p:cBhvr>
                                      <p:to x="100000" y="95000"/>
                                    </p:animScale>
                                    <p:animScale>
                                      <p:cBhvr>
                                        <p:cTn id="72"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1EC75-27E6-0B78-8B4B-B3789180B22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62A62B-6CD8-6C39-2F8F-162176AA5DCD}"/>
              </a:ext>
            </a:extLst>
          </p:cNvPr>
          <p:cNvSpPr>
            <a:spLocks noGrp="1"/>
          </p:cNvSpPr>
          <p:nvPr>
            <p:ph type="title"/>
          </p:nvPr>
        </p:nvSpPr>
        <p:spPr>
          <a:xfrm>
            <a:off x="1169566" y="583258"/>
            <a:ext cx="5704662" cy="407869"/>
          </a:xfrm>
        </p:spPr>
        <p:txBody>
          <a:bodyPr>
            <a:normAutofit fontScale="90000"/>
          </a:bodyPr>
          <a:lstStyle/>
          <a:p>
            <a:r>
              <a:rPr lang="fr-FR" dirty="0">
                <a:latin typeface="+mn-lt"/>
              </a:rPr>
              <a:t>Les mots de la relation Client</a:t>
            </a:r>
          </a:p>
        </p:txBody>
      </p:sp>
      <p:graphicFrame>
        <p:nvGraphicFramePr>
          <p:cNvPr id="4" name="Espace réservé du contenu 3">
            <a:extLst>
              <a:ext uri="{FF2B5EF4-FFF2-40B4-BE49-F238E27FC236}">
                <a16:creationId xmlns:a16="http://schemas.microsoft.com/office/drawing/2014/main" id="{1C0CF5D5-5191-B123-9F06-C1AB464EBF7A}"/>
              </a:ext>
            </a:extLst>
          </p:cNvPr>
          <p:cNvGraphicFramePr>
            <a:graphicFrameLocks noGrp="1"/>
          </p:cNvGraphicFramePr>
          <p:nvPr>
            <p:ph idx="1"/>
            <p:extLst>
              <p:ext uri="{D42A27DB-BD31-4B8C-83A1-F6EECF244321}">
                <p14:modId xmlns:p14="http://schemas.microsoft.com/office/powerpoint/2010/main" val="2897747172"/>
              </p:ext>
            </p:extLst>
          </p:nvPr>
        </p:nvGraphicFramePr>
        <p:xfrm>
          <a:off x="224761" y="1000478"/>
          <a:ext cx="7920879" cy="5816600"/>
        </p:xfrm>
        <a:graphic>
          <a:graphicData uri="http://schemas.openxmlformats.org/drawingml/2006/table">
            <a:tbl>
              <a:tblPr firstRow="1" bandRow="1">
                <a:tableStyleId>{5C22544A-7EE6-4342-B048-85BDC9FD1C3A}</a:tableStyleId>
              </a:tblPr>
              <a:tblGrid>
                <a:gridCol w="3875847">
                  <a:extLst>
                    <a:ext uri="{9D8B030D-6E8A-4147-A177-3AD203B41FA5}">
                      <a16:colId xmlns:a16="http://schemas.microsoft.com/office/drawing/2014/main" val="1850116747"/>
                    </a:ext>
                  </a:extLst>
                </a:gridCol>
                <a:gridCol w="4045032">
                  <a:extLst>
                    <a:ext uri="{9D8B030D-6E8A-4147-A177-3AD203B41FA5}">
                      <a16:colId xmlns:a16="http://schemas.microsoft.com/office/drawing/2014/main" val="775209422"/>
                    </a:ext>
                  </a:extLst>
                </a:gridCol>
              </a:tblGrid>
              <a:tr h="370840">
                <a:tc>
                  <a:txBody>
                    <a:bodyPr/>
                    <a:lstStyle/>
                    <a:p>
                      <a:pPr algn="ctr"/>
                      <a:r>
                        <a:rPr lang="fr-FR" dirty="0">
                          <a:latin typeface="Calibri" panose="020F0502020204030204" pitchFamily="34" charset="0"/>
                          <a:cs typeface="Calibri" panose="020F0502020204030204" pitchFamily="34" charset="0"/>
                        </a:rPr>
                        <a:t>A privilégier</a:t>
                      </a:r>
                    </a:p>
                  </a:txBody>
                  <a:tcPr/>
                </a:tc>
                <a:tc>
                  <a:txBody>
                    <a:bodyPr/>
                    <a:lstStyle/>
                    <a:p>
                      <a:pPr algn="ctr"/>
                      <a:r>
                        <a:rPr lang="fr-FR" dirty="0">
                          <a:latin typeface="Calibri" panose="020F0502020204030204" pitchFamily="34" charset="0"/>
                          <a:cs typeface="Calibri" panose="020F0502020204030204" pitchFamily="34" charset="0"/>
                        </a:rPr>
                        <a:t>A proscrire</a:t>
                      </a:r>
                    </a:p>
                  </a:txBody>
                  <a:tcPr/>
                </a:tc>
                <a:extLst>
                  <a:ext uri="{0D108BD9-81ED-4DB2-BD59-A6C34878D82A}">
                    <a16:rowId xmlns:a16="http://schemas.microsoft.com/office/drawing/2014/main" val="3855120971"/>
                  </a:ext>
                </a:extLst>
              </a:tr>
              <a:tr h="370840">
                <a:tc gridSpan="2">
                  <a:txBody>
                    <a:bodyPr/>
                    <a:lstStyle/>
                    <a:p>
                      <a:pPr algn="ctr"/>
                      <a:r>
                        <a:rPr lang="fr-FR" b="1" dirty="0">
                          <a:latin typeface="Calibri" panose="020F0502020204030204" pitchFamily="34" charset="0"/>
                          <a:cs typeface="Calibri" panose="020F0502020204030204" pitchFamily="34" charset="0"/>
                        </a:rPr>
                        <a:t>Spécifique Relation client</a:t>
                      </a:r>
                    </a:p>
                  </a:txBody>
                  <a:tcPr/>
                </a:tc>
                <a:tc hMerge="1">
                  <a:txBody>
                    <a:bodyPr/>
                    <a:lstStyle/>
                    <a:p>
                      <a:endParaRPr lang="fr-FR" dirty="0"/>
                    </a:p>
                  </a:txBody>
                  <a:tcPr/>
                </a:tc>
                <a:extLst>
                  <a:ext uri="{0D108BD9-81ED-4DB2-BD59-A6C34878D82A}">
                    <a16:rowId xmlns:a16="http://schemas.microsoft.com/office/drawing/2014/main" val="3600540134"/>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JE NOTE CE QUE VOUS VENEZ DE ME DIRE</a:t>
                      </a:r>
                    </a:p>
                  </a:txBody>
                  <a:tcPr/>
                </a:tc>
                <a:tc>
                  <a:txBody>
                    <a:bodyPr/>
                    <a:lstStyle/>
                    <a:p>
                      <a:pPr marL="285750" indent="-285750">
                        <a:buFont typeface="Arial" panose="020B0604020202020204" pitchFamily="34" charset="0"/>
                        <a:buChar cha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JE PENSE</a:t>
                      </a:r>
                    </a:p>
                  </a:txBody>
                  <a:tcPr/>
                </a:tc>
                <a:extLst>
                  <a:ext uri="{0D108BD9-81ED-4DB2-BD59-A6C34878D82A}">
                    <a16:rowId xmlns:a16="http://schemas.microsoft.com/office/drawing/2014/main" val="1262861250"/>
                  </a:ext>
                </a:extLst>
              </a:tr>
              <a:tr h="370840">
                <a:tc>
                  <a:txBody>
                    <a:bodyPr/>
                    <a:lstStyle/>
                    <a:p>
                      <a:pPr marL="285750" indent="-285750">
                        <a:buFont typeface="Arial" panose="020B0604020202020204" pitchFamily="34" charset="0"/>
                        <a:buChar cha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AVANTAGE/TIRER PROFIT</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JE NE SAIS PAS</a:t>
                      </a: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74430258"/>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PARFAITEMENT/PARFAIT</a:t>
                      </a:r>
                      <a:endParaRPr lang="fr-FR" sz="1600" dirty="0">
                        <a:latin typeface="Calibri" panose="020F0502020204030204" pitchFamily="34" charset="0"/>
                        <a:cs typeface="Calibri" panose="020F0502020204030204" pitchFamily="34" charset="0"/>
                      </a:endParaRPr>
                    </a:p>
                  </a:txBody>
                  <a:tcPr/>
                </a:tc>
                <a:tc>
                  <a:txBody>
                    <a:bodyPr/>
                    <a:lstStyle/>
                    <a:p>
                      <a:pPr marL="285750" indent="-285750">
                        <a:buFont typeface="Arial" panose="020B0604020202020204" pitchFamily="34" charset="0"/>
                        <a:buChar cha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A LA RIGUEUR VOUS AVEZ RAISON (reprise d'objection)</a:t>
                      </a: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695330122"/>
                  </a:ext>
                </a:extLst>
              </a:tr>
              <a:tr h="370840">
                <a:tc>
                  <a:txBody>
                    <a:bodyPr/>
                    <a:lstStyle/>
                    <a:p>
                      <a:pPr marL="285750" indent="-285750">
                        <a:buFont typeface="Arial" panose="020B0604020202020204" pitchFamily="34" charset="0"/>
                        <a:buChar cha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BIEN SUR/TOUT À FAIT</a:t>
                      </a:r>
                      <a:endParaRPr lang="fr-FR" sz="1600" dirty="0">
                        <a:latin typeface="Calibri" panose="020F0502020204030204" pitchFamily="34" charset="0"/>
                        <a:cs typeface="Calibri" panose="020F0502020204030204" pitchFamily="34" charset="0"/>
                      </a:endParaRPr>
                    </a:p>
                  </a:txBody>
                  <a:tcPr/>
                </a:tc>
                <a:tc>
                  <a:txBody>
                    <a:bodyPr/>
                    <a:lstStyle/>
                    <a:p>
                      <a:pPr marL="285750" indent="-285750">
                        <a:buFont typeface="Arial" panose="020B0604020202020204" pitchFamily="34" charset="0"/>
                        <a:buChar cha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NE QUITTEZ-PAS (sans préciser à l'interlocuteur ce que l'on fait)</a:t>
                      </a: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103363387"/>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JE TIENS A VOUS INFORMER</a:t>
                      </a:r>
                      <a:endParaRPr lang="fr-FR" sz="1600" dirty="0">
                        <a:latin typeface="Calibri" panose="020F0502020204030204" pitchFamily="34" charset="0"/>
                        <a:cs typeface="Calibri" panose="020F0502020204030204" pitchFamily="34"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LES SIGLES</a:t>
                      </a: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04434171"/>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JE VOUS PROPOSE/JE VOUS EXPLIQUE</a:t>
                      </a:r>
                      <a:endParaRPr lang="fr-FR" sz="1600" dirty="0">
                        <a:latin typeface="Calibri" panose="020F0502020204030204" pitchFamily="34" charset="0"/>
                        <a:cs typeface="Calibri" panose="020F0502020204030204" pitchFamily="34"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LES TERMES TECHNIQUES</a:t>
                      </a: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85246425"/>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EN PRIORITE</a:t>
                      </a:r>
                      <a:endParaRPr lang="fr-FR" sz="1600" dirty="0">
                        <a:latin typeface="Calibri" panose="020F0502020204030204" pitchFamily="34" charset="0"/>
                        <a:cs typeface="Calibri" panose="020F0502020204030204" pitchFamily="34"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CERTAINS MOTS MAISON</a:t>
                      </a: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116761434"/>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RAPIDEMENT OPERATIONNEL</a:t>
                      </a:r>
                      <a:endParaRPr lang="fr-FR" sz="1600" dirty="0">
                        <a:latin typeface="Calibri" panose="020F0502020204030204" pitchFamily="34" charset="0"/>
                        <a:cs typeface="Calibri" panose="020F0502020204030204" pitchFamily="34" charset="0"/>
                      </a:endParaRPr>
                    </a:p>
                  </a:txBody>
                  <a:tcPr/>
                </a:tc>
                <a:tc>
                  <a:txBody>
                    <a:bodyPr/>
                    <a:lstStyle/>
                    <a:p>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43955280"/>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A VOUS DE JOUER!</a:t>
                      </a:r>
                    </a:p>
                  </a:txBody>
                  <a:tcPr/>
                </a:tc>
                <a:tc hMerge="1">
                  <a:txBody>
                    <a:bodyPr/>
                    <a:lstStyle/>
                    <a:p>
                      <a:endParaRPr lang="fr-FR" sz="1600" dirty="0"/>
                    </a:p>
                  </a:txBody>
                  <a:tcPr/>
                </a:tc>
                <a:extLst>
                  <a:ext uri="{0D108BD9-81ED-4DB2-BD59-A6C34878D82A}">
                    <a16:rowId xmlns:a16="http://schemas.microsoft.com/office/drawing/2014/main" val="18759118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dirty="0">
                        <a:latin typeface="Calibri" panose="020F0502020204030204" pitchFamily="34" charset="0"/>
                        <a:cs typeface="Calibri" panose="020F0502020204030204" pitchFamily="34" charset="0"/>
                      </a:endParaRPr>
                    </a:p>
                  </a:txBody>
                  <a:tcPr/>
                </a:tc>
                <a:tc>
                  <a:txBody>
                    <a:bodyPr/>
                    <a:lstStyle/>
                    <a:p>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591572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dirty="0">
                        <a:latin typeface="Calibri" panose="020F0502020204030204" pitchFamily="34" charset="0"/>
                        <a:cs typeface="Calibri" panose="020F0502020204030204" pitchFamily="34" charset="0"/>
                      </a:endParaRPr>
                    </a:p>
                  </a:txBody>
                  <a:tcPr/>
                </a:tc>
                <a:tc>
                  <a:txBody>
                    <a:bodyPr/>
                    <a:lstStyle/>
                    <a:p>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9723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dirty="0">
                        <a:latin typeface="Calibri" panose="020F0502020204030204" pitchFamily="34" charset="0"/>
                        <a:cs typeface="Calibri" panose="020F0502020204030204" pitchFamily="34" charset="0"/>
                      </a:endParaRPr>
                    </a:p>
                  </a:txBody>
                  <a:tcPr/>
                </a:tc>
                <a:tc>
                  <a:txBody>
                    <a:bodyPr/>
                    <a:lstStyle/>
                    <a:p>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89265411"/>
                  </a:ext>
                </a:extLst>
              </a:tr>
            </a:tbl>
          </a:graphicData>
        </a:graphic>
      </p:graphicFrame>
    </p:spTree>
    <p:extLst>
      <p:ext uri="{BB962C8B-B14F-4D97-AF65-F5344CB8AC3E}">
        <p14:creationId xmlns:p14="http://schemas.microsoft.com/office/powerpoint/2010/main" val="2911396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A47EBC-52BE-F929-987C-36DE44F33EBB}"/>
              </a:ext>
            </a:extLst>
          </p:cNvPr>
          <p:cNvSpPr>
            <a:spLocks noGrp="1"/>
          </p:cNvSpPr>
          <p:nvPr>
            <p:ph type="title"/>
          </p:nvPr>
        </p:nvSpPr>
        <p:spPr>
          <a:xfrm>
            <a:off x="1097558" y="695502"/>
            <a:ext cx="7830382" cy="733996"/>
          </a:xfrm>
        </p:spPr>
        <p:txBody>
          <a:bodyPr>
            <a:normAutofit/>
          </a:bodyPr>
          <a:lstStyle/>
          <a:p>
            <a:r>
              <a:rPr lang="fr-FR" sz="3200" dirty="0"/>
              <a:t>Dialogue client Chargé relation client fraude</a:t>
            </a:r>
          </a:p>
        </p:txBody>
      </p:sp>
      <p:graphicFrame>
        <p:nvGraphicFramePr>
          <p:cNvPr id="4" name="Espace réservé du contenu 3">
            <a:extLst>
              <a:ext uri="{FF2B5EF4-FFF2-40B4-BE49-F238E27FC236}">
                <a16:creationId xmlns:a16="http://schemas.microsoft.com/office/drawing/2014/main" id="{9BCDA3C4-A9A9-C6C6-33F5-89D650249B17}"/>
              </a:ext>
            </a:extLst>
          </p:cNvPr>
          <p:cNvGraphicFramePr>
            <a:graphicFrameLocks noGrp="1"/>
          </p:cNvGraphicFramePr>
          <p:nvPr>
            <p:ph idx="1"/>
            <p:extLst>
              <p:ext uri="{D42A27DB-BD31-4B8C-83A1-F6EECF244321}">
                <p14:modId xmlns:p14="http://schemas.microsoft.com/office/powerpoint/2010/main" val="1049919808"/>
              </p:ext>
            </p:extLst>
          </p:nvPr>
        </p:nvGraphicFramePr>
        <p:xfrm>
          <a:off x="521494" y="1214749"/>
          <a:ext cx="9738519" cy="5545645"/>
        </p:xfrm>
        <a:graphic>
          <a:graphicData uri="http://schemas.openxmlformats.org/drawingml/2006/table">
            <a:tbl>
              <a:tblPr firstRow="1" bandRow="1">
                <a:tableStyleId>{5C22544A-7EE6-4342-B048-85BDC9FD1C3A}</a:tableStyleId>
              </a:tblPr>
              <a:tblGrid>
                <a:gridCol w="9738519">
                  <a:extLst>
                    <a:ext uri="{9D8B030D-6E8A-4147-A177-3AD203B41FA5}">
                      <a16:colId xmlns:a16="http://schemas.microsoft.com/office/drawing/2014/main" val="2023917201"/>
                    </a:ext>
                  </a:extLst>
                </a:gridCol>
              </a:tblGrid>
              <a:tr h="592645">
                <a:tc>
                  <a:txBody>
                    <a:bodyPr/>
                    <a:lstStyle/>
                    <a:p>
                      <a:pPr algn="ctr"/>
                      <a:r>
                        <a:rPr lang="fr-FR" sz="1600" dirty="0">
                          <a:latin typeface="Calibri" panose="020F0502020204030204" pitchFamily="34" charset="0"/>
                          <a:cs typeface="Calibri" panose="020F0502020204030204" pitchFamily="34" charset="0"/>
                        </a:rPr>
                        <a:t>APPEL ENTRANT (1/2)</a:t>
                      </a:r>
                    </a:p>
                    <a:p>
                      <a:pPr algn="ctr"/>
                      <a:r>
                        <a:rPr lang="fr-FR" sz="1600" dirty="0">
                          <a:solidFill>
                            <a:schemeClr val="bg1"/>
                          </a:solidFill>
                          <a:latin typeface="Calibri" panose="020F0502020204030204" pitchFamily="34" charset="0"/>
                          <a:ea typeface="+mn-ea"/>
                          <a:cs typeface="Calibri" panose="020F0502020204030204" pitchFamily="34" charset="0"/>
                        </a:rPr>
                        <a:t>Accueil sur sollicitations, Réponses aux questions, Modification de planification, Contestation</a:t>
                      </a: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62143183"/>
                  </a:ext>
                </a:extLst>
              </a:tr>
              <a:tr h="0">
                <a:tc>
                  <a:txBody>
                    <a:bodyPr/>
                    <a:lstStyle/>
                    <a:p>
                      <a:endPar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endParaRPr>
                    </a:p>
                    <a:p>
                      <a:pPr lvl="0"/>
                      <a:r>
                        <a:rPr lang="fr-FR" sz="1515" b="1" kern="1200" dirty="0">
                          <a:solidFill>
                            <a:schemeClr val="dk1"/>
                          </a:solidFill>
                          <a:effectLst/>
                          <a:latin typeface="+mn-lt"/>
                          <a:ea typeface="+mn-ea"/>
                          <a:cs typeface="+mn-cs"/>
                        </a:rPr>
                        <a:t>Présentation</a:t>
                      </a:r>
                      <a:r>
                        <a:rPr lang="fr-FR" sz="1515" b="0" kern="1200" dirty="0">
                          <a:solidFill>
                            <a:schemeClr val="dk1"/>
                          </a:solidFill>
                          <a:effectLst/>
                          <a:latin typeface="+mn-lt"/>
                          <a:ea typeface="+mn-ea"/>
                          <a:cs typeface="+mn-cs"/>
                        </a:rPr>
                        <a:t> : « ENEDIS, Mme X à votre écoute</a:t>
                      </a:r>
                      <a:endParaRPr lang="fr-FR" sz="1515" b="1" kern="1200" dirty="0">
                        <a:solidFill>
                          <a:schemeClr val="dk1"/>
                        </a:solidFill>
                        <a:effectLst/>
                        <a:latin typeface="+mn-lt"/>
                        <a:ea typeface="+mn-ea"/>
                        <a:cs typeface="+mn-cs"/>
                      </a:endParaRPr>
                    </a:p>
                    <a:p>
                      <a:r>
                        <a:rPr lang="fr-FR" sz="1515" b="0" kern="1200" dirty="0">
                          <a:solidFill>
                            <a:schemeClr val="dk1"/>
                          </a:solidFill>
                          <a:effectLst/>
                          <a:latin typeface="+mn-lt"/>
                          <a:ea typeface="+mn-ea"/>
                          <a:cs typeface="+mn-cs"/>
                        </a:rPr>
                        <a:t> </a:t>
                      </a:r>
                      <a:endParaRPr lang="fr-FR" sz="1515" b="1" kern="1200" dirty="0">
                        <a:solidFill>
                          <a:schemeClr val="dk1"/>
                        </a:solidFill>
                        <a:effectLst/>
                        <a:latin typeface="+mn-lt"/>
                        <a:ea typeface="+mn-ea"/>
                        <a:cs typeface="+mn-cs"/>
                      </a:endParaRPr>
                    </a:p>
                    <a:p>
                      <a:pPr lvl="0"/>
                      <a:r>
                        <a:rPr lang="fr-FR" sz="1515" b="1" kern="1200" dirty="0">
                          <a:solidFill>
                            <a:schemeClr val="dk1"/>
                          </a:solidFill>
                          <a:effectLst/>
                          <a:latin typeface="+mn-lt"/>
                          <a:ea typeface="+mn-ea"/>
                          <a:cs typeface="+mn-cs"/>
                        </a:rPr>
                        <a:t>Éléments de dialogue</a:t>
                      </a:r>
                      <a:r>
                        <a:rPr lang="fr-FR" sz="1515" b="0" kern="1200" dirty="0">
                          <a:solidFill>
                            <a:schemeClr val="dk1"/>
                          </a:solidFill>
                          <a:effectLst/>
                          <a:latin typeface="+mn-lt"/>
                          <a:ea typeface="+mn-ea"/>
                          <a:cs typeface="+mn-cs"/>
                        </a:rPr>
                        <a:t> :</a:t>
                      </a:r>
                    </a:p>
                    <a:p>
                      <a:pPr lvl="0"/>
                      <a:endParaRPr lang="fr-FR" sz="1515" b="1" kern="1200" dirty="0">
                        <a:solidFill>
                          <a:schemeClr val="dk1"/>
                        </a:solidFill>
                        <a:effectLst/>
                        <a:latin typeface="+mn-lt"/>
                        <a:ea typeface="+mn-ea"/>
                        <a:cs typeface="+mn-cs"/>
                      </a:endParaRPr>
                    </a:p>
                    <a:p>
                      <a:pPr lvl="0"/>
                      <a:r>
                        <a:rPr lang="fr-FR" sz="1515" kern="1200" dirty="0">
                          <a:solidFill>
                            <a:schemeClr val="dk1"/>
                          </a:solidFill>
                          <a:effectLst/>
                          <a:latin typeface="+mn-lt"/>
                          <a:ea typeface="+mn-ea"/>
                          <a:cs typeface="+mn-cs"/>
                        </a:rPr>
                        <a:t>Effectivement, Enedis a constaté que le compteur de votre logement a été ouvert, et que l’électricité comptabilisée par votre compteur a diminué de manière inexpliquée après à cet évènement. En conséquence, Enedis vous a envoyé un courrier indiquant le déplacement d’un technicien pour remettre en conformité votre l’installation avec une date de rendez-vous proposée en ce sens et un risque de suspension de fourniture d’électricité en cas d’absence d’accès au compteur par le technicien. Avez-vous bien reçu le courrier ?</a:t>
                      </a:r>
                    </a:p>
                    <a:p>
                      <a:r>
                        <a:rPr lang="fr-FR" sz="1515" b="1" kern="1200" dirty="0">
                          <a:solidFill>
                            <a:schemeClr val="dk1"/>
                          </a:solidFill>
                          <a:effectLst/>
                          <a:latin typeface="+mn-lt"/>
                          <a:ea typeface="+mn-ea"/>
                          <a:cs typeface="+mn-cs"/>
                        </a:rPr>
                        <a:t>ou</a:t>
                      </a:r>
                    </a:p>
                    <a:p>
                      <a:pPr lvl="0"/>
                      <a:r>
                        <a:rPr lang="fr-FR" sz="1515" kern="1200" dirty="0">
                          <a:solidFill>
                            <a:schemeClr val="dk1"/>
                          </a:solidFill>
                          <a:effectLst/>
                          <a:latin typeface="+mn-lt"/>
                          <a:ea typeface="+mn-ea"/>
                          <a:cs typeface="+mn-cs"/>
                        </a:rPr>
                        <a:t>Je prends en compte votre position. Enedis a constaté le XX à YY heures une rupture de l’intégrité du système de comptage de votre logement ainsi qu’une diminution inexpliquée de l’énergie comptabilisée par votre compteur. Nous sommes à l’écoute de tout élément que vous souhaiteriez nous communiquer sur le sujet qui pourrait justifier de la rupture d’intégrité du système de comptage ou d’une baisse de votre consommation. Un technicien va se déplacer remettre en conformité votre installation.</a:t>
                      </a:r>
                    </a:p>
                    <a:p>
                      <a:r>
                        <a:rPr lang="fr-FR" sz="1515" b="1" kern="1200" dirty="0">
                          <a:solidFill>
                            <a:schemeClr val="dk1"/>
                          </a:solidFill>
                          <a:effectLst/>
                          <a:latin typeface="+mn-lt"/>
                          <a:ea typeface="+mn-ea"/>
                          <a:cs typeface="+mn-cs"/>
                        </a:rPr>
                        <a:t>ou</a:t>
                      </a:r>
                    </a:p>
                    <a:p>
                      <a:pPr lvl="0"/>
                      <a:r>
                        <a:rPr lang="fr-FR" sz="1515" kern="1200" dirty="0">
                          <a:solidFill>
                            <a:schemeClr val="dk1"/>
                          </a:solidFill>
                          <a:effectLst/>
                          <a:latin typeface="+mn-lt"/>
                          <a:ea typeface="+mn-ea"/>
                          <a:cs typeface="+mn-cs"/>
                        </a:rPr>
                        <a:t>Enedis a constaté le XX à YY heures que le compteur de votre logement a été ouvert, suivi d’une baisse inexpliquée de l’énergie comptabilisée. Ces éléments sont suffisants pour établir un constat de fraude. Si vous disposez d’éléments qui permettraient de le justifier, nous vous invitons à nous les communiquer dans les meilleurs délais.</a:t>
                      </a:r>
                    </a:p>
                    <a:p>
                      <a:r>
                        <a:rPr lang="fr-FR" sz="1515" kern="1200" dirty="0">
                          <a:solidFill>
                            <a:schemeClr val="dk1"/>
                          </a:solidFill>
                          <a:effectLst/>
                          <a:latin typeface="+mn-lt"/>
                          <a:ea typeface="+mn-ea"/>
                          <a:cs typeface="+mn-cs"/>
                        </a:rPr>
                        <a:t> </a:t>
                      </a:r>
                    </a:p>
                  </a:txBody>
                  <a:tcPr/>
                </a:tc>
                <a:extLst>
                  <a:ext uri="{0D108BD9-81ED-4DB2-BD59-A6C34878D82A}">
                    <a16:rowId xmlns:a16="http://schemas.microsoft.com/office/drawing/2014/main" val="3395923024"/>
                  </a:ext>
                </a:extLst>
              </a:tr>
            </a:tbl>
          </a:graphicData>
        </a:graphic>
      </p:graphicFrame>
    </p:spTree>
    <p:extLst>
      <p:ext uri="{BB962C8B-B14F-4D97-AF65-F5344CB8AC3E}">
        <p14:creationId xmlns:p14="http://schemas.microsoft.com/office/powerpoint/2010/main" val="3444496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A034A-6DAE-7E45-330C-2C5612DB86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7699655-E3C7-EE4B-629E-FE69314E03EA}"/>
              </a:ext>
            </a:extLst>
          </p:cNvPr>
          <p:cNvSpPr>
            <a:spLocks noGrp="1"/>
          </p:cNvSpPr>
          <p:nvPr>
            <p:ph type="title"/>
          </p:nvPr>
        </p:nvSpPr>
        <p:spPr>
          <a:xfrm>
            <a:off x="1097558" y="695502"/>
            <a:ext cx="7830382" cy="733996"/>
          </a:xfrm>
        </p:spPr>
        <p:txBody>
          <a:bodyPr>
            <a:normAutofit/>
          </a:bodyPr>
          <a:lstStyle/>
          <a:p>
            <a:r>
              <a:rPr lang="fr-FR" sz="3200" dirty="0"/>
              <a:t>Dialogue client Chargé relation client fraude</a:t>
            </a:r>
          </a:p>
        </p:txBody>
      </p:sp>
      <p:graphicFrame>
        <p:nvGraphicFramePr>
          <p:cNvPr id="4" name="Espace réservé du contenu 3">
            <a:extLst>
              <a:ext uri="{FF2B5EF4-FFF2-40B4-BE49-F238E27FC236}">
                <a16:creationId xmlns:a16="http://schemas.microsoft.com/office/drawing/2014/main" id="{B981313E-DFFA-7ACF-282F-960BC5257A88}"/>
              </a:ext>
            </a:extLst>
          </p:cNvPr>
          <p:cNvGraphicFramePr>
            <a:graphicFrameLocks noGrp="1"/>
          </p:cNvGraphicFramePr>
          <p:nvPr>
            <p:ph idx="1"/>
            <p:extLst>
              <p:ext uri="{D42A27DB-BD31-4B8C-83A1-F6EECF244321}">
                <p14:modId xmlns:p14="http://schemas.microsoft.com/office/powerpoint/2010/main" val="426407047"/>
              </p:ext>
            </p:extLst>
          </p:nvPr>
        </p:nvGraphicFramePr>
        <p:xfrm>
          <a:off x="377478" y="1807394"/>
          <a:ext cx="9738519" cy="3236785"/>
        </p:xfrm>
        <a:graphic>
          <a:graphicData uri="http://schemas.openxmlformats.org/drawingml/2006/table">
            <a:tbl>
              <a:tblPr firstRow="1" bandRow="1">
                <a:tableStyleId>{5C22544A-7EE6-4342-B048-85BDC9FD1C3A}</a:tableStyleId>
              </a:tblPr>
              <a:tblGrid>
                <a:gridCol w="9738519">
                  <a:extLst>
                    <a:ext uri="{9D8B030D-6E8A-4147-A177-3AD203B41FA5}">
                      <a16:colId xmlns:a16="http://schemas.microsoft.com/office/drawing/2014/main" val="2023917201"/>
                    </a:ext>
                  </a:extLst>
                </a:gridCol>
              </a:tblGrid>
              <a:tr h="592645">
                <a:tc>
                  <a:txBody>
                    <a:bodyPr/>
                    <a:lstStyle/>
                    <a:p>
                      <a:pPr algn="ctr"/>
                      <a:r>
                        <a:rPr lang="fr-FR" sz="1600" dirty="0">
                          <a:latin typeface="Calibri" panose="020F0502020204030204" pitchFamily="34" charset="0"/>
                          <a:cs typeface="Calibri" panose="020F0502020204030204" pitchFamily="34" charset="0"/>
                        </a:rPr>
                        <a:t>APPEL ENTRANT (2/2)</a:t>
                      </a:r>
                    </a:p>
                    <a:p>
                      <a:pPr algn="ctr"/>
                      <a:r>
                        <a:rPr lang="fr-FR" sz="1600" dirty="0">
                          <a:solidFill>
                            <a:schemeClr val="bg1"/>
                          </a:solidFill>
                          <a:latin typeface="Calibri" panose="020F0502020204030204" pitchFamily="34" charset="0"/>
                          <a:ea typeface="+mn-ea"/>
                          <a:cs typeface="Calibri" panose="020F0502020204030204" pitchFamily="34" charset="0"/>
                        </a:rPr>
                        <a:t>Accueil sur sollicitations, Réponses aux questions, Modification de planification, Contestation</a:t>
                      </a: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62143183"/>
                  </a:ext>
                </a:extLst>
              </a:tr>
              <a:tr h="0">
                <a:tc>
                  <a:txBody>
                    <a:bodyPr/>
                    <a:lstStyle/>
                    <a:p>
                      <a:endPar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endParaRPr>
                    </a:p>
                    <a:p>
                      <a:pPr lvl="0"/>
                      <a:r>
                        <a:rPr lang="fr-FR" sz="1515" b="1" kern="1200" dirty="0">
                          <a:solidFill>
                            <a:schemeClr val="dk1"/>
                          </a:solidFill>
                          <a:effectLst/>
                          <a:latin typeface="+mn-lt"/>
                          <a:ea typeface="+mn-ea"/>
                          <a:cs typeface="+mn-cs"/>
                        </a:rPr>
                        <a:t>Suite:</a:t>
                      </a:r>
                      <a:endParaRPr lang="fr-FR" sz="1515" b="0" kern="1200" dirty="0">
                        <a:solidFill>
                          <a:schemeClr val="dk1"/>
                        </a:solidFill>
                        <a:effectLst/>
                        <a:latin typeface="+mn-lt"/>
                        <a:ea typeface="+mn-ea"/>
                        <a:cs typeface="+mn-cs"/>
                      </a:endParaRPr>
                    </a:p>
                    <a:p>
                      <a:pPr lvl="0"/>
                      <a:endParaRPr lang="fr-FR" sz="1515" b="0" kern="1200" dirty="0">
                        <a:solidFill>
                          <a:schemeClr val="dk1"/>
                        </a:solidFill>
                        <a:effectLst/>
                        <a:latin typeface="+mn-lt"/>
                        <a:ea typeface="+mn-ea"/>
                        <a:cs typeface="+mn-cs"/>
                      </a:endParaRPr>
                    </a:p>
                    <a:p>
                      <a:pPr lvl="0"/>
                      <a:r>
                        <a:rPr lang="fr-FR" sz="1515" kern="1200" dirty="0">
                          <a:solidFill>
                            <a:schemeClr val="dk1"/>
                          </a:solidFill>
                          <a:effectLst/>
                          <a:latin typeface="+mn-lt"/>
                          <a:ea typeface="+mn-ea"/>
                          <a:cs typeface="+mn-cs"/>
                        </a:rPr>
                        <a:t>Un technicien va intervenir sur votre installation à la date proposée dans le courrier. Si celle-ci ne vous convient pas, vous avez la possibilité de prendre un nouveau rendez-vous dans les délais prévus par le courrier. En cas d’absence au rendez-vous et d’impossibilité d’accéder au système de comptage, nous serons contraints de procéder à une suspension de votre fourniture d’électricité.</a:t>
                      </a:r>
                    </a:p>
                    <a:p>
                      <a:r>
                        <a:rPr lang="fr-FR" sz="1515" b="0" kern="1200" dirty="0">
                          <a:solidFill>
                            <a:schemeClr val="dk1"/>
                          </a:solidFill>
                          <a:effectLst/>
                          <a:latin typeface="+mn-lt"/>
                          <a:ea typeface="+mn-ea"/>
                          <a:cs typeface="+mn-cs"/>
                        </a:rPr>
                        <a:t> </a:t>
                      </a:r>
                      <a:endParaRPr lang="fr-FR" sz="1515" b="1" kern="1200" dirty="0">
                        <a:solidFill>
                          <a:schemeClr val="dk1"/>
                        </a:solidFill>
                        <a:effectLst/>
                        <a:latin typeface="+mn-lt"/>
                        <a:ea typeface="+mn-ea"/>
                        <a:cs typeface="+mn-cs"/>
                      </a:endParaRPr>
                    </a:p>
                    <a:p>
                      <a:pPr lvl="0"/>
                      <a:r>
                        <a:rPr lang="fr-FR" sz="1515" b="1" kern="1200" dirty="0">
                          <a:solidFill>
                            <a:schemeClr val="dk1"/>
                          </a:solidFill>
                          <a:effectLst/>
                          <a:latin typeface="+mn-lt"/>
                          <a:ea typeface="+mn-ea"/>
                          <a:cs typeface="+mn-cs"/>
                        </a:rPr>
                        <a:t>Conclusion</a:t>
                      </a:r>
                      <a:r>
                        <a:rPr lang="fr-FR" sz="1515" b="0" kern="1200" dirty="0">
                          <a:solidFill>
                            <a:schemeClr val="dk1"/>
                          </a:solidFill>
                          <a:effectLst/>
                          <a:latin typeface="+mn-lt"/>
                          <a:ea typeface="+mn-ea"/>
                          <a:cs typeface="+mn-cs"/>
                        </a:rPr>
                        <a:t> : reformulation, suites données, prise de congé</a:t>
                      </a:r>
                      <a:endParaRPr lang="fr-FR" sz="1515" b="1" kern="1200" dirty="0">
                        <a:solidFill>
                          <a:schemeClr val="dk1"/>
                        </a:solidFill>
                        <a:effectLst/>
                        <a:latin typeface="+mn-lt"/>
                        <a:ea typeface="+mn-ea"/>
                        <a:cs typeface="+mn-cs"/>
                      </a:endParaRPr>
                    </a:p>
                    <a:p>
                      <a:r>
                        <a:rPr lang="fr-FR" sz="1515" b="0" kern="1200" dirty="0">
                          <a:solidFill>
                            <a:schemeClr val="dk1"/>
                          </a:solidFill>
                          <a:effectLst/>
                          <a:latin typeface="+mn-lt"/>
                          <a:ea typeface="+mn-ea"/>
                          <a:cs typeface="+mn-cs"/>
                        </a:rPr>
                        <a:t> </a:t>
                      </a:r>
                      <a:endParaRPr lang="fr-FR" sz="1515" b="1" kern="1200" dirty="0">
                        <a:solidFill>
                          <a:schemeClr val="dk1"/>
                        </a:solidFill>
                        <a:effectLst/>
                        <a:latin typeface="+mn-lt"/>
                        <a:ea typeface="+mn-ea"/>
                        <a:cs typeface="+mn-cs"/>
                      </a:endParaRPr>
                    </a:p>
                    <a:p>
                      <a:pPr lvl="0"/>
                      <a:r>
                        <a:rPr lang="fr-FR" sz="1515" b="1" kern="1200" dirty="0">
                          <a:solidFill>
                            <a:schemeClr val="dk1"/>
                          </a:solidFill>
                          <a:effectLst/>
                          <a:latin typeface="+mn-lt"/>
                          <a:ea typeface="+mn-ea"/>
                          <a:cs typeface="+mn-cs"/>
                        </a:rPr>
                        <a:t>Relais et information du Technicien si nécessaire</a:t>
                      </a:r>
                    </a:p>
                  </a:txBody>
                  <a:tcPr/>
                </a:tc>
                <a:extLst>
                  <a:ext uri="{0D108BD9-81ED-4DB2-BD59-A6C34878D82A}">
                    <a16:rowId xmlns:a16="http://schemas.microsoft.com/office/drawing/2014/main" val="3395923024"/>
                  </a:ext>
                </a:extLst>
              </a:tr>
            </a:tbl>
          </a:graphicData>
        </a:graphic>
      </p:graphicFrame>
    </p:spTree>
    <p:extLst>
      <p:ext uri="{BB962C8B-B14F-4D97-AF65-F5344CB8AC3E}">
        <p14:creationId xmlns:p14="http://schemas.microsoft.com/office/powerpoint/2010/main" val="6204129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BAF84-68AF-65F8-1585-2CF82435AD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085256E-1ACC-E164-78A3-ADAF2F7BF665}"/>
              </a:ext>
            </a:extLst>
          </p:cNvPr>
          <p:cNvSpPr>
            <a:spLocks noGrp="1"/>
          </p:cNvSpPr>
          <p:nvPr>
            <p:ph type="title"/>
          </p:nvPr>
        </p:nvSpPr>
        <p:spPr>
          <a:xfrm>
            <a:off x="1097558" y="695502"/>
            <a:ext cx="7830382" cy="733996"/>
          </a:xfrm>
        </p:spPr>
        <p:txBody>
          <a:bodyPr>
            <a:normAutofit/>
          </a:bodyPr>
          <a:lstStyle/>
          <a:p>
            <a:r>
              <a:rPr lang="fr-FR" sz="3200" dirty="0"/>
              <a:t>Dialogue client Chargé relation client fraude</a:t>
            </a:r>
          </a:p>
        </p:txBody>
      </p:sp>
      <p:graphicFrame>
        <p:nvGraphicFramePr>
          <p:cNvPr id="4" name="Espace réservé du contenu 3">
            <a:extLst>
              <a:ext uri="{FF2B5EF4-FFF2-40B4-BE49-F238E27FC236}">
                <a16:creationId xmlns:a16="http://schemas.microsoft.com/office/drawing/2014/main" id="{28AE8D80-847A-D201-DA3B-847C32CB8DCC}"/>
              </a:ext>
            </a:extLst>
          </p:cNvPr>
          <p:cNvGraphicFramePr>
            <a:graphicFrameLocks noGrp="1"/>
          </p:cNvGraphicFramePr>
          <p:nvPr>
            <p:ph idx="1"/>
            <p:extLst>
              <p:ext uri="{D42A27DB-BD31-4B8C-83A1-F6EECF244321}">
                <p14:modId xmlns:p14="http://schemas.microsoft.com/office/powerpoint/2010/main" val="2852661555"/>
              </p:ext>
            </p:extLst>
          </p:nvPr>
        </p:nvGraphicFramePr>
        <p:xfrm>
          <a:off x="555394" y="1120507"/>
          <a:ext cx="8379687" cy="5401316"/>
        </p:xfrm>
        <a:graphic>
          <a:graphicData uri="http://schemas.openxmlformats.org/drawingml/2006/table">
            <a:tbl>
              <a:tblPr firstRow="1" bandRow="1">
                <a:tableStyleId>{5C22544A-7EE6-4342-B048-85BDC9FD1C3A}</a:tableStyleId>
              </a:tblPr>
              <a:tblGrid>
                <a:gridCol w="8379687">
                  <a:extLst>
                    <a:ext uri="{9D8B030D-6E8A-4147-A177-3AD203B41FA5}">
                      <a16:colId xmlns:a16="http://schemas.microsoft.com/office/drawing/2014/main" val="2023917201"/>
                    </a:ext>
                  </a:extLst>
                </a:gridCol>
              </a:tblGrid>
              <a:tr h="919232">
                <a:tc>
                  <a:txBody>
                    <a:bodyPr/>
                    <a:lstStyle/>
                    <a:p>
                      <a:pPr algn="ctr"/>
                      <a:r>
                        <a:rPr lang="fr-FR" sz="1600" dirty="0">
                          <a:latin typeface="Calibri" panose="020F0502020204030204" pitchFamily="34" charset="0"/>
                          <a:cs typeface="Calibri" panose="020F0502020204030204" pitchFamily="34" charset="0"/>
                        </a:rPr>
                        <a:t>APPEL ENTRANT </a:t>
                      </a:r>
                    </a:p>
                    <a:p>
                      <a:pPr algn="ctr"/>
                      <a:r>
                        <a:rPr kumimoji="0" lang="fr-FR" sz="1600" b="0" i="0" u="none" strike="noStrike" kern="1200" baseline="0" dirty="0">
                          <a:solidFill>
                            <a:schemeClr val="bg1"/>
                          </a:solidFill>
                          <a:latin typeface="Calibri" panose="020F0502020204030204" pitchFamily="34" charset="0"/>
                          <a:ea typeface="+mn-ea"/>
                          <a:cs typeface="Calibri" panose="020F0502020204030204" pitchFamily="34" charset="0"/>
                        </a:rPr>
                        <a:t>Après l’envoi du courrier 1 (compteurs inaccessibles):</a:t>
                      </a:r>
                    </a:p>
                    <a:p>
                      <a:pPr marL="0" lvl="0" indent="0" defTabSz="769468" fontAlgn="auto">
                        <a:spcBef>
                          <a:spcPts val="0"/>
                        </a:spcBef>
                        <a:spcAft>
                          <a:spcPts val="0"/>
                        </a:spcAft>
                        <a:buFont typeface="Arial" panose="020B0604020202020204" pitchFamily="34" charset="0"/>
                        <a:buNone/>
                      </a:pPr>
                      <a:r>
                        <a:rPr lang="fr-FR" sz="1600" dirty="0">
                          <a:solidFill>
                            <a:schemeClr val="bg1"/>
                          </a:solidFill>
                          <a:latin typeface="Calibri" panose="020F0502020204030204" pitchFamily="34" charset="0"/>
                          <a:ea typeface="+mn-ea"/>
                          <a:cs typeface="Calibri" panose="020F0502020204030204" pitchFamily="34" charset="0"/>
                        </a:rPr>
                        <a:t>Accueil sur sollicitations, Réponses aux questions, Modification de planification, Contestation</a:t>
                      </a: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62143183"/>
                  </a:ext>
                </a:extLst>
              </a:tr>
              <a:tr h="4059656">
                <a:tc>
                  <a:txBody>
                    <a:bodyPr/>
                    <a:lstStyle/>
                    <a:p>
                      <a:endPar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endParaRPr>
                    </a:p>
                    <a:p>
                      <a:r>
                        <a:rPr lang="fr-FR" sz="1600" b="0" u="sng" kern="1200" dirty="0">
                          <a:solidFill>
                            <a:schemeClr val="dk1"/>
                          </a:solidFill>
                          <a:effectLst/>
                          <a:latin typeface="+mn-lt"/>
                          <a:ea typeface="+mn-ea"/>
                          <a:cs typeface="+mn-cs"/>
                        </a:rPr>
                        <a:t>Demande de changement de RDV</a:t>
                      </a:r>
                      <a:endParaRPr lang="fr-FR" sz="2800" b="1" kern="1200" dirty="0">
                        <a:solidFill>
                          <a:schemeClr val="dk1"/>
                        </a:solidFill>
                        <a:effectLst/>
                        <a:latin typeface="+mn-lt"/>
                        <a:ea typeface="+mn-ea"/>
                        <a:cs typeface="+mn-cs"/>
                      </a:endParaRPr>
                    </a:p>
                    <a:p>
                      <a:r>
                        <a:rPr lang="fr-FR" sz="1600" b="0" u="none" strike="noStrike" kern="1200" dirty="0">
                          <a:solidFill>
                            <a:schemeClr val="dk1"/>
                          </a:solidFill>
                          <a:effectLst/>
                          <a:latin typeface="+mn-lt"/>
                          <a:ea typeface="+mn-ea"/>
                          <a:cs typeface="+mn-cs"/>
                        </a:rPr>
                        <a:t> </a:t>
                      </a:r>
                      <a:endParaRPr lang="fr-FR" sz="2800" b="1" kern="1200" dirty="0">
                        <a:solidFill>
                          <a:schemeClr val="dk1"/>
                        </a:solidFill>
                        <a:effectLst/>
                        <a:latin typeface="+mn-lt"/>
                        <a:ea typeface="+mn-ea"/>
                        <a:cs typeface="+mn-cs"/>
                      </a:endParaRPr>
                    </a:p>
                    <a:p>
                      <a:pPr lvl="0"/>
                      <a:r>
                        <a:rPr lang="fr-FR" sz="1515" b="1" kern="1200" dirty="0">
                          <a:solidFill>
                            <a:schemeClr val="dk1"/>
                          </a:solidFill>
                          <a:effectLst/>
                          <a:latin typeface="+mn-lt"/>
                          <a:ea typeface="+mn-ea"/>
                          <a:cs typeface="+mn-cs"/>
                        </a:rPr>
                        <a:t>Présentation</a:t>
                      </a:r>
                      <a:r>
                        <a:rPr lang="fr-FR" sz="1515" b="0" kern="1200" dirty="0">
                          <a:solidFill>
                            <a:schemeClr val="dk1"/>
                          </a:solidFill>
                          <a:effectLst/>
                          <a:latin typeface="+mn-lt"/>
                          <a:ea typeface="+mn-ea"/>
                          <a:cs typeface="+mn-cs"/>
                        </a:rPr>
                        <a:t> : « ENEDIS, Mme X à votre écoute</a:t>
                      </a:r>
                      <a:endParaRPr lang="fr-FR" sz="1515" b="1" kern="1200" dirty="0">
                        <a:solidFill>
                          <a:schemeClr val="dk1"/>
                        </a:solidFill>
                        <a:effectLst/>
                        <a:latin typeface="+mn-lt"/>
                        <a:ea typeface="+mn-ea"/>
                        <a:cs typeface="+mn-cs"/>
                      </a:endParaRPr>
                    </a:p>
                    <a:p>
                      <a:r>
                        <a:rPr lang="fr-FR" sz="1515" b="0" kern="1200" dirty="0">
                          <a:solidFill>
                            <a:schemeClr val="dk1"/>
                          </a:solidFill>
                          <a:effectLst/>
                          <a:latin typeface="+mn-lt"/>
                          <a:ea typeface="+mn-ea"/>
                          <a:cs typeface="+mn-cs"/>
                        </a:rPr>
                        <a:t> </a:t>
                      </a:r>
                      <a:endParaRPr lang="fr-FR" sz="1515" b="1" kern="1200" dirty="0">
                        <a:solidFill>
                          <a:schemeClr val="dk1"/>
                        </a:solidFill>
                        <a:effectLst/>
                        <a:latin typeface="+mn-lt"/>
                        <a:ea typeface="+mn-ea"/>
                        <a:cs typeface="+mn-cs"/>
                      </a:endParaRPr>
                    </a:p>
                    <a:p>
                      <a:pPr lvl="0"/>
                      <a:r>
                        <a:rPr lang="fr-FR" sz="1515" b="1" kern="1200" dirty="0">
                          <a:solidFill>
                            <a:schemeClr val="dk1"/>
                          </a:solidFill>
                          <a:effectLst/>
                          <a:latin typeface="+mn-lt"/>
                          <a:ea typeface="+mn-ea"/>
                          <a:cs typeface="+mn-cs"/>
                        </a:rPr>
                        <a:t>Éléments de dialogue</a:t>
                      </a:r>
                      <a:r>
                        <a:rPr lang="fr-FR" sz="1515" b="0" kern="1200" dirty="0">
                          <a:solidFill>
                            <a:schemeClr val="dk1"/>
                          </a:solidFill>
                          <a:effectLst/>
                          <a:latin typeface="+mn-lt"/>
                          <a:ea typeface="+mn-ea"/>
                          <a:cs typeface="+mn-cs"/>
                        </a:rPr>
                        <a:t> :</a:t>
                      </a:r>
                      <a:endParaRPr lang="fr-FR" sz="1515" b="1" kern="1200" dirty="0">
                        <a:solidFill>
                          <a:schemeClr val="dk1"/>
                        </a:solidFill>
                        <a:effectLst/>
                        <a:latin typeface="+mn-lt"/>
                        <a:ea typeface="+mn-ea"/>
                        <a:cs typeface="+mn-cs"/>
                      </a:endParaRPr>
                    </a:p>
                    <a:p>
                      <a:r>
                        <a:rPr lang="fr-FR" sz="1515" b="0" kern="1200" dirty="0">
                          <a:solidFill>
                            <a:schemeClr val="dk1"/>
                          </a:solidFill>
                          <a:effectLst/>
                          <a:latin typeface="+mn-lt"/>
                          <a:ea typeface="+mn-ea"/>
                          <a:cs typeface="+mn-cs"/>
                        </a:rPr>
                        <a:t> </a:t>
                      </a:r>
                      <a:endParaRPr lang="fr-FR" sz="1515" b="1" kern="1200" dirty="0">
                        <a:solidFill>
                          <a:schemeClr val="dk1"/>
                        </a:solidFill>
                        <a:effectLst/>
                        <a:latin typeface="+mn-lt"/>
                        <a:ea typeface="+mn-ea"/>
                        <a:cs typeface="+mn-cs"/>
                      </a:endParaRPr>
                    </a:p>
                    <a:p>
                      <a:pPr lvl="0"/>
                      <a:r>
                        <a:rPr lang="fr-FR" sz="1515" kern="1200" dirty="0">
                          <a:solidFill>
                            <a:schemeClr val="dk1"/>
                          </a:solidFill>
                          <a:effectLst/>
                          <a:latin typeface="+mn-lt"/>
                          <a:ea typeface="+mn-ea"/>
                          <a:cs typeface="+mn-cs"/>
                        </a:rPr>
                        <a:t>Nous vous informons que ce rendez-vous ne peut en aucun cas être décalé. Cette intervention est obligatoire et conditionne le maintien de votre alimentation électrique.</a:t>
                      </a:r>
                    </a:p>
                    <a:p>
                      <a:pPr lvl="0"/>
                      <a:r>
                        <a:rPr lang="fr-FR" sz="1515" kern="1200" dirty="0">
                          <a:solidFill>
                            <a:schemeClr val="dk1"/>
                          </a:solidFill>
                          <a:effectLst/>
                          <a:latin typeface="+mn-lt"/>
                          <a:ea typeface="+mn-ea"/>
                          <a:cs typeface="+mn-cs"/>
                        </a:rPr>
                        <a:t>En cas d’absence de votre part le jour de l’intervention, et sans possibilité d’accès au site, une coupure d’électricité pourra être effectuée sans autre préavis.</a:t>
                      </a:r>
                    </a:p>
                    <a:p>
                      <a:pPr lvl="0"/>
                      <a:r>
                        <a:rPr lang="fr-FR" sz="1515" kern="1200" dirty="0">
                          <a:solidFill>
                            <a:schemeClr val="dk1"/>
                          </a:solidFill>
                          <a:effectLst/>
                          <a:latin typeface="+mn-lt"/>
                          <a:ea typeface="+mn-ea"/>
                          <a:cs typeface="+mn-cs"/>
                        </a:rPr>
                        <a:t>Nous vous remercions donc de bien vouloir prendre toutes les dispositions nécessaires pour être présent(e) à la date et à l’heure convenues.</a:t>
                      </a:r>
                    </a:p>
                    <a:p>
                      <a:r>
                        <a:rPr lang="fr-FR" sz="1515" kern="1200" dirty="0">
                          <a:solidFill>
                            <a:schemeClr val="dk1"/>
                          </a:solidFill>
                          <a:effectLst/>
                          <a:latin typeface="+mn-lt"/>
                          <a:ea typeface="+mn-ea"/>
                          <a:cs typeface="+mn-cs"/>
                        </a:rPr>
                        <a:t> </a:t>
                      </a:r>
                      <a:r>
                        <a:rPr lang="fr-FR" sz="1515" b="0" kern="1200" dirty="0">
                          <a:solidFill>
                            <a:schemeClr val="dk1"/>
                          </a:solidFill>
                          <a:effectLst/>
                          <a:latin typeface="+mn-lt"/>
                          <a:ea typeface="+mn-ea"/>
                          <a:cs typeface="+mn-cs"/>
                        </a:rPr>
                        <a:t> </a:t>
                      </a:r>
                      <a:endParaRPr lang="fr-FR" sz="1515" b="1" kern="1200" dirty="0">
                        <a:solidFill>
                          <a:schemeClr val="dk1"/>
                        </a:solidFill>
                        <a:effectLst/>
                        <a:latin typeface="+mn-lt"/>
                        <a:ea typeface="+mn-ea"/>
                        <a:cs typeface="+mn-cs"/>
                      </a:endParaRPr>
                    </a:p>
                    <a:p>
                      <a:pPr lvl="0"/>
                      <a:r>
                        <a:rPr lang="fr-FR" sz="1515" b="1" kern="1200" dirty="0">
                          <a:solidFill>
                            <a:schemeClr val="dk1"/>
                          </a:solidFill>
                          <a:effectLst/>
                          <a:latin typeface="+mn-lt"/>
                          <a:ea typeface="+mn-ea"/>
                          <a:cs typeface="+mn-cs"/>
                        </a:rPr>
                        <a:t>Conclusion</a:t>
                      </a:r>
                      <a:r>
                        <a:rPr lang="fr-FR" sz="1515" b="0" kern="1200" dirty="0">
                          <a:solidFill>
                            <a:schemeClr val="dk1"/>
                          </a:solidFill>
                          <a:effectLst/>
                          <a:latin typeface="+mn-lt"/>
                          <a:ea typeface="+mn-ea"/>
                          <a:cs typeface="+mn-cs"/>
                        </a:rPr>
                        <a:t> : reformulation, suites données, prise de congé</a:t>
                      </a:r>
                      <a:endParaRPr lang="fr-FR" sz="1515" b="1" kern="1200" dirty="0">
                        <a:solidFill>
                          <a:schemeClr val="dk1"/>
                        </a:solidFill>
                        <a:effectLst/>
                        <a:latin typeface="+mn-lt"/>
                        <a:ea typeface="+mn-ea"/>
                        <a:cs typeface="+mn-cs"/>
                      </a:endParaRPr>
                    </a:p>
                    <a:p>
                      <a:r>
                        <a:rPr lang="fr-FR" sz="1515" b="0" kern="1200" dirty="0">
                          <a:solidFill>
                            <a:schemeClr val="dk1"/>
                          </a:solidFill>
                          <a:effectLst/>
                          <a:latin typeface="+mn-lt"/>
                          <a:ea typeface="+mn-ea"/>
                          <a:cs typeface="+mn-cs"/>
                        </a:rPr>
                        <a:t> </a:t>
                      </a:r>
                      <a:endParaRPr lang="fr-FR" sz="1515" b="1" kern="1200" dirty="0">
                        <a:solidFill>
                          <a:schemeClr val="dk1"/>
                        </a:solidFill>
                        <a:effectLst/>
                        <a:latin typeface="+mn-lt"/>
                        <a:ea typeface="+mn-ea"/>
                        <a:cs typeface="+mn-cs"/>
                      </a:endParaRPr>
                    </a:p>
                    <a:p>
                      <a:pPr lvl="0"/>
                      <a:r>
                        <a:rPr lang="fr-FR" sz="1515" b="1" kern="1200" dirty="0">
                          <a:solidFill>
                            <a:schemeClr val="dk1"/>
                          </a:solidFill>
                          <a:effectLst/>
                          <a:latin typeface="+mn-lt"/>
                          <a:ea typeface="+mn-ea"/>
                          <a:cs typeface="+mn-cs"/>
                        </a:rPr>
                        <a:t>Relais et information du Technicien si nécessaire</a:t>
                      </a:r>
                    </a:p>
                    <a:p>
                      <a:pPr lvl="0"/>
                      <a:endParaRPr lang="fr-FR" sz="2800" b="1" kern="1200" dirty="0">
                        <a:solidFill>
                          <a:schemeClr val="dk1"/>
                        </a:solidFill>
                        <a:effectLst/>
                        <a:latin typeface="+mn-lt"/>
                        <a:ea typeface="+mn-ea"/>
                        <a:cs typeface="+mn-cs"/>
                      </a:endParaRPr>
                    </a:p>
                  </a:txBody>
                  <a:tcPr/>
                </a:tc>
                <a:extLst>
                  <a:ext uri="{0D108BD9-81ED-4DB2-BD59-A6C34878D82A}">
                    <a16:rowId xmlns:a16="http://schemas.microsoft.com/office/drawing/2014/main" val="3395923024"/>
                  </a:ext>
                </a:extLst>
              </a:tr>
            </a:tbl>
          </a:graphicData>
        </a:graphic>
      </p:graphicFrame>
      <p:sp>
        <p:nvSpPr>
          <p:cNvPr id="3" name="ZoneTexte 2">
            <a:extLst>
              <a:ext uri="{FF2B5EF4-FFF2-40B4-BE49-F238E27FC236}">
                <a16:creationId xmlns:a16="http://schemas.microsoft.com/office/drawing/2014/main" id="{D6BEA2D1-5141-D243-92C1-EEFBA3A7993E}"/>
              </a:ext>
            </a:extLst>
          </p:cNvPr>
          <p:cNvSpPr txBox="1"/>
          <p:nvPr/>
        </p:nvSpPr>
        <p:spPr>
          <a:xfrm>
            <a:off x="7002214" y="4975746"/>
            <a:ext cx="3024363" cy="1754326"/>
          </a:xfrm>
          <a:prstGeom prst="rect">
            <a:avLst/>
          </a:prstGeom>
          <a:noFill/>
        </p:spPr>
        <p:txBody>
          <a:bodyPr wrap="square" rtlCol="0">
            <a:spAutoFit/>
          </a:bodyPr>
          <a:lstStyle/>
          <a:p>
            <a:endParaRPr lang="fr-FR" sz="1800" kern="1200" dirty="0">
              <a:solidFill>
                <a:schemeClr val="dk1"/>
              </a:solidFill>
              <a:effectLst/>
              <a:highlight>
                <a:srgbClr val="00FFFF"/>
              </a:highlight>
              <a:latin typeface="+mn-lt"/>
              <a:ea typeface="+mn-ea"/>
              <a:cs typeface="+mn-cs"/>
            </a:endParaRPr>
          </a:p>
          <a:p>
            <a:r>
              <a:rPr lang="fr-FR" sz="1800" kern="1200" dirty="0">
                <a:solidFill>
                  <a:schemeClr val="dk1"/>
                </a:solidFill>
                <a:effectLst/>
                <a:highlight>
                  <a:srgbClr val="FFFF00"/>
                </a:highlight>
                <a:latin typeface="+mn-lt"/>
                <a:ea typeface="+mn-ea"/>
                <a:cs typeface="+mn-cs"/>
              </a:rPr>
              <a:t>Fermeté </a:t>
            </a:r>
          </a:p>
          <a:p>
            <a:r>
              <a:rPr lang="fr-FR" sz="1800" kern="1200" dirty="0">
                <a:solidFill>
                  <a:schemeClr val="dk1"/>
                </a:solidFill>
                <a:effectLst/>
                <a:highlight>
                  <a:srgbClr val="FFFF00"/>
                </a:highlight>
                <a:latin typeface="+mn-lt"/>
                <a:ea typeface="+mn-ea"/>
                <a:cs typeface="+mn-cs"/>
              </a:rPr>
              <a:t>Le </a:t>
            </a:r>
            <a:r>
              <a:rPr lang="fr-FR" sz="1800" b="1" kern="1200" dirty="0">
                <a:solidFill>
                  <a:schemeClr val="dk1"/>
                </a:solidFill>
                <a:effectLst/>
                <a:highlight>
                  <a:srgbClr val="FFFF00"/>
                </a:highlight>
                <a:latin typeface="+mn-lt"/>
                <a:ea typeface="+mn-ea"/>
                <a:cs typeface="+mn-cs"/>
              </a:rPr>
              <a:t>chargé de relation client pourra apprécier la possibilité de modifier la date de rdv et ce de manière exceptionnelle.</a:t>
            </a:r>
            <a:endParaRPr lang="fr-FR" sz="1800" kern="1200" dirty="0">
              <a:solidFill>
                <a:schemeClr val="dk1"/>
              </a:solidFill>
              <a:effectLst/>
              <a:highlight>
                <a:srgbClr val="FFFF00"/>
              </a:highlight>
              <a:latin typeface="+mn-lt"/>
              <a:ea typeface="+mn-ea"/>
              <a:cs typeface="+mn-cs"/>
            </a:endParaRPr>
          </a:p>
        </p:txBody>
      </p:sp>
    </p:spTree>
    <p:extLst>
      <p:ext uri="{BB962C8B-B14F-4D97-AF65-F5344CB8AC3E}">
        <p14:creationId xmlns:p14="http://schemas.microsoft.com/office/powerpoint/2010/main" val="889764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F3ACB-B451-CE47-F8CC-797AC6FF7D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9601F8-DF37-4986-552A-B4E8647FADF8}"/>
              </a:ext>
            </a:extLst>
          </p:cNvPr>
          <p:cNvSpPr>
            <a:spLocks noGrp="1"/>
          </p:cNvSpPr>
          <p:nvPr>
            <p:ph type="title"/>
          </p:nvPr>
        </p:nvSpPr>
        <p:spPr>
          <a:xfrm>
            <a:off x="1241574" y="511250"/>
            <a:ext cx="7122443" cy="806848"/>
          </a:xfrm>
        </p:spPr>
        <p:txBody>
          <a:bodyPr>
            <a:normAutofit fontScale="90000"/>
          </a:bodyPr>
          <a:lstStyle/>
          <a:p>
            <a:r>
              <a:rPr lang="fr-FR" sz="3200" dirty="0"/>
              <a:t>Dialogue client Chargé relation-client fraude </a:t>
            </a:r>
          </a:p>
        </p:txBody>
      </p:sp>
      <p:graphicFrame>
        <p:nvGraphicFramePr>
          <p:cNvPr id="4" name="Espace réservé du contenu 3">
            <a:extLst>
              <a:ext uri="{FF2B5EF4-FFF2-40B4-BE49-F238E27FC236}">
                <a16:creationId xmlns:a16="http://schemas.microsoft.com/office/drawing/2014/main" id="{15C0E8A0-E3B0-E859-D780-EF8CBA582F33}"/>
              </a:ext>
            </a:extLst>
          </p:cNvPr>
          <p:cNvGraphicFramePr>
            <a:graphicFrameLocks noGrp="1"/>
          </p:cNvGraphicFramePr>
          <p:nvPr>
            <p:ph idx="1"/>
            <p:extLst>
              <p:ext uri="{D42A27DB-BD31-4B8C-83A1-F6EECF244321}">
                <p14:modId xmlns:p14="http://schemas.microsoft.com/office/powerpoint/2010/main" val="901941250"/>
              </p:ext>
            </p:extLst>
          </p:nvPr>
        </p:nvGraphicFramePr>
        <p:xfrm>
          <a:off x="819491" y="1159322"/>
          <a:ext cx="8342963" cy="5328592"/>
        </p:xfrm>
        <a:graphic>
          <a:graphicData uri="http://schemas.openxmlformats.org/drawingml/2006/table">
            <a:tbl>
              <a:tblPr firstRow="1" bandRow="1">
                <a:tableStyleId>{5C22544A-7EE6-4342-B048-85BDC9FD1C3A}</a:tableStyleId>
              </a:tblPr>
              <a:tblGrid>
                <a:gridCol w="8342963">
                  <a:extLst>
                    <a:ext uri="{9D8B030D-6E8A-4147-A177-3AD203B41FA5}">
                      <a16:colId xmlns:a16="http://schemas.microsoft.com/office/drawing/2014/main" val="431017769"/>
                    </a:ext>
                  </a:extLst>
                </a:gridCol>
              </a:tblGrid>
              <a:tr h="970574">
                <a:tc>
                  <a:txBody>
                    <a:bodyPr/>
                    <a:lstStyle/>
                    <a:p>
                      <a:pPr algn="ctr"/>
                      <a:r>
                        <a:rPr lang="fr-FR" sz="1600" dirty="0">
                          <a:latin typeface="Calibri" panose="020F0502020204030204" pitchFamily="34" charset="0"/>
                          <a:cs typeface="Calibri" panose="020F0502020204030204" pitchFamily="34" charset="0"/>
                        </a:rPr>
                        <a:t>APPEL SORTANT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baseline="0" dirty="0">
                          <a:solidFill>
                            <a:schemeClr val="bg1"/>
                          </a:solidFill>
                          <a:latin typeface="Calibri" panose="020F0502020204030204" pitchFamily="34" charset="0"/>
                          <a:ea typeface="+mn-ea"/>
                          <a:cs typeface="Calibri" panose="020F0502020204030204" pitchFamily="34" charset="0"/>
                        </a:rPr>
                        <a:t>Après l’envoi du courrier 1 (compteurs inaccessibles):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600" dirty="0">
                          <a:solidFill>
                            <a:schemeClr val="bg1"/>
                          </a:solidFill>
                          <a:latin typeface="Calibri" panose="020F0502020204030204" pitchFamily="34" charset="0"/>
                          <a:ea typeface="+mn-ea"/>
                          <a:cs typeface="Calibri" panose="020F0502020204030204" pitchFamily="34" charset="0"/>
                        </a:rPr>
                        <a:t>Suivi distribution courrier (NPAI- non retrait de RAR)</a:t>
                      </a: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62143183"/>
                  </a:ext>
                </a:extLst>
              </a:tr>
              <a:tr h="4358018">
                <a:tc>
                  <a:txBody>
                    <a:bodyPr/>
                    <a:lstStyle/>
                    <a:p>
                      <a:endPar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endParaRPr>
                    </a:p>
                    <a:p>
                      <a:pPr marL="285750" indent="-285750">
                        <a:buFont typeface="Arial" panose="020B0604020202020204" pitchFamily="34" charset="0"/>
                        <a:buChar char="•"/>
                      </a:pPr>
                      <a:r>
                        <a:rPr kumimoji="0" lang="fr-FR" sz="1600" b="1" i="0" u="none" strike="noStrike" kern="1200" baseline="0" dirty="0">
                          <a:solidFill>
                            <a:schemeClr val="dk1"/>
                          </a:solidFill>
                          <a:latin typeface="Calibri" panose="020F0502020204030204" pitchFamily="34" charset="0"/>
                          <a:ea typeface="+mn-ea"/>
                          <a:cs typeface="Calibri" panose="020F0502020204030204" pitchFamily="34" charset="0"/>
                        </a:rPr>
                        <a:t>Présentation</a:t>
                      </a: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 : « ENEDIS, Service X, Mme X, je suis bien chez Monsieur, Madame,… »</a:t>
                      </a:r>
                    </a:p>
                    <a:p>
                      <a:pPr marL="285750" indent="-285750">
                        <a:buFont typeface="Arial" panose="020B0604020202020204" pitchFamily="34" charset="0"/>
                        <a:buChar char="•"/>
                      </a:pPr>
                      <a:r>
                        <a:rPr kumimoji="0" lang="fr-FR" sz="1600" b="1" i="0" u="none" strike="noStrike" kern="1200" baseline="0" dirty="0">
                          <a:solidFill>
                            <a:schemeClr val="dk1"/>
                          </a:solidFill>
                          <a:latin typeface="Calibri" panose="020F0502020204030204" pitchFamily="34" charset="0"/>
                          <a:ea typeface="+mn-ea"/>
                          <a:cs typeface="Calibri" panose="020F0502020204030204" pitchFamily="34" charset="0"/>
                        </a:rPr>
                        <a:t>Eléments de dialogue:</a:t>
                      </a:r>
                    </a:p>
                    <a:p>
                      <a:pPr marL="766770" lvl="1"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Avez-vous quelques instants à m’accorder ?</a:t>
                      </a:r>
                    </a:p>
                    <a:p>
                      <a:pPr marL="766770" lvl="1"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Nous vous avons envoyé un courrier en RAR, il nous est revenu en NPAI ou Il n’a pas été réclamé</a:t>
                      </a:r>
                    </a:p>
                    <a:p>
                      <a:pPr marL="766770" lvl="1"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Avez-vous reçu le courrier ? </a:t>
                      </a:r>
                    </a:p>
                    <a:p>
                      <a:pPr marL="766770" lvl="1"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Nous voulons vérifier avec vous que vous occupez toujours le logement  du XXXX</a:t>
                      </a:r>
                    </a:p>
                    <a:p>
                      <a:pPr marL="766770" lvl="1" indent="-285750">
                        <a:buFont typeface="Arial" panose="020B0604020202020204" pitchFamily="34" charset="0"/>
                        <a:buChar char="•"/>
                      </a:pPr>
                      <a:r>
                        <a:rPr lang="fr-FR" sz="1600" dirty="0">
                          <a:latin typeface="Calibri" panose="020F0502020204030204" pitchFamily="34" charset="0"/>
                          <a:cs typeface="Calibri" panose="020F0502020204030204" pitchFamily="34" charset="0"/>
                        </a:rPr>
                        <a:t>Puis Idem Appel entrant</a:t>
                      </a:r>
                    </a:p>
                    <a:p>
                      <a:pPr marL="285750" indent="-285750">
                        <a:buFont typeface="Arial" panose="020B0604020202020204" pitchFamily="34" charset="0"/>
                        <a:buChar char="•"/>
                      </a:pPr>
                      <a:r>
                        <a:rPr kumimoji="0" lang="fr-FR" sz="1600" b="1" i="0" u="none" strike="noStrike" kern="1200" baseline="0" dirty="0">
                          <a:solidFill>
                            <a:schemeClr val="dk1"/>
                          </a:solidFill>
                          <a:latin typeface="Calibri" panose="020F0502020204030204" pitchFamily="34" charset="0"/>
                          <a:ea typeface="+mn-ea"/>
                          <a:cs typeface="Calibri" panose="020F0502020204030204" pitchFamily="34" charset="0"/>
                        </a:rPr>
                        <a:t>Conclusion</a:t>
                      </a: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 : reformulation, suites données, prise de congé</a:t>
                      </a:r>
                    </a:p>
                    <a:p>
                      <a:pPr marL="285750" indent="-285750">
                        <a:buFont typeface="Arial" panose="020B0604020202020204" pitchFamily="34" charset="0"/>
                        <a:buChar char="•"/>
                      </a:pPr>
                      <a:r>
                        <a:rPr kumimoji="0" lang="fr-FR" sz="1600" b="1" i="0" u="none" strike="noStrike" kern="1200" baseline="0" dirty="0">
                          <a:solidFill>
                            <a:schemeClr val="dk1"/>
                          </a:solidFill>
                          <a:latin typeface="Calibri" panose="020F0502020204030204" pitchFamily="34" charset="0"/>
                          <a:ea typeface="+mn-ea"/>
                          <a:cs typeface="Calibri" panose="020F0502020204030204" pitchFamily="34" charset="0"/>
                        </a:rPr>
                        <a:t>Relais et information du Technicien si nécessaire</a:t>
                      </a:r>
                    </a:p>
                    <a:p>
                      <a:pPr marL="285750" indent="-285750">
                        <a:buFont typeface="Arial" panose="020B0604020202020204" pitchFamily="34" charset="0"/>
                        <a:buChar char="•"/>
                      </a:pPr>
                      <a:endParaRPr kumimoji="0" lang="fr-FR" sz="1600" b="1" i="0" u="none" strike="noStrike" kern="1200" baseline="0" dirty="0">
                        <a:solidFill>
                          <a:schemeClr val="dk1"/>
                        </a:solidFill>
                        <a:latin typeface="Calibri" panose="020F0502020204030204" pitchFamily="34" charset="0"/>
                        <a:ea typeface="+mn-ea"/>
                        <a:cs typeface="Calibri" panose="020F0502020204030204" pitchFamily="34" charset="0"/>
                      </a:endParaRPr>
                    </a:p>
                    <a:p>
                      <a:pPr marL="285750" indent="-285750">
                        <a:buFont typeface="Arial" panose="020B0604020202020204" pitchFamily="34" charset="0"/>
                        <a:buChar char="•"/>
                      </a:pPr>
                      <a:r>
                        <a:rPr kumimoji="0" lang="fr-FR" sz="1600" b="1" i="0" u="none" strike="noStrike" kern="1200" baseline="0" dirty="0">
                          <a:solidFill>
                            <a:schemeClr val="dk1"/>
                          </a:solidFill>
                          <a:latin typeface="Calibri" panose="020F0502020204030204" pitchFamily="34" charset="0"/>
                          <a:ea typeface="+mn-ea"/>
                          <a:cs typeface="Calibri" panose="020F0502020204030204" pitchFamily="34" charset="0"/>
                        </a:rPr>
                        <a:t>En cas d’absence: Laisser un message sur répondeur</a:t>
                      </a:r>
                      <a:endPar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endParaRPr>
                    </a:p>
                    <a:p>
                      <a:pPr marL="285750" indent="-285750">
                        <a:buFont typeface="Arial" panose="020B0604020202020204" pitchFamily="34" charset="0"/>
                        <a:buChar char="•"/>
                      </a:pPr>
                      <a:endParaRPr lang="fr-FR"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fr-FR"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5923024"/>
                  </a:ext>
                </a:extLst>
              </a:tr>
            </a:tbl>
          </a:graphicData>
        </a:graphic>
      </p:graphicFrame>
    </p:spTree>
    <p:extLst>
      <p:ext uri="{BB962C8B-B14F-4D97-AF65-F5344CB8AC3E}">
        <p14:creationId xmlns:p14="http://schemas.microsoft.com/office/powerpoint/2010/main" val="22186784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2D905-08D6-BF54-FDDF-495D418C97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69E9D7B-7670-6414-113C-7D8814567207}"/>
              </a:ext>
            </a:extLst>
          </p:cNvPr>
          <p:cNvSpPr>
            <a:spLocks noGrp="1"/>
          </p:cNvSpPr>
          <p:nvPr>
            <p:ph type="title"/>
          </p:nvPr>
        </p:nvSpPr>
        <p:spPr>
          <a:xfrm>
            <a:off x="1421594" y="367234"/>
            <a:ext cx="7416824" cy="1042194"/>
          </a:xfrm>
        </p:spPr>
        <p:txBody>
          <a:bodyPr>
            <a:normAutofit/>
          </a:bodyPr>
          <a:lstStyle/>
          <a:p>
            <a:r>
              <a:rPr lang="fr-FR" sz="3200" dirty="0"/>
              <a:t>Eléments de dialogue Client Technicien d’intervention</a:t>
            </a:r>
          </a:p>
        </p:txBody>
      </p:sp>
      <p:graphicFrame>
        <p:nvGraphicFramePr>
          <p:cNvPr id="6" name="Espace réservé du contenu 3">
            <a:extLst>
              <a:ext uri="{FF2B5EF4-FFF2-40B4-BE49-F238E27FC236}">
                <a16:creationId xmlns:a16="http://schemas.microsoft.com/office/drawing/2014/main" id="{29CFE030-1FFA-B82D-026A-85C11EEADC44}"/>
              </a:ext>
            </a:extLst>
          </p:cNvPr>
          <p:cNvGraphicFramePr>
            <a:graphicFrameLocks noGrp="1"/>
          </p:cNvGraphicFramePr>
          <p:nvPr>
            <p:ph idx="1"/>
            <p:extLst>
              <p:ext uri="{D42A27DB-BD31-4B8C-83A1-F6EECF244321}">
                <p14:modId xmlns:p14="http://schemas.microsoft.com/office/powerpoint/2010/main" val="4269993299"/>
              </p:ext>
            </p:extLst>
          </p:nvPr>
        </p:nvGraphicFramePr>
        <p:xfrm>
          <a:off x="1025550" y="1193981"/>
          <a:ext cx="7560840" cy="5409788"/>
        </p:xfrm>
        <a:graphic>
          <a:graphicData uri="http://schemas.openxmlformats.org/drawingml/2006/table">
            <a:tbl>
              <a:tblPr firstRow="1" bandRow="1">
                <a:tableStyleId>{5C22544A-7EE6-4342-B048-85BDC9FD1C3A}</a:tableStyleId>
              </a:tblPr>
              <a:tblGrid>
                <a:gridCol w="7560840">
                  <a:extLst>
                    <a:ext uri="{9D8B030D-6E8A-4147-A177-3AD203B41FA5}">
                      <a16:colId xmlns:a16="http://schemas.microsoft.com/office/drawing/2014/main" val="2023917201"/>
                    </a:ext>
                  </a:extLst>
                </a:gridCol>
              </a:tblGrid>
              <a:tr h="1029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latin typeface="Calibri" panose="020F0502020204030204" pitchFamily="34" charset="0"/>
                          <a:cs typeface="Calibri" panose="020F0502020204030204" pitchFamily="34" charset="0"/>
                        </a:rPr>
                        <a:t>COMPTEUR ACCESSIBLE: </a:t>
                      </a:r>
                      <a:r>
                        <a:rPr kumimoji="0" lang="fr-FR" sz="1600" b="1" i="0" u="none" strike="noStrike" kern="1200" baseline="0" dirty="0">
                          <a:solidFill>
                            <a:schemeClr val="bg1"/>
                          </a:solidFill>
                          <a:latin typeface="Calibri" panose="020F0502020204030204" pitchFamily="34" charset="0"/>
                          <a:ea typeface="+mn-ea"/>
                          <a:cs typeface="Calibri" panose="020F0502020204030204" pitchFamily="34" charset="0"/>
                        </a:rPr>
                        <a:t>Au préalable: Préparer l’acte technique sans l’exécuter puis sonner chez le client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baseline="0" dirty="0">
                          <a:solidFill>
                            <a:schemeClr val="bg1"/>
                          </a:solidFill>
                          <a:latin typeface="Calibri" panose="020F0502020204030204" pitchFamily="34" charset="0"/>
                          <a:ea typeface="+mn-ea"/>
                          <a:cs typeface="Calibri" panose="020F0502020204030204" pitchFamily="34" charset="0"/>
                        </a:rPr>
                        <a:t>COMPTEUR INACCESSIBLE: Sonner chez le client</a:t>
                      </a:r>
                      <a:endParaRPr lang="fr-FR"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62143183"/>
                  </a:ext>
                </a:extLst>
              </a:tr>
              <a:tr h="4380391">
                <a:tc>
                  <a:txBody>
                    <a:bodyPr/>
                    <a:lstStyle/>
                    <a:p>
                      <a:pPr marL="285750" indent="-285750">
                        <a:buFont typeface="Arial" panose="020B0604020202020204" pitchFamily="34" charset="0"/>
                        <a:buChar char="•"/>
                      </a:pPr>
                      <a:r>
                        <a:rPr kumimoji="0" lang="fr-FR" sz="1600" b="1" i="0" u="none" strike="noStrike" kern="1200" baseline="0" dirty="0">
                          <a:solidFill>
                            <a:schemeClr val="dk1"/>
                          </a:solidFill>
                          <a:latin typeface="Calibri" panose="020F0502020204030204" pitchFamily="34" charset="0"/>
                          <a:ea typeface="+mn-ea"/>
                          <a:cs typeface="Calibri" panose="020F0502020204030204" pitchFamily="34" charset="0"/>
                        </a:rPr>
                        <a:t>Présentation</a:t>
                      </a: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 : « Bonjour MR/Mme, ENEDIS service pertes et fraudes, Etes vous Mr X, (dans une entreprise demander le responsable)</a:t>
                      </a:r>
                    </a:p>
                    <a:p>
                      <a:pPr marL="0" indent="0">
                        <a:buFontTx/>
                        <a:buNone/>
                      </a:pPr>
                      <a:endPar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endParaRPr>
                    </a:p>
                    <a:p>
                      <a:pPr marL="285750" indent="-285750">
                        <a:buFont typeface="Arial" panose="020B0604020202020204" pitchFamily="34" charset="0"/>
                        <a:buChar char="•"/>
                      </a:pPr>
                      <a:r>
                        <a:rPr kumimoji="0" lang="fr-FR" sz="1600" b="1" i="0" u="none" strike="noStrike" kern="1200" baseline="0" dirty="0">
                          <a:solidFill>
                            <a:schemeClr val="dk1"/>
                          </a:solidFill>
                          <a:latin typeface="Calibri" panose="020F0502020204030204" pitchFamily="34" charset="0"/>
                          <a:ea typeface="+mn-ea"/>
                          <a:cs typeface="Calibri" panose="020F0502020204030204" pitchFamily="34" charset="0"/>
                        </a:rPr>
                        <a:t>Eléments de dialogue:</a:t>
                      </a:r>
                    </a:p>
                    <a:p>
                      <a:pPr marL="766770" lvl="1" indent="-285750">
                        <a:buFont typeface="Arial" panose="020B0604020202020204" pitchFamily="34" charset="0"/>
                        <a:buChar cha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Il y a une anomalie sur votre compteur/ Il y a eu une manipulation frauduleuse. Nous avons constaté un incident/dysfonctionnement sur votre compteur</a:t>
                      </a:r>
                    </a:p>
                    <a:p>
                      <a:pPr marL="481020" lvl="1" indent="0">
                        <a:buFontTx/>
                        <a:buNone/>
                      </a:pPr>
                      <a:endPar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endParaRPr>
                    </a:p>
                    <a:p>
                      <a:pPr marL="766770" marR="0" lvl="1" indent="-285750" algn="l" defTabSz="48102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Nous avons une intervention à faire sur votre compteur</a:t>
                      </a:r>
                    </a:p>
                    <a:p>
                      <a:pPr marL="481020" marR="0" lvl="1" indent="0" algn="l" defTabSz="481020" rtl="0" eaLnBrk="1" fontAlgn="auto" latinLnBrk="0" hangingPunct="1">
                        <a:lnSpc>
                          <a:spcPct val="100000"/>
                        </a:lnSpc>
                        <a:spcBef>
                          <a:spcPts val="0"/>
                        </a:spcBef>
                        <a:spcAft>
                          <a:spcPts val="0"/>
                        </a:spcAft>
                        <a:buClrTx/>
                        <a:buSzTx/>
                        <a:buFontTx/>
                        <a:buNone/>
                        <a:tabLst/>
                        <a:defRPr/>
                      </a:pPr>
                      <a:endPar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endParaRPr>
                    </a:p>
                    <a:p>
                      <a:pPr marL="766770" lvl="1" indent="-285750">
                        <a:buFont typeface="Arial" panose="020B0604020202020204" pitchFamily="34" charset="0"/>
                        <a:buChar char="•"/>
                      </a:pPr>
                      <a:r>
                        <a:rPr kumimoji="0" lang="fr-FR" sz="1600" b="1" i="0" u="none" strike="noStrike" kern="1200" baseline="0" dirty="0">
                          <a:solidFill>
                            <a:schemeClr val="dk1"/>
                          </a:solidFill>
                          <a:latin typeface="Calibri" panose="020F0502020204030204" pitchFamily="34" charset="0"/>
                          <a:ea typeface="+mn-ea"/>
                          <a:cs typeface="Calibri" panose="020F0502020204030204" pitchFamily="34" charset="0"/>
                        </a:rPr>
                        <a:t>Compteur inaccessible </a:t>
                      </a: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attendre d’être invité à entrer dans le logement: </a:t>
                      </a:r>
                    </a:p>
                    <a:p>
                      <a:pPr marL="1247790" lvl="2" indent="-285750">
                        <a:buFont typeface="Arial" panose="020B0604020202020204" pitchFamily="34" charset="0"/>
                        <a:buChar cha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Puis-je accéder au compteur? </a:t>
                      </a:r>
                    </a:p>
                    <a:p>
                      <a:pPr marL="1247790" lvl="2" indent="-285750">
                        <a:buFont typeface="Arial" panose="020B0604020202020204" pitchFamily="34" charset="0"/>
                        <a:buChar cha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En cas de refus, absolument, dans ce cas, je vais procéder à la coupure... Qui sera effective jusqu’à ce que j’ai accès au compteur</a:t>
                      </a:r>
                    </a:p>
                    <a:p>
                      <a:pPr marL="962040" lvl="2" indent="0">
                        <a:buFontTx/>
                        <a:buNone/>
                      </a:pPr>
                      <a:endPar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endParaRPr>
                    </a:p>
                    <a:p>
                      <a:pPr marL="766770" lvl="1" indent="-285750">
                        <a:buFont typeface="Arial" panose="020B0604020202020204" pitchFamily="34" charset="0"/>
                        <a:buChar char="•"/>
                      </a:pPr>
                      <a:r>
                        <a:rPr kumimoji="0" lang="fr-FR" sz="1600" b="1" i="0" u="none" strike="noStrike" kern="1200" baseline="0" dirty="0">
                          <a:solidFill>
                            <a:schemeClr val="dk1"/>
                          </a:solidFill>
                          <a:latin typeface="Calibri" panose="020F0502020204030204" pitchFamily="34" charset="0"/>
                          <a:ea typeface="+mn-ea"/>
                          <a:cs typeface="Calibri" panose="020F0502020204030204" pitchFamily="34" charset="0"/>
                        </a:rPr>
                        <a:t>Compteur accessible</a:t>
                      </a: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 </a:t>
                      </a:r>
                    </a:p>
                    <a:p>
                      <a:pPr marL="1247790" lvl="2" indent="-285750">
                        <a:buFont typeface="Arial" panose="020B0604020202020204" pitchFamily="34" charset="0"/>
                        <a:buChar char="•"/>
                      </a:pPr>
                      <a:r>
                        <a:rPr kumimoji="0" lang="fr-FR" sz="1600" b="0" i="0" u="none" strike="noStrike" kern="1200" baseline="0" dirty="0">
                          <a:solidFill>
                            <a:schemeClr val="dk1"/>
                          </a:solidFill>
                          <a:latin typeface="Calibri" panose="020F0502020204030204" pitchFamily="34" charset="0"/>
                          <a:ea typeface="+mn-ea"/>
                          <a:cs typeface="Calibri" panose="020F0502020204030204" pitchFamily="34" charset="0"/>
                        </a:rPr>
                        <a:t>Pouvez vous venir, je vais vous expliquer ce qui se passe)Vous voyez sur votre compteur, décrire l’anomalie (shunt...)</a:t>
                      </a:r>
                    </a:p>
                  </a:txBody>
                  <a:tcPr/>
                </a:tc>
                <a:extLst>
                  <a:ext uri="{0D108BD9-81ED-4DB2-BD59-A6C34878D82A}">
                    <a16:rowId xmlns:a16="http://schemas.microsoft.com/office/drawing/2014/main" val="3395923024"/>
                  </a:ext>
                </a:extLst>
              </a:tr>
            </a:tbl>
          </a:graphicData>
        </a:graphic>
      </p:graphicFrame>
    </p:spTree>
    <p:extLst>
      <p:ext uri="{BB962C8B-B14F-4D97-AF65-F5344CB8AC3E}">
        <p14:creationId xmlns:p14="http://schemas.microsoft.com/office/powerpoint/2010/main" val="3406572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42AF78-2334-839D-5766-FAB61740C180}"/>
              </a:ext>
            </a:extLst>
          </p:cNvPr>
          <p:cNvSpPr>
            <a:spLocks noGrp="1"/>
          </p:cNvSpPr>
          <p:nvPr>
            <p:ph type="title"/>
          </p:nvPr>
        </p:nvSpPr>
        <p:spPr>
          <a:xfrm>
            <a:off x="1349654" y="220199"/>
            <a:ext cx="6840692" cy="1042194"/>
          </a:xfrm>
        </p:spPr>
        <p:txBody>
          <a:bodyPr>
            <a:normAutofit/>
          </a:bodyPr>
          <a:lstStyle/>
          <a:p>
            <a:r>
              <a:rPr lang="fr-FR" sz="3200" dirty="0">
                <a:latin typeface="+mn-lt"/>
              </a:rPr>
              <a:t>Eléments de dialogue Client Technicien d’intervention</a:t>
            </a:r>
          </a:p>
        </p:txBody>
      </p:sp>
      <p:graphicFrame>
        <p:nvGraphicFramePr>
          <p:cNvPr id="6" name="Espace réservé du contenu 3">
            <a:extLst>
              <a:ext uri="{FF2B5EF4-FFF2-40B4-BE49-F238E27FC236}">
                <a16:creationId xmlns:a16="http://schemas.microsoft.com/office/drawing/2014/main" id="{3E110570-8ACF-B488-8BB6-B0D11AFF0F75}"/>
              </a:ext>
            </a:extLst>
          </p:cNvPr>
          <p:cNvGraphicFramePr>
            <a:graphicFrameLocks noGrp="1"/>
          </p:cNvGraphicFramePr>
          <p:nvPr>
            <p:ph idx="1"/>
            <p:extLst>
              <p:ext uri="{D42A27DB-BD31-4B8C-83A1-F6EECF244321}">
                <p14:modId xmlns:p14="http://schemas.microsoft.com/office/powerpoint/2010/main" val="2601206891"/>
              </p:ext>
            </p:extLst>
          </p:nvPr>
        </p:nvGraphicFramePr>
        <p:xfrm>
          <a:off x="521562" y="1162341"/>
          <a:ext cx="8496876" cy="5832648"/>
        </p:xfrm>
        <a:graphic>
          <a:graphicData uri="http://schemas.openxmlformats.org/drawingml/2006/table">
            <a:tbl>
              <a:tblPr firstRow="1" bandRow="1">
                <a:tableStyleId>{5C22544A-7EE6-4342-B048-85BDC9FD1C3A}</a:tableStyleId>
              </a:tblPr>
              <a:tblGrid>
                <a:gridCol w="8496876">
                  <a:extLst>
                    <a:ext uri="{9D8B030D-6E8A-4147-A177-3AD203B41FA5}">
                      <a16:colId xmlns:a16="http://schemas.microsoft.com/office/drawing/2014/main" val="2023917201"/>
                    </a:ext>
                  </a:extLst>
                </a:gridCol>
              </a:tblGrid>
              <a:tr h="8288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COMPTEUR ACCESSIBLE: </a:t>
                      </a:r>
                      <a:r>
                        <a:rPr kumimoji="0" lang="fr-FR" sz="1600" b="1" i="0" u="none" strike="noStrike" kern="1200" baseline="0" dirty="0">
                          <a:solidFill>
                            <a:schemeClr val="bg1"/>
                          </a:solidFill>
                          <a:latin typeface="+mn-lt"/>
                          <a:ea typeface="+mn-ea"/>
                          <a:cs typeface="+mn-cs"/>
                        </a:rPr>
                        <a:t>Au préalable: Préparer l’acte technique sans l’exécuter puis sonner chez le client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baseline="0" dirty="0">
                          <a:solidFill>
                            <a:schemeClr val="bg1"/>
                          </a:solidFill>
                          <a:latin typeface="+mn-lt"/>
                          <a:ea typeface="+mn-ea"/>
                          <a:cs typeface="+mn-cs"/>
                        </a:rPr>
                        <a:t>COMPTEUR INACCESSIBLE: Sonner chez le client</a:t>
                      </a:r>
                      <a:endParaRPr lang="fr-FR" sz="1600" dirty="0"/>
                    </a:p>
                  </a:txBody>
                  <a:tcPr/>
                </a:tc>
                <a:extLst>
                  <a:ext uri="{0D108BD9-81ED-4DB2-BD59-A6C34878D82A}">
                    <a16:rowId xmlns:a16="http://schemas.microsoft.com/office/drawing/2014/main" val="3862143183"/>
                  </a:ext>
                </a:extLst>
              </a:tr>
              <a:tr h="5003798">
                <a:tc>
                  <a:txBody>
                    <a:bodyPr/>
                    <a:lstStyle/>
                    <a:p>
                      <a:pPr marL="766770" lvl="1" indent="-285750">
                        <a:buFont typeface="Arial" panose="020B0604020202020204" pitchFamily="34" charset="0"/>
                        <a:buChar char="•"/>
                      </a:pPr>
                      <a:r>
                        <a:rPr kumimoji="0" lang="fr-FR" sz="1600" b="0" i="0" u="none" strike="noStrike" kern="1200" baseline="0" dirty="0">
                          <a:solidFill>
                            <a:schemeClr val="dk1"/>
                          </a:solidFill>
                          <a:latin typeface="+mn-lt"/>
                          <a:ea typeface="+mn-ea"/>
                          <a:cs typeface="+mn-cs"/>
                        </a:rPr>
                        <a:t>Nous allons remettre votre compteur en conformité</a:t>
                      </a:r>
                    </a:p>
                    <a:p>
                      <a:pPr marL="481020" lvl="1" indent="0">
                        <a:buFontTx/>
                        <a:buNone/>
                      </a:pPr>
                      <a:endParaRPr kumimoji="0" lang="fr-FR" sz="1600" b="0" i="0" u="none" strike="noStrike" kern="1200" baseline="0" dirty="0">
                        <a:solidFill>
                          <a:schemeClr val="dk1"/>
                        </a:solidFill>
                        <a:latin typeface="+mn-lt"/>
                        <a:ea typeface="+mn-ea"/>
                        <a:cs typeface="+mn-cs"/>
                      </a:endParaRPr>
                    </a:p>
                    <a:p>
                      <a:pPr marL="766770" lvl="1" indent="-285750">
                        <a:buFont typeface="Arial" panose="020B0604020202020204" pitchFamily="34" charset="0"/>
                        <a:buChar char="•"/>
                      </a:pPr>
                      <a:r>
                        <a:rPr kumimoji="0" lang="fr-FR" sz="1600" b="0" i="0" u="none" strike="noStrike" kern="1200" baseline="0" dirty="0">
                          <a:solidFill>
                            <a:schemeClr val="dk1"/>
                          </a:solidFill>
                          <a:latin typeface="+mn-lt"/>
                          <a:ea typeface="+mn-ea"/>
                          <a:cs typeface="+mn-cs"/>
                        </a:rPr>
                        <a:t>Nous allons devoir suspendre l’électricité quelques instants, pendant la durée de la remise en conformité</a:t>
                      </a:r>
                    </a:p>
                    <a:p>
                      <a:pPr marL="481020" lvl="1" indent="0">
                        <a:buFontTx/>
                        <a:buNone/>
                      </a:pPr>
                      <a:endParaRPr kumimoji="0" lang="fr-FR" sz="1600" b="0" i="0" u="none" strike="noStrike" kern="1200" baseline="0" dirty="0">
                        <a:solidFill>
                          <a:schemeClr val="dk1"/>
                        </a:solidFill>
                        <a:latin typeface="+mn-lt"/>
                        <a:ea typeface="+mn-ea"/>
                        <a:cs typeface="+mn-cs"/>
                      </a:endParaRPr>
                    </a:p>
                    <a:p>
                      <a:pPr marL="766770" lvl="1" indent="-285750">
                        <a:buFont typeface="Arial" panose="020B0604020202020204" pitchFamily="34" charset="0"/>
                        <a:buChar char="•"/>
                      </a:pPr>
                      <a:r>
                        <a:rPr kumimoji="0" lang="fr-FR" sz="1600" b="0" i="0" u="none" strike="noStrike" kern="1200" baseline="0" dirty="0">
                          <a:solidFill>
                            <a:schemeClr val="dk1"/>
                          </a:solidFill>
                          <a:latin typeface="+mn-lt"/>
                          <a:ea typeface="+mn-ea"/>
                          <a:cs typeface="+mn-cs"/>
                        </a:rPr>
                        <a:t>Ca y est tout est en conformité et il n’y a plus de risque d’incendie. </a:t>
                      </a:r>
                    </a:p>
                    <a:p>
                      <a:pPr marL="481020" lvl="1" indent="0">
                        <a:buFontTx/>
                        <a:buNone/>
                      </a:pPr>
                      <a:endParaRPr kumimoji="0" lang="fr-FR" sz="1600" b="0" i="0" u="none" strike="noStrike" kern="1200" baseline="0" dirty="0">
                        <a:solidFill>
                          <a:schemeClr val="dk1"/>
                        </a:solidFill>
                        <a:latin typeface="+mn-lt"/>
                        <a:ea typeface="+mn-ea"/>
                        <a:cs typeface="+mn-cs"/>
                      </a:endParaRPr>
                    </a:p>
                    <a:p>
                      <a:pPr marL="766770" lvl="1" indent="-285750">
                        <a:buFont typeface="Arial" panose="020B0604020202020204" pitchFamily="34" charset="0"/>
                        <a:buChar char="•"/>
                      </a:pPr>
                      <a:r>
                        <a:rPr kumimoji="0" lang="fr-FR" sz="1600" b="0" i="0" u="none" strike="noStrike" kern="1200" baseline="0" dirty="0">
                          <a:solidFill>
                            <a:schemeClr val="dk1"/>
                          </a:solidFill>
                          <a:latin typeface="+mn-lt"/>
                          <a:ea typeface="+mn-ea"/>
                          <a:cs typeface="+mn-cs"/>
                        </a:rPr>
                        <a:t>Nous sommes agents assermentés, je vous propose de signer un relevé contradictoire.</a:t>
                      </a:r>
                    </a:p>
                    <a:p>
                      <a:pPr marL="481020" lvl="1" indent="0">
                        <a:buFontTx/>
                        <a:buNone/>
                      </a:pPr>
                      <a:endParaRPr kumimoji="0" lang="fr-FR" sz="1600" b="0" i="0" u="none" strike="noStrike" kern="1200" baseline="0" dirty="0">
                        <a:solidFill>
                          <a:schemeClr val="dk1"/>
                        </a:solidFill>
                        <a:latin typeface="+mn-lt"/>
                        <a:ea typeface="+mn-ea"/>
                        <a:cs typeface="+mn-cs"/>
                      </a:endParaRPr>
                    </a:p>
                    <a:p>
                      <a:pPr marL="766770" lvl="1" indent="-285750">
                        <a:buFont typeface="Arial" panose="020B0604020202020204" pitchFamily="34" charset="0"/>
                        <a:buChar char="•"/>
                      </a:pPr>
                      <a:r>
                        <a:rPr kumimoji="0" lang="fr-FR" sz="1600" b="0" i="0" u="none" strike="noStrike" kern="1200" baseline="0" dirty="0">
                          <a:solidFill>
                            <a:schemeClr val="dk1"/>
                          </a:solidFill>
                          <a:latin typeface="+mn-lt"/>
                          <a:ea typeface="+mn-ea"/>
                          <a:cs typeface="+mn-cs"/>
                        </a:rPr>
                        <a:t>Ensuite une plainte de masse sera déposée  Par ENEDIS auprès du tribunal judiciaire, vous risquez d’être convoqué.</a:t>
                      </a:r>
                    </a:p>
                    <a:p>
                      <a:pPr marL="481020" lvl="1" indent="0">
                        <a:buFontTx/>
                        <a:buNone/>
                      </a:pPr>
                      <a:endParaRPr kumimoji="0" lang="fr-FR" sz="1600" b="0" i="0" u="none" strike="noStrike" kern="1200" baseline="0" dirty="0">
                        <a:solidFill>
                          <a:schemeClr val="dk1"/>
                        </a:solidFill>
                        <a:latin typeface="+mn-lt"/>
                        <a:ea typeface="+mn-ea"/>
                        <a:cs typeface="+mn-cs"/>
                      </a:endParaRPr>
                    </a:p>
                    <a:p>
                      <a:pPr marL="766770" lvl="1" indent="-285750">
                        <a:buFont typeface="Arial" panose="020B0604020202020204" pitchFamily="34" charset="0"/>
                        <a:buChar char="•"/>
                      </a:pPr>
                      <a:r>
                        <a:rPr kumimoji="0" lang="fr-FR" sz="1600" b="0" i="0" u="none" strike="noStrike" kern="1200" baseline="0" dirty="0">
                          <a:solidFill>
                            <a:schemeClr val="dk1"/>
                          </a:solidFill>
                          <a:latin typeface="+mn-lt"/>
                          <a:ea typeface="+mn-ea"/>
                          <a:cs typeface="+mn-cs"/>
                        </a:rPr>
                        <a:t>Vous recevrez un redressement de la part de votre fournisseur</a:t>
                      </a:r>
                    </a:p>
                    <a:p>
                      <a:pPr marL="481020" lvl="1" indent="0">
                        <a:buFontTx/>
                        <a:buNone/>
                      </a:pPr>
                      <a:endParaRPr kumimoji="0" lang="fr-FR" sz="1600" b="0" i="0" u="none" strike="noStrike" kern="1200" baseline="0" dirty="0">
                        <a:solidFill>
                          <a:schemeClr val="dk1"/>
                        </a:solidFill>
                        <a:latin typeface="+mn-lt"/>
                        <a:ea typeface="+mn-ea"/>
                        <a:cs typeface="+mn-cs"/>
                      </a:endParaRPr>
                    </a:p>
                    <a:p>
                      <a:pPr marL="766770" lvl="1" indent="-285750">
                        <a:buFont typeface="Arial" panose="020B0604020202020204" pitchFamily="34" charset="0"/>
                        <a:buChar char="•"/>
                      </a:pPr>
                      <a:r>
                        <a:rPr kumimoji="0" lang="fr-FR" sz="1600" b="0" i="0" u="none" strike="noStrike" kern="1200" baseline="0" dirty="0">
                          <a:solidFill>
                            <a:schemeClr val="dk1"/>
                          </a:solidFill>
                          <a:latin typeface="+mn-lt"/>
                          <a:ea typeface="+mn-ea"/>
                          <a:cs typeface="+mn-cs"/>
                        </a:rPr>
                        <a:t>(n’hésitez pas à réexpliquer si nécessaire)</a:t>
                      </a:r>
                    </a:p>
                    <a:p>
                      <a:pPr marL="481020" lvl="1" indent="0">
                        <a:buFontTx/>
                        <a:buNone/>
                      </a:pPr>
                      <a:endParaRPr kumimoji="0" lang="fr-FR" sz="1600" b="0" i="0" u="none" strike="noStrike" kern="1200" baseline="0" dirty="0">
                        <a:solidFill>
                          <a:schemeClr val="dk1"/>
                        </a:solidFill>
                        <a:latin typeface="+mn-lt"/>
                        <a:ea typeface="+mn-ea"/>
                        <a:cs typeface="+mn-cs"/>
                      </a:endParaRPr>
                    </a:p>
                    <a:p>
                      <a:pPr marL="285750" indent="-285750">
                        <a:buFont typeface="Arial" panose="020B0604020202020204" pitchFamily="34" charset="0"/>
                        <a:buChar char="•"/>
                      </a:pPr>
                      <a:r>
                        <a:rPr kumimoji="0" lang="fr-FR" sz="1600" b="1" i="0" u="none" strike="noStrike" kern="1200" baseline="0" dirty="0">
                          <a:solidFill>
                            <a:schemeClr val="dk1"/>
                          </a:solidFill>
                          <a:latin typeface="+mn-lt"/>
                          <a:ea typeface="+mn-ea"/>
                          <a:cs typeface="+mn-cs"/>
                        </a:rPr>
                        <a:t>Conclusion</a:t>
                      </a:r>
                      <a:r>
                        <a:rPr kumimoji="0" lang="fr-FR" sz="1600" b="0" i="0" u="none" strike="noStrike" kern="1200" baseline="0" dirty="0">
                          <a:solidFill>
                            <a:schemeClr val="dk1"/>
                          </a:solidFill>
                          <a:latin typeface="+mn-lt"/>
                          <a:ea typeface="+mn-ea"/>
                          <a:cs typeface="+mn-cs"/>
                        </a:rPr>
                        <a:t> : reformulation, prise de congé</a:t>
                      </a:r>
                    </a:p>
                    <a:p>
                      <a:pPr marL="0" indent="0">
                        <a:buFontTx/>
                        <a:buNone/>
                      </a:pPr>
                      <a:endParaRPr kumimoji="0" lang="fr-FR" sz="1600" b="0" i="0" u="none" strike="noStrike" kern="1200" baseline="0" dirty="0">
                        <a:solidFill>
                          <a:schemeClr val="dk1"/>
                        </a:solidFill>
                        <a:latin typeface="+mn-lt"/>
                        <a:ea typeface="+mn-ea"/>
                        <a:cs typeface="+mn-cs"/>
                      </a:endParaRPr>
                    </a:p>
                    <a:p>
                      <a:pPr marL="285750" indent="-285750">
                        <a:buFont typeface="Arial" panose="020B0604020202020204" pitchFamily="34" charset="0"/>
                        <a:buChar char="•"/>
                      </a:pPr>
                      <a:r>
                        <a:rPr kumimoji="0" lang="fr-FR" sz="1600" b="0" i="0" u="none" strike="noStrike" kern="1200" baseline="0" dirty="0">
                          <a:solidFill>
                            <a:schemeClr val="dk1"/>
                          </a:solidFill>
                          <a:latin typeface="+mn-lt"/>
                          <a:ea typeface="+mn-ea"/>
                          <a:cs typeface="+mn-cs"/>
                        </a:rPr>
                        <a:t>En cas d’absence : Coupure et relevé contradictoire déposé dans la boite aux lettres</a:t>
                      </a:r>
                    </a:p>
                    <a:p>
                      <a:pPr marL="285750" indent="-285750">
                        <a:buFont typeface="Arial" panose="020B0604020202020204" pitchFamily="34" charset="0"/>
                        <a:buChar char="•"/>
                      </a:pPr>
                      <a:r>
                        <a:rPr kumimoji="0" lang="fr-FR" sz="1600" b="0" i="0" u="none" strike="noStrike" kern="1200" baseline="0" dirty="0">
                          <a:solidFill>
                            <a:schemeClr val="dk1"/>
                          </a:solidFill>
                          <a:latin typeface="+mn-lt"/>
                          <a:ea typeface="+mn-ea"/>
                          <a:cs typeface="+mn-cs"/>
                        </a:rPr>
                        <a:t>En cas de refus client ou d’agression: protocole RIVA</a:t>
                      </a:r>
                    </a:p>
                  </a:txBody>
                  <a:tcPr/>
                </a:tc>
                <a:extLst>
                  <a:ext uri="{0D108BD9-81ED-4DB2-BD59-A6C34878D82A}">
                    <a16:rowId xmlns:a16="http://schemas.microsoft.com/office/drawing/2014/main" val="3395923024"/>
                  </a:ext>
                </a:extLst>
              </a:tr>
            </a:tbl>
          </a:graphicData>
        </a:graphic>
      </p:graphicFrame>
    </p:spTree>
    <p:extLst>
      <p:ext uri="{BB962C8B-B14F-4D97-AF65-F5344CB8AC3E}">
        <p14:creationId xmlns:p14="http://schemas.microsoft.com/office/powerpoint/2010/main" val="3014060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15EBEA-4F93-3FD5-3E2D-2A8F69706D59}"/>
              </a:ext>
            </a:extLst>
          </p:cNvPr>
          <p:cNvSpPr>
            <a:spLocks noGrp="1"/>
          </p:cNvSpPr>
          <p:nvPr>
            <p:ph type="title"/>
          </p:nvPr>
        </p:nvSpPr>
        <p:spPr>
          <a:xfrm>
            <a:off x="1457598" y="361110"/>
            <a:ext cx="4436665" cy="806004"/>
          </a:xfrm>
        </p:spPr>
        <p:txBody>
          <a:bodyPr>
            <a:normAutofit/>
          </a:bodyPr>
          <a:lstStyle/>
          <a:p>
            <a:r>
              <a:rPr lang="fr-FR" sz="3200" dirty="0"/>
              <a:t>Mise en situations</a:t>
            </a:r>
          </a:p>
        </p:txBody>
      </p:sp>
      <p:sp>
        <p:nvSpPr>
          <p:cNvPr id="3" name="Espace réservé du contenu 2">
            <a:extLst>
              <a:ext uri="{FF2B5EF4-FFF2-40B4-BE49-F238E27FC236}">
                <a16:creationId xmlns:a16="http://schemas.microsoft.com/office/drawing/2014/main" id="{82AC4C0C-A26C-C42B-9ECB-4BC29A7A18AE}"/>
              </a:ext>
            </a:extLst>
          </p:cNvPr>
          <p:cNvSpPr>
            <a:spLocks noGrp="1"/>
          </p:cNvSpPr>
          <p:nvPr>
            <p:ph idx="1"/>
          </p:nvPr>
        </p:nvSpPr>
        <p:spPr/>
        <p:txBody>
          <a:bodyPr/>
          <a:lstStyle/>
          <a:p>
            <a:endParaRPr lang="fr-FR" dirty="0"/>
          </a:p>
          <a:p>
            <a:endParaRPr lang="fr-FR" dirty="0"/>
          </a:p>
          <a:p>
            <a:pPr marL="0" indent="0" algn="ctr">
              <a:buNone/>
            </a:pPr>
            <a:endParaRPr lang="fr-FR" sz="4400" dirty="0">
              <a:latin typeface="+mj-lt"/>
            </a:endParaRPr>
          </a:p>
          <a:p>
            <a:pPr marL="0" indent="0">
              <a:buNone/>
            </a:pPr>
            <a:endParaRPr lang="fr-FR" dirty="0"/>
          </a:p>
        </p:txBody>
      </p:sp>
      <p:graphicFrame>
        <p:nvGraphicFramePr>
          <p:cNvPr id="4" name="Tableau 3">
            <a:extLst>
              <a:ext uri="{FF2B5EF4-FFF2-40B4-BE49-F238E27FC236}">
                <a16:creationId xmlns:a16="http://schemas.microsoft.com/office/drawing/2014/main" id="{465AD1D6-D67A-D7AE-1FC1-2D155461089D}"/>
              </a:ext>
            </a:extLst>
          </p:cNvPr>
          <p:cNvGraphicFramePr>
            <a:graphicFrameLocks noGrp="1"/>
          </p:cNvGraphicFramePr>
          <p:nvPr>
            <p:extLst>
              <p:ext uri="{D42A27DB-BD31-4B8C-83A1-F6EECF244321}">
                <p14:modId xmlns:p14="http://schemas.microsoft.com/office/powerpoint/2010/main" val="4004972210"/>
              </p:ext>
            </p:extLst>
          </p:nvPr>
        </p:nvGraphicFramePr>
        <p:xfrm>
          <a:off x="825216" y="1650831"/>
          <a:ext cx="7257118" cy="1338069"/>
        </p:xfrm>
        <a:graphic>
          <a:graphicData uri="http://schemas.openxmlformats.org/drawingml/2006/table">
            <a:tbl>
              <a:tblPr firstRow="1" bandRow="1">
                <a:tableStyleId>{5C22544A-7EE6-4342-B048-85BDC9FD1C3A}</a:tableStyleId>
              </a:tblPr>
              <a:tblGrid>
                <a:gridCol w="3628559">
                  <a:extLst>
                    <a:ext uri="{9D8B030D-6E8A-4147-A177-3AD203B41FA5}">
                      <a16:colId xmlns:a16="http://schemas.microsoft.com/office/drawing/2014/main" val="628665946"/>
                    </a:ext>
                  </a:extLst>
                </a:gridCol>
                <a:gridCol w="3628559">
                  <a:extLst>
                    <a:ext uri="{9D8B030D-6E8A-4147-A177-3AD203B41FA5}">
                      <a16:colId xmlns:a16="http://schemas.microsoft.com/office/drawing/2014/main" val="2969786802"/>
                    </a:ext>
                  </a:extLst>
                </a:gridCol>
              </a:tblGrid>
              <a:tr h="323085">
                <a:tc>
                  <a:txBody>
                    <a:bodyPr/>
                    <a:lstStyle/>
                    <a:p>
                      <a:r>
                        <a:rPr lang="fr-FR" dirty="0">
                          <a:latin typeface="Calibri" panose="020F0502020204030204" pitchFamily="34" charset="0"/>
                          <a:cs typeface="Calibri" panose="020F0502020204030204" pitchFamily="34" charset="0"/>
                        </a:rPr>
                        <a:t>Cas 1 Appel entrant </a:t>
                      </a:r>
                    </a:p>
                  </a:txBody>
                  <a:tcPr/>
                </a:tc>
                <a:tc>
                  <a:txBody>
                    <a:bodyPr/>
                    <a:lstStyle/>
                    <a:p>
                      <a:r>
                        <a:rPr lang="fr-FR" dirty="0">
                          <a:latin typeface="Calibri" panose="020F0502020204030204" pitchFamily="34" charset="0"/>
                          <a:cs typeface="Calibri" panose="020F0502020204030204" pitchFamily="34" charset="0"/>
                        </a:rPr>
                        <a:t>Cas 2 : Appel sortant </a:t>
                      </a:r>
                    </a:p>
                  </a:txBody>
                  <a:tcPr/>
                </a:tc>
                <a:extLst>
                  <a:ext uri="{0D108BD9-81ED-4DB2-BD59-A6C34878D82A}">
                    <a16:rowId xmlns:a16="http://schemas.microsoft.com/office/drawing/2014/main" val="1726310550"/>
                  </a:ext>
                </a:extLst>
              </a:tr>
              <a:tr h="323085">
                <a:tc>
                  <a:txBody>
                    <a:bodyPr/>
                    <a:lstStyle/>
                    <a:p>
                      <a:r>
                        <a:rPr lang="fr-FR" dirty="0">
                          <a:latin typeface="Calibri" panose="020F0502020204030204" pitchFamily="34" charset="0"/>
                          <a:cs typeface="Calibri" panose="020F0502020204030204" pitchFamily="34" charset="0"/>
                        </a:rPr>
                        <a:t> Un client vient de voir  le relevé dans sa boite aux lettres et  ne comprend pas </a:t>
                      </a:r>
                    </a:p>
                    <a:p>
                      <a:endParaRPr lang="fr-FR" dirty="0">
                        <a:latin typeface="Calibri" panose="020F0502020204030204" pitchFamily="34" charset="0"/>
                        <a:cs typeface="Calibri" panose="020F0502020204030204" pitchFamily="34" charset="0"/>
                      </a:endParaRPr>
                    </a:p>
                    <a:p>
                      <a:r>
                        <a:rPr lang="fr-FR" dirty="0">
                          <a:latin typeface="Calibri" panose="020F0502020204030204" pitchFamily="34" charset="0"/>
                          <a:cs typeface="Calibri" panose="020F0502020204030204" pitchFamily="34" charset="0"/>
                        </a:rPr>
                        <a:t>(Pavillon/ 46 euros par mois/ Narbonne)</a:t>
                      </a:r>
                    </a:p>
                  </a:txBody>
                  <a:tcPr/>
                </a:tc>
                <a:tc>
                  <a:txBody>
                    <a:bodyPr/>
                    <a:lstStyle/>
                    <a:p>
                      <a:r>
                        <a:rPr lang="fr-FR" dirty="0">
                          <a:latin typeface="Calibri" panose="020F0502020204030204" pitchFamily="34" charset="0"/>
                          <a:cs typeface="Calibri" panose="020F0502020204030204" pitchFamily="34" charset="0"/>
                        </a:rPr>
                        <a:t>NPAI</a:t>
                      </a:r>
                    </a:p>
                    <a:p>
                      <a:r>
                        <a:rPr lang="fr-FR" dirty="0">
                          <a:latin typeface="Calibri" panose="020F0502020204030204" pitchFamily="34" charset="0"/>
                          <a:cs typeface="Calibri" panose="020F0502020204030204" pitchFamily="34" charset="0"/>
                        </a:rPr>
                        <a:t>Demande de vérification</a:t>
                      </a:r>
                    </a:p>
                  </a:txBody>
                  <a:tcPr/>
                </a:tc>
                <a:extLst>
                  <a:ext uri="{0D108BD9-81ED-4DB2-BD59-A6C34878D82A}">
                    <a16:rowId xmlns:a16="http://schemas.microsoft.com/office/drawing/2014/main" val="1310733763"/>
                  </a:ext>
                </a:extLst>
              </a:tr>
            </a:tbl>
          </a:graphicData>
        </a:graphic>
      </p:graphicFrame>
      <p:graphicFrame>
        <p:nvGraphicFramePr>
          <p:cNvPr id="5" name="Tableau 4">
            <a:extLst>
              <a:ext uri="{FF2B5EF4-FFF2-40B4-BE49-F238E27FC236}">
                <a16:creationId xmlns:a16="http://schemas.microsoft.com/office/drawing/2014/main" id="{E7041D0F-E25D-BBC4-697C-4086A3403017}"/>
              </a:ext>
            </a:extLst>
          </p:cNvPr>
          <p:cNvGraphicFramePr>
            <a:graphicFrameLocks noGrp="1"/>
          </p:cNvGraphicFramePr>
          <p:nvPr>
            <p:extLst>
              <p:ext uri="{D42A27DB-BD31-4B8C-83A1-F6EECF244321}">
                <p14:modId xmlns:p14="http://schemas.microsoft.com/office/powerpoint/2010/main" val="1094590415"/>
              </p:ext>
            </p:extLst>
          </p:nvPr>
        </p:nvGraphicFramePr>
        <p:xfrm>
          <a:off x="825216" y="4311012"/>
          <a:ext cx="7329126" cy="2203577"/>
        </p:xfrm>
        <a:graphic>
          <a:graphicData uri="http://schemas.openxmlformats.org/drawingml/2006/table">
            <a:tbl>
              <a:tblPr firstRow="1" bandRow="1">
                <a:tableStyleId>{5C22544A-7EE6-4342-B048-85BDC9FD1C3A}</a:tableStyleId>
              </a:tblPr>
              <a:tblGrid>
                <a:gridCol w="3664563">
                  <a:extLst>
                    <a:ext uri="{9D8B030D-6E8A-4147-A177-3AD203B41FA5}">
                      <a16:colId xmlns:a16="http://schemas.microsoft.com/office/drawing/2014/main" val="2257646625"/>
                    </a:ext>
                  </a:extLst>
                </a:gridCol>
                <a:gridCol w="3664563">
                  <a:extLst>
                    <a:ext uri="{9D8B030D-6E8A-4147-A177-3AD203B41FA5}">
                      <a16:colId xmlns:a16="http://schemas.microsoft.com/office/drawing/2014/main" val="2485921361"/>
                    </a:ext>
                  </a:extLst>
                </a:gridCol>
              </a:tblGrid>
              <a:tr h="769601">
                <a:tc>
                  <a:txBody>
                    <a:bodyPr/>
                    <a:lstStyle/>
                    <a:p>
                      <a:r>
                        <a:rPr lang="fr-FR" dirty="0">
                          <a:latin typeface="Calibri" panose="020F0502020204030204" pitchFamily="34" charset="0"/>
                          <a:cs typeface="Calibri" panose="020F0502020204030204" pitchFamily="34" charset="0"/>
                        </a:rPr>
                        <a:t>Cas 3 : Compteur accessible</a:t>
                      </a:r>
                    </a:p>
                  </a:txBody>
                  <a:tcPr/>
                </a:tc>
                <a:tc>
                  <a:txBody>
                    <a:bodyPr/>
                    <a:lstStyle/>
                    <a:p>
                      <a:r>
                        <a:rPr lang="fr-FR" dirty="0">
                          <a:latin typeface="Calibri" panose="020F0502020204030204" pitchFamily="34" charset="0"/>
                          <a:cs typeface="Calibri" panose="020F0502020204030204" pitchFamily="34" charset="0"/>
                        </a:rPr>
                        <a:t>Cas 4 : compteur inaccessible</a:t>
                      </a:r>
                    </a:p>
                  </a:txBody>
                  <a:tcPr/>
                </a:tc>
                <a:extLst>
                  <a:ext uri="{0D108BD9-81ED-4DB2-BD59-A6C34878D82A}">
                    <a16:rowId xmlns:a16="http://schemas.microsoft.com/office/drawing/2014/main" val="1049203219"/>
                  </a:ext>
                </a:extLst>
              </a:tr>
              <a:tr h="1433976">
                <a:tc>
                  <a:txBody>
                    <a:bodyPr/>
                    <a:lstStyle/>
                    <a:p>
                      <a:r>
                        <a:rPr lang="fr-FR" dirty="0">
                          <a:latin typeface="Calibri" panose="020F0502020204030204" pitchFamily="34" charset="0"/>
                          <a:cs typeface="Calibri" panose="020F0502020204030204" pitchFamily="34" charset="0"/>
                        </a:rPr>
                        <a:t>Un compteur a été  manipulé</a:t>
                      </a:r>
                    </a:p>
                    <a:p>
                      <a:r>
                        <a:rPr lang="fr-FR" dirty="0">
                          <a:latin typeface="Calibri" panose="020F0502020204030204" pitchFamily="34" charset="0"/>
                          <a:cs typeface="Calibri" panose="020F0502020204030204" pitchFamily="34" charset="0"/>
                        </a:rPr>
                        <a:t>Vous allez voir la  propriétaire</a:t>
                      </a:r>
                    </a:p>
                    <a:p>
                      <a:endParaRPr lang="fr-FR" dirty="0">
                        <a:latin typeface="Calibri" panose="020F0502020204030204" pitchFamily="34" charset="0"/>
                        <a:cs typeface="Calibri" panose="020F0502020204030204" pitchFamily="34" charset="0"/>
                      </a:endParaRPr>
                    </a:p>
                  </a:txBody>
                  <a:tcPr/>
                </a:tc>
                <a:tc>
                  <a:txBody>
                    <a:bodyPr/>
                    <a:lstStyle/>
                    <a:p>
                      <a:r>
                        <a:rPr lang="fr-FR" dirty="0">
                          <a:latin typeface="Calibri" panose="020F0502020204030204" pitchFamily="34" charset="0"/>
                          <a:cs typeface="Calibri" panose="020F0502020204030204" pitchFamily="34" charset="0"/>
                        </a:rPr>
                        <a:t>9h00-</a:t>
                      </a:r>
                    </a:p>
                    <a:p>
                      <a:r>
                        <a:rPr lang="fr-FR" dirty="0">
                          <a:latin typeface="Calibri" panose="020F0502020204030204" pitchFamily="34" charset="0"/>
                          <a:cs typeface="Calibri" panose="020F0502020204030204" pitchFamily="34" charset="0"/>
                        </a:rPr>
                        <a:t>Une anomalie est observée sur l’outil informatique</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la femme indique qu’elle n’ouvre pas et attend le mari qui arrive le soir. </a:t>
                      </a:r>
                    </a:p>
                  </a:txBody>
                  <a:tcPr/>
                </a:tc>
                <a:extLst>
                  <a:ext uri="{0D108BD9-81ED-4DB2-BD59-A6C34878D82A}">
                    <a16:rowId xmlns:a16="http://schemas.microsoft.com/office/drawing/2014/main" val="1108923467"/>
                  </a:ext>
                </a:extLst>
              </a:tr>
            </a:tbl>
          </a:graphicData>
        </a:graphic>
      </p:graphicFrame>
    </p:spTree>
    <p:extLst>
      <p:ext uri="{BB962C8B-B14F-4D97-AF65-F5344CB8AC3E}">
        <p14:creationId xmlns:p14="http://schemas.microsoft.com/office/powerpoint/2010/main" val="2895255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9C0379-BCBA-0297-B090-B5CE1BB4FF8E}"/>
              </a:ext>
            </a:extLst>
          </p:cNvPr>
          <p:cNvSpPr>
            <a:spLocks noGrp="1"/>
          </p:cNvSpPr>
          <p:nvPr>
            <p:ph type="title"/>
          </p:nvPr>
        </p:nvSpPr>
        <p:spPr>
          <a:xfrm>
            <a:off x="1169566" y="655266"/>
            <a:ext cx="6081221" cy="407869"/>
          </a:xfrm>
        </p:spPr>
        <p:txBody>
          <a:bodyPr>
            <a:normAutofit fontScale="90000"/>
          </a:bodyPr>
          <a:lstStyle/>
          <a:p>
            <a:r>
              <a:rPr lang="fr-FR" dirty="0">
                <a:latin typeface="+mn-lt"/>
              </a:rPr>
              <a:t>La prévention du RIVA dans la DR</a:t>
            </a:r>
          </a:p>
        </p:txBody>
      </p:sp>
      <p:sp>
        <p:nvSpPr>
          <p:cNvPr id="3" name="Espace réservé du contenu 2">
            <a:extLst>
              <a:ext uri="{FF2B5EF4-FFF2-40B4-BE49-F238E27FC236}">
                <a16:creationId xmlns:a16="http://schemas.microsoft.com/office/drawing/2014/main" id="{5E4A3D84-86A1-0E8F-BA9D-A7DC6202BB4F}"/>
              </a:ext>
            </a:extLst>
          </p:cNvPr>
          <p:cNvSpPr>
            <a:spLocks noGrp="1"/>
          </p:cNvSpPr>
          <p:nvPr>
            <p:ph idx="1"/>
          </p:nvPr>
        </p:nvSpPr>
        <p:spPr>
          <a:xfrm>
            <a:off x="436630" y="2204080"/>
            <a:ext cx="8849261" cy="611706"/>
          </a:xfrm>
        </p:spPr>
        <p:txBody>
          <a:bodyPr/>
          <a:lstStyle/>
          <a:p>
            <a:r>
              <a:rPr lang="fr-FR" sz="2000" dirty="0"/>
              <a:t>Si nécessaire intégrer les actions de préventions primaires et tertiaires de votre DR (vos documents – Kit connus par les agents ou à connaitre pour les nouveaux) </a:t>
            </a:r>
          </a:p>
        </p:txBody>
      </p:sp>
    </p:spTree>
    <p:extLst>
      <p:ext uri="{BB962C8B-B14F-4D97-AF65-F5344CB8AC3E}">
        <p14:creationId xmlns:p14="http://schemas.microsoft.com/office/powerpoint/2010/main" val="41481102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59C0CEA-B9AF-05CF-00B5-1299DF92A896}"/>
            </a:ext>
          </a:extLst>
        </p:cNvPr>
        <p:cNvGrpSpPr/>
        <p:nvPr/>
      </p:nvGrpSpPr>
      <p:grpSpPr>
        <a:xfrm>
          <a:off x="0" y="0"/>
          <a:ext cx="0" cy="0"/>
          <a:chOff x="0" y="0"/>
          <a:chExt cx="0" cy="0"/>
        </a:xfrm>
      </p:grpSpPr>
      <p:sp>
        <p:nvSpPr>
          <p:cNvPr id="9" name="Freeform 6">
            <a:extLst>
              <a:ext uri="{FF2B5EF4-FFF2-40B4-BE49-F238E27FC236}">
                <a16:creationId xmlns:a16="http://schemas.microsoft.com/office/drawing/2014/main" id="{59F442ED-7104-C3EF-23DF-4A23D09F814E}"/>
              </a:ext>
            </a:extLst>
          </p:cNvPr>
          <p:cNvSpPr/>
          <p:nvPr/>
        </p:nvSpPr>
        <p:spPr>
          <a:xfrm>
            <a:off x="5202014" y="223217"/>
            <a:ext cx="2249704" cy="1650637"/>
          </a:xfrm>
          <a:custGeom>
            <a:avLst/>
            <a:gdLst/>
            <a:ahLst/>
            <a:cxnLst/>
            <a:rect l="l" t="t" r="r" b="b"/>
            <a:pathLst>
              <a:path w="3298420" h="2784731">
                <a:moveTo>
                  <a:pt x="0" y="0"/>
                </a:moveTo>
                <a:lnTo>
                  <a:pt x="3298420" y="0"/>
                </a:lnTo>
                <a:lnTo>
                  <a:pt x="3298420" y="2784731"/>
                </a:lnTo>
                <a:lnTo>
                  <a:pt x="0" y="2784731"/>
                </a:lnTo>
                <a:lnTo>
                  <a:pt x="0" y="0"/>
                </a:lnTo>
                <a:close/>
              </a:path>
            </a:pathLst>
          </a:custGeom>
          <a:blipFill>
            <a:blip r:embed="rId3"/>
            <a:stretch>
              <a:fillRect/>
            </a:stretch>
          </a:blipFill>
        </p:spPr>
        <p:txBody>
          <a:bodyPr/>
          <a:lstStyle/>
          <a:p>
            <a:endParaRPr lang="fr-FR" dirty="0"/>
          </a:p>
        </p:txBody>
      </p:sp>
      <p:sp>
        <p:nvSpPr>
          <p:cNvPr id="11" name="Freeform 2">
            <a:extLst>
              <a:ext uri="{FF2B5EF4-FFF2-40B4-BE49-F238E27FC236}">
                <a16:creationId xmlns:a16="http://schemas.microsoft.com/office/drawing/2014/main" id="{272E41B9-1247-6A1E-3510-E98BB050FDB4}"/>
              </a:ext>
            </a:extLst>
          </p:cNvPr>
          <p:cNvSpPr/>
          <p:nvPr/>
        </p:nvSpPr>
        <p:spPr>
          <a:xfrm>
            <a:off x="-43281" y="-64814"/>
            <a:ext cx="6109391" cy="7359204"/>
          </a:xfrm>
          <a:custGeom>
            <a:avLst/>
            <a:gdLst/>
            <a:ahLst/>
            <a:cxnLst/>
            <a:rect l="l" t="t" r="r" b="b"/>
            <a:pathLst>
              <a:path w="9873830" h="11243492">
                <a:moveTo>
                  <a:pt x="0" y="0"/>
                </a:moveTo>
                <a:lnTo>
                  <a:pt x="9873830" y="0"/>
                </a:lnTo>
                <a:lnTo>
                  <a:pt x="9873830" y="11243492"/>
                </a:lnTo>
                <a:lnTo>
                  <a:pt x="0" y="112434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dirty="0"/>
          </a:p>
        </p:txBody>
      </p:sp>
      <p:sp>
        <p:nvSpPr>
          <p:cNvPr id="22" name="Freeform 4">
            <a:extLst>
              <a:ext uri="{FF2B5EF4-FFF2-40B4-BE49-F238E27FC236}">
                <a16:creationId xmlns:a16="http://schemas.microsoft.com/office/drawing/2014/main" id="{432BD703-83C9-401B-6867-01C8A7243FFC}"/>
              </a:ext>
            </a:extLst>
          </p:cNvPr>
          <p:cNvSpPr>
            <a:spLocks/>
          </p:cNvSpPr>
          <p:nvPr/>
        </p:nvSpPr>
        <p:spPr>
          <a:xfrm rot="-5400000" flipV="1">
            <a:off x="5945105" y="3284222"/>
            <a:ext cx="4555453" cy="4544787"/>
          </a:xfrm>
          <a:custGeom>
            <a:avLst/>
            <a:gdLst/>
            <a:ahLst/>
            <a:cxnLst/>
            <a:rect l="l" t="t" r="r" b="b"/>
            <a:pathLst>
              <a:path w="6157558" h="6157558">
                <a:moveTo>
                  <a:pt x="0" y="6157558"/>
                </a:moveTo>
                <a:lnTo>
                  <a:pt x="6157558" y="6157558"/>
                </a:lnTo>
                <a:lnTo>
                  <a:pt x="6157558" y="0"/>
                </a:lnTo>
                <a:lnTo>
                  <a:pt x="0" y="0"/>
                </a:lnTo>
                <a:lnTo>
                  <a:pt x="0" y="6157558"/>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dirty="0"/>
          </a:p>
        </p:txBody>
      </p:sp>
      <p:sp>
        <p:nvSpPr>
          <p:cNvPr id="14" name="TextBox 3">
            <a:extLst>
              <a:ext uri="{FF2B5EF4-FFF2-40B4-BE49-F238E27FC236}">
                <a16:creationId xmlns:a16="http://schemas.microsoft.com/office/drawing/2014/main" id="{34C515FF-8CA9-310C-B3A3-E43A989003A3}"/>
              </a:ext>
            </a:extLst>
          </p:cNvPr>
          <p:cNvSpPr txBox="1"/>
          <p:nvPr/>
        </p:nvSpPr>
        <p:spPr>
          <a:xfrm>
            <a:off x="4121895" y="4039642"/>
            <a:ext cx="1584176" cy="738664"/>
          </a:xfrm>
          <a:prstGeom prst="rect">
            <a:avLst/>
          </a:prstGeom>
        </p:spPr>
        <p:txBody>
          <a:bodyPr wrap="square" lIns="0" tIns="0" rIns="0" bIns="0" rtlCol="0" anchor="t">
            <a:spAutoFit/>
          </a:bodyPr>
          <a:lstStyle/>
          <a:p>
            <a:pPr algn="l"/>
            <a:r>
              <a:rPr lang="en-US" sz="4800" b="1" dirty="0">
                <a:solidFill>
                  <a:srgbClr val="1520DB"/>
                </a:solidFill>
                <a:latin typeface="Calibri" panose="020F0502020204030204" pitchFamily="34" charset="0"/>
                <a:ea typeface="Calibri (MS) Bold"/>
                <a:cs typeface="Calibri" panose="020F0502020204030204" pitchFamily="34" charset="0"/>
                <a:sym typeface="Calibri (MS) Bold"/>
              </a:rPr>
              <a:t>Merci</a:t>
            </a:r>
          </a:p>
        </p:txBody>
      </p:sp>
      <p:sp>
        <p:nvSpPr>
          <p:cNvPr id="2" name="Titre 1">
            <a:extLst>
              <a:ext uri="{FF2B5EF4-FFF2-40B4-BE49-F238E27FC236}">
                <a16:creationId xmlns:a16="http://schemas.microsoft.com/office/drawing/2014/main" id="{C45ED385-3599-6959-22A1-8FE5E85CB4B6}"/>
              </a:ext>
            </a:extLst>
          </p:cNvPr>
          <p:cNvSpPr txBox="1">
            <a:spLocks/>
          </p:cNvSpPr>
          <p:nvPr/>
        </p:nvSpPr>
        <p:spPr>
          <a:xfrm>
            <a:off x="1066329" y="2441550"/>
            <a:ext cx="7122443" cy="733996"/>
          </a:xfrm>
          <a:prstGeom prst="rect">
            <a:avLst/>
          </a:prstGeom>
        </p:spPr>
        <p:txBody>
          <a:bodyPr vert="horz" wrap="square" lIns="0" tIns="0" rIns="0" bIns="0" rtlCol="0" anchor="b">
            <a:noAutofit/>
          </a:bodyPr>
          <a:lstStyle>
            <a:lvl1pPr algn="r" defTabSz="769448" rtl="0" eaLnBrk="1" latinLnBrk="0" hangingPunct="1">
              <a:lnSpc>
                <a:spcPct val="90000"/>
              </a:lnSpc>
              <a:spcBef>
                <a:spcPct val="0"/>
              </a:spcBef>
              <a:buNone/>
              <a:defRPr sz="5400" b="1" i="0" kern="1200">
                <a:solidFill>
                  <a:srgbClr val="1B2ADF"/>
                </a:solidFill>
                <a:latin typeface="Calibri" panose="020F0502020204030204" pitchFamily="34" charset="0"/>
                <a:ea typeface="+mj-ea"/>
                <a:cs typeface="Calibri" panose="020F0502020204030204" pitchFamily="34" charset="0"/>
              </a:defRPr>
            </a:lvl1pPr>
          </a:lstStyle>
          <a:p>
            <a:pPr fontAlgn="auto">
              <a:spcAft>
                <a:spcPts val="0"/>
              </a:spcAft>
            </a:pPr>
            <a:r>
              <a:rPr lang="fr-FR" dirty="0"/>
              <a:t>Bonne régularisation</a:t>
            </a:r>
          </a:p>
        </p:txBody>
      </p:sp>
      <p:sp>
        <p:nvSpPr>
          <p:cNvPr id="10" name="Freeform 5">
            <a:extLst>
              <a:ext uri="{FF2B5EF4-FFF2-40B4-BE49-F238E27FC236}">
                <a16:creationId xmlns:a16="http://schemas.microsoft.com/office/drawing/2014/main" id="{DB5FC408-B0CB-268A-7A51-C0E52940EE05}"/>
              </a:ext>
            </a:extLst>
          </p:cNvPr>
          <p:cNvSpPr/>
          <p:nvPr/>
        </p:nvSpPr>
        <p:spPr>
          <a:xfrm>
            <a:off x="7578278" y="367234"/>
            <a:ext cx="2584137" cy="1296144"/>
          </a:xfrm>
          <a:custGeom>
            <a:avLst/>
            <a:gdLst/>
            <a:ahLst/>
            <a:cxnLst/>
            <a:rect l="l" t="t" r="r" b="b"/>
            <a:pathLst>
              <a:path w="4325592" h="2169619">
                <a:moveTo>
                  <a:pt x="0" y="0"/>
                </a:moveTo>
                <a:lnTo>
                  <a:pt x="4325592" y="0"/>
                </a:lnTo>
                <a:lnTo>
                  <a:pt x="4325592" y="2169619"/>
                </a:lnTo>
                <a:lnTo>
                  <a:pt x="0" y="2169619"/>
                </a:lnTo>
                <a:lnTo>
                  <a:pt x="0" y="0"/>
                </a:lnTo>
                <a:close/>
              </a:path>
            </a:pathLst>
          </a:custGeom>
          <a:blipFill>
            <a:blip r:embed="rId8"/>
            <a:stretch>
              <a:fillRect/>
            </a:stretch>
          </a:blipFill>
        </p:spPr>
        <p:txBody>
          <a:bodyPr/>
          <a:lstStyle/>
          <a:p>
            <a:endParaRPr lang="fr-FR"/>
          </a:p>
        </p:txBody>
      </p:sp>
    </p:spTree>
    <p:extLst>
      <p:ext uri="{BB962C8B-B14F-4D97-AF65-F5344CB8AC3E}">
        <p14:creationId xmlns:p14="http://schemas.microsoft.com/office/powerpoint/2010/main" val="247164995"/>
      </p:ext>
    </p:extLst>
  </p:cSld>
  <p:clrMapOvr>
    <a:masterClrMapping/>
  </p:clrMapOvr>
  <p:transition advClick="0" advTm="500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199C5-A2F4-2B6B-FCA6-69070FC5D1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513238-77C8-9743-DADA-3D0E6825C676}"/>
              </a:ext>
            </a:extLst>
          </p:cNvPr>
          <p:cNvSpPr>
            <a:spLocks noGrp="1"/>
          </p:cNvSpPr>
          <p:nvPr>
            <p:ph type="title"/>
          </p:nvPr>
        </p:nvSpPr>
        <p:spPr>
          <a:xfrm>
            <a:off x="1349654" y="220199"/>
            <a:ext cx="6840692" cy="1042194"/>
          </a:xfrm>
        </p:spPr>
        <p:txBody>
          <a:bodyPr>
            <a:normAutofit/>
          </a:bodyPr>
          <a:lstStyle/>
          <a:p>
            <a:r>
              <a:rPr lang="fr-FR" sz="3200" dirty="0">
                <a:latin typeface="+mn-lt"/>
              </a:rPr>
              <a:t>PADLET FACILE</a:t>
            </a:r>
          </a:p>
        </p:txBody>
      </p:sp>
      <p:graphicFrame>
        <p:nvGraphicFramePr>
          <p:cNvPr id="6" name="Espace réservé du contenu 3">
            <a:extLst>
              <a:ext uri="{FF2B5EF4-FFF2-40B4-BE49-F238E27FC236}">
                <a16:creationId xmlns:a16="http://schemas.microsoft.com/office/drawing/2014/main" id="{E77CBE6A-D66C-0B5A-95B0-63AEE77F26AF}"/>
              </a:ext>
            </a:extLst>
          </p:cNvPr>
          <p:cNvGraphicFramePr>
            <a:graphicFrameLocks noGrp="1"/>
          </p:cNvGraphicFramePr>
          <p:nvPr>
            <p:ph idx="1"/>
            <p:extLst>
              <p:ext uri="{D42A27DB-BD31-4B8C-83A1-F6EECF244321}">
                <p14:modId xmlns:p14="http://schemas.microsoft.com/office/powerpoint/2010/main" val="1967940994"/>
              </p:ext>
            </p:extLst>
          </p:nvPr>
        </p:nvGraphicFramePr>
        <p:xfrm>
          <a:off x="521562" y="1162341"/>
          <a:ext cx="8496876" cy="5325573"/>
        </p:xfrm>
        <a:graphic>
          <a:graphicData uri="http://schemas.openxmlformats.org/drawingml/2006/table">
            <a:tbl>
              <a:tblPr firstRow="1" bandRow="1">
                <a:tableStyleId>{5C22544A-7EE6-4342-B048-85BDC9FD1C3A}</a:tableStyleId>
              </a:tblPr>
              <a:tblGrid>
                <a:gridCol w="8496876">
                  <a:extLst>
                    <a:ext uri="{9D8B030D-6E8A-4147-A177-3AD203B41FA5}">
                      <a16:colId xmlns:a16="http://schemas.microsoft.com/office/drawing/2014/main" val="2023917201"/>
                    </a:ext>
                  </a:extLst>
                </a:gridCol>
              </a:tblGrid>
              <a:tr h="7567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Mode d’emploi Padlet Facile</a:t>
                      </a:r>
                    </a:p>
                  </a:txBody>
                  <a:tcPr/>
                </a:tc>
                <a:extLst>
                  <a:ext uri="{0D108BD9-81ED-4DB2-BD59-A6C34878D82A}">
                    <a16:rowId xmlns:a16="http://schemas.microsoft.com/office/drawing/2014/main" val="3862143183"/>
                  </a:ext>
                </a:extLst>
              </a:tr>
              <a:tr h="4568781">
                <a:tc>
                  <a:txBody>
                    <a:bodyPr/>
                    <a:lstStyle/>
                    <a:p>
                      <a:pPr marL="342900" lvl="0" indent="-342900">
                        <a:lnSpc>
                          <a:spcPct val="107000"/>
                        </a:lnSpc>
                        <a:buFont typeface="+mj-lt"/>
                        <a:buAutoNum type="arabicPeriod"/>
                      </a:pP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fr-FR" sz="1600" kern="100" dirty="0">
                          <a:effectLst/>
                          <a:latin typeface="Calibri" panose="020F0502020204030204" pitchFamily="34" charset="0"/>
                          <a:ea typeface="Calibri" panose="020F0502020204030204" pitchFamily="34" charset="0"/>
                          <a:cs typeface="Times New Roman" panose="02020603050405020304" pitchFamily="18" charset="0"/>
                        </a:rPr>
                        <a:t>Créer  un padlet : choisir : tableau d’affichage</a:t>
                      </a:r>
                    </a:p>
                    <a:p>
                      <a:pPr marL="342900" lvl="0" indent="-342900">
                        <a:lnSpc>
                          <a:spcPct val="107000"/>
                        </a:lnSpc>
                        <a:buFont typeface="+mj-lt"/>
                        <a:buAutoNum type="arabicPeriod"/>
                      </a:pPr>
                      <a:r>
                        <a:rPr lang="fr-FR" sz="1600" kern="100" dirty="0">
                          <a:effectLst/>
                          <a:latin typeface="Calibri" panose="020F0502020204030204" pitchFamily="34" charset="0"/>
                          <a:ea typeface="Calibri" panose="020F0502020204030204" pitchFamily="34" charset="0"/>
                          <a:cs typeface="Times New Roman" panose="02020603050405020304" pitchFamily="18" charset="0"/>
                        </a:rPr>
                        <a:t>Ouvrir les paramètres</a:t>
                      </a:r>
                    </a:p>
                    <a:p>
                      <a:pPr marL="342900" lvl="0" indent="-342900">
                        <a:lnSpc>
                          <a:spcPct val="107000"/>
                        </a:lnSpc>
                        <a:buFont typeface="+mj-lt"/>
                        <a:buAutoNum type="arabicPeriod"/>
                      </a:pPr>
                      <a:r>
                        <a:rPr lang="fr-FR" sz="1600" kern="100" dirty="0">
                          <a:effectLst/>
                          <a:latin typeface="Calibri" panose="020F0502020204030204" pitchFamily="34" charset="0"/>
                          <a:ea typeface="Calibri" panose="020F0502020204030204" pitchFamily="34" charset="0"/>
                          <a:cs typeface="Times New Roman" panose="02020603050405020304" pitchFamily="18" charset="0"/>
                        </a:rPr>
                        <a:t>Choir le titre, le fond d’écran, la disposition, le format (colonne par exemple ou mur)….</a:t>
                      </a:r>
                    </a:p>
                    <a:p>
                      <a:pPr marL="342900" lvl="0" indent="-342900">
                        <a:lnSpc>
                          <a:spcPct val="107000"/>
                        </a:lnSpc>
                        <a:buFont typeface="+mj-lt"/>
                        <a:buAutoNum type="arabicPeriod"/>
                      </a:pPr>
                      <a:r>
                        <a:rPr lang="fr-FR" sz="1600" kern="100" dirty="0">
                          <a:effectLst/>
                          <a:latin typeface="Calibri" panose="020F0502020204030204" pitchFamily="34" charset="0"/>
                          <a:ea typeface="Calibri" panose="020F0502020204030204" pitchFamily="34" charset="0"/>
                          <a:cs typeface="Times New Roman" panose="02020603050405020304" pitchFamily="18" charset="0"/>
                        </a:rPr>
                        <a:t>Titrer les sections</a:t>
                      </a:r>
                    </a:p>
                    <a:p>
                      <a:pPr marL="342900" lvl="0" indent="-342900">
                        <a:lnSpc>
                          <a:spcPct val="107000"/>
                        </a:lnSpc>
                        <a:buFont typeface="+mj-lt"/>
                        <a:buAutoNum type="arabicPeriod"/>
                      </a:pPr>
                      <a:r>
                        <a:rPr lang="fr-FR" sz="1600" kern="100" dirty="0">
                          <a:effectLst/>
                          <a:latin typeface="Calibri" panose="020F0502020204030204" pitchFamily="34" charset="0"/>
                          <a:ea typeface="Calibri" panose="020F0502020204030204" pitchFamily="34" charset="0"/>
                          <a:cs typeface="Times New Roman" panose="02020603050405020304" pitchFamily="18" charset="0"/>
                        </a:rPr>
                        <a:t>Rédiger des publications (avec titre supplémentaire ou non)</a:t>
                      </a:r>
                    </a:p>
                    <a:p>
                      <a:pPr marL="342900" lvl="0" indent="-342900">
                        <a:lnSpc>
                          <a:spcPct val="107000"/>
                        </a:lnSpc>
                        <a:buFont typeface="+mj-lt"/>
                        <a:buAutoNum type="arabicPeriod"/>
                      </a:pPr>
                      <a:r>
                        <a:rPr lang="fr-FR" sz="1600" kern="100" dirty="0">
                          <a:effectLst/>
                          <a:latin typeface="Calibri" panose="020F0502020204030204" pitchFamily="34" charset="0"/>
                          <a:ea typeface="Calibri" panose="020F0502020204030204" pitchFamily="34" charset="0"/>
                          <a:cs typeface="Times New Roman" panose="02020603050405020304" pitchFamily="18" charset="0"/>
                        </a:rPr>
                        <a:t>Publier</a:t>
                      </a:r>
                    </a:p>
                    <a:p>
                      <a:pPr marL="342900" lvl="0" indent="-342900">
                        <a:lnSpc>
                          <a:spcPct val="107000"/>
                        </a:lnSpc>
                        <a:spcAft>
                          <a:spcPts val="800"/>
                        </a:spcAft>
                        <a:buFont typeface="+mj-lt"/>
                        <a:buAutoNum type="arabicPeriod"/>
                      </a:pPr>
                      <a:r>
                        <a:rPr lang="fr-FR" sz="1600" kern="100" dirty="0">
                          <a:effectLst/>
                          <a:latin typeface="Calibri" panose="020F0502020204030204" pitchFamily="34" charset="0"/>
                          <a:ea typeface="Calibri" panose="020F0502020204030204" pitchFamily="34" charset="0"/>
                          <a:cs typeface="Times New Roman" panose="02020603050405020304" pitchFamily="18" charset="0"/>
                        </a:rPr>
                        <a:t>Partager (Flèches en bas à droite) : Indiquer les adresses mails des collaborateurs et choisir leur rôle</a:t>
                      </a:r>
                    </a:p>
                    <a:p>
                      <a:pPr marL="342900" lvl="0" indent="-342900">
                        <a:lnSpc>
                          <a:spcPct val="107000"/>
                        </a:lnSpc>
                        <a:spcAft>
                          <a:spcPts val="800"/>
                        </a:spcAft>
                        <a:buFont typeface="+mj-lt"/>
                        <a:buAutoNum type="arabicPeriod"/>
                      </a:pP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pPr>
                      <a:r>
                        <a:rPr lang="fr-FR" sz="1600" kern="100" dirty="0">
                          <a:effectLst/>
                          <a:latin typeface="Calibri" panose="020F0502020204030204" pitchFamily="34" charset="0"/>
                          <a:ea typeface="Calibri" panose="020F0502020204030204" pitchFamily="34" charset="0"/>
                          <a:cs typeface="Times New Roman" panose="02020603050405020304" pitchFamily="18" charset="0"/>
                        </a:rPr>
                        <a:t>Chaque collaborateur peut ajouter des commentaires ou non selon le statut (lecteur, commentateur, rédacteur…)</a:t>
                      </a:r>
                    </a:p>
                    <a:p>
                      <a:pPr marL="0" lvl="0" indent="0">
                        <a:lnSpc>
                          <a:spcPct val="107000"/>
                        </a:lnSpc>
                        <a:spcAft>
                          <a:spcPts val="800"/>
                        </a:spcAft>
                        <a:buFont typeface="+mj-lt"/>
                        <a:buNone/>
                      </a:pP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pPr>
                      <a:r>
                        <a:rPr lang="fr-FR" sz="1600" kern="100" dirty="0">
                          <a:effectLst/>
                          <a:latin typeface="Calibri" panose="020F0502020204030204" pitchFamily="34" charset="0"/>
                          <a:ea typeface="Calibri" panose="020F0502020204030204" pitchFamily="34" charset="0"/>
                          <a:cs typeface="Times New Roman" panose="02020603050405020304" pitchFamily="18" charset="0"/>
                        </a:rPr>
                        <a:t>Vous pouvez télécharger le Padlet en PDF, Photo…(toujours à partir de l’onglet partager)</a:t>
                      </a:r>
                    </a:p>
                  </a:txBody>
                  <a:tcPr/>
                </a:tc>
                <a:extLst>
                  <a:ext uri="{0D108BD9-81ED-4DB2-BD59-A6C34878D82A}">
                    <a16:rowId xmlns:a16="http://schemas.microsoft.com/office/drawing/2014/main" val="3395923024"/>
                  </a:ext>
                </a:extLst>
              </a:tr>
            </a:tbl>
          </a:graphicData>
        </a:graphic>
      </p:graphicFrame>
    </p:spTree>
    <p:extLst>
      <p:ext uri="{BB962C8B-B14F-4D97-AF65-F5344CB8AC3E}">
        <p14:creationId xmlns:p14="http://schemas.microsoft.com/office/powerpoint/2010/main" val="2404378560"/>
      </p:ext>
    </p:extLst>
  </p:cSld>
  <p:clrMapOvr>
    <a:masterClrMapping/>
  </p:clrMapOvr>
</p:sld>
</file>

<file path=ppt/theme/theme1.xml><?xml version="1.0" encoding="utf-8"?>
<a:theme xmlns:a="http://schemas.openxmlformats.org/drawingml/2006/main" name="2_Baz 960x540">
  <a:themeElements>
    <a:clrScheme name="00. Enedis">
      <a:dk1>
        <a:sysClr val="windowText" lastClr="000000"/>
      </a:dk1>
      <a:lt1>
        <a:sysClr val="window" lastClr="FFFFFF"/>
      </a:lt1>
      <a:dk2>
        <a:srgbClr val="1423DC"/>
      </a:dk2>
      <a:lt2>
        <a:srgbClr val="2382D2"/>
      </a:lt2>
      <a:accent1>
        <a:srgbClr val="96CD32"/>
      </a:accent1>
      <a:accent2>
        <a:srgbClr val="4BC3C3"/>
      </a:accent2>
      <a:accent3>
        <a:srgbClr val="EB6E3C"/>
      </a:accent3>
      <a:accent4>
        <a:srgbClr val="FFBE23"/>
      </a:accent4>
      <a:accent5>
        <a:srgbClr val="AF2891"/>
      </a:accent5>
      <a:accent6>
        <a:srgbClr val="8755C8"/>
      </a:accent6>
      <a:hlink>
        <a:srgbClr val="0563C1"/>
      </a:hlink>
      <a:folHlink>
        <a:srgbClr val="954F72"/>
      </a:folHlink>
    </a:clrScheme>
    <a:fontScheme name="00. Enedis">
      <a:majorFont>
        <a:latin typeface="Enedis"/>
        <a:ea typeface=""/>
        <a:cs typeface=""/>
      </a:majorFont>
      <a:minorFont>
        <a:latin typeface="Public Sans Light"/>
        <a:ea typeface=""/>
        <a:cs typeface=""/>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az 960x540" id="{B4F492B3-5B58-459D-9B4B-45BEAEE65AF0}" vid="{D3827065-B350-4D59-A1D8-FA1517BF4638}"/>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Origine.thmx</Template>
  <TotalTime>0</TotalTime>
  <Words>3865</Words>
  <Application>Microsoft Office PowerPoint</Application>
  <PresentationFormat>Personnalisé</PresentationFormat>
  <Paragraphs>564</Paragraphs>
  <Slides>41</Slides>
  <Notes>24</Notes>
  <HiddenSlides>0</HiddenSlides>
  <MMClips>0</MMClips>
  <ScaleCrop>false</ScaleCrop>
  <HeadingPairs>
    <vt:vector size="6" baseType="variant">
      <vt:variant>
        <vt:lpstr>Polices utilisées</vt:lpstr>
      </vt:variant>
      <vt:variant>
        <vt:i4>19</vt:i4>
      </vt:variant>
      <vt:variant>
        <vt:lpstr>Thème</vt:lpstr>
      </vt:variant>
      <vt:variant>
        <vt:i4>2</vt:i4>
      </vt:variant>
      <vt:variant>
        <vt:lpstr>Titres des diapositives</vt:lpstr>
      </vt:variant>
      <vt:variant>
        <vt:i4>41</vt:i4>
      </vt:variant>
    </vt:vector>
  </HeadingPairs>
  <TitlesOfParts>
    <vt:vector size="62" baseType="lpstr">
      <vt:lpstr>Arial</vt:lpstr>
      <vt:lpstr>Arial Narrow</vt:lpstr>
      <vt:lpstr>Calibri</vt:lpstr>
      <vt:lpstr>Century Gothic</vt:lpstr>
      <vt:lpstr>Courier New</vt:lpstr>
      <vt:lpstr>Enedis</vt:lpstr>
      <vt:lpstr>Enedis Light</vt:lpstr>
      <vt:lpstr>Enedis Medium</vt:lpstr>
      <vt:lpstr>Eurostile</vt:lpstr>
      <vt:lpstr>Lucida Grande</vt:lpstr>
      <vt:lpstr>Microsoft Sans Serif</vt:lpstr>
      <vt:lpstr>Monotype Sorts</vt:lpstr>
      <vt:lpstr>Public Sans</vt:lpstr>
      <vt:lpstr>Public Sans Light</vt:lpstr>
      <vt:lpstr>Symbol</vt:lpstr>
      <vt:lpstr>Times New Roman</vt:lpstr>
      <vt:lpstr>Times New Roman Bold Italic</vt:lpstr>
      <vt:lpstr>Ubuntu</vt:lpstr>
      <vt:lpstr>Wingdings</vt:lpstr>
      <vt:lpstr>2_Baz 960x540</vt:lpstr>
      <vt:lpstr>Conception personnalisée</vt:lpstr>
      <vt:lpstr>Présentation PowerPoint</vt:lpstr>
      <vt:lpstr>Pourquoi sommes-nous là ?</vt:lpstr>
      <vt:lpstr>Le parcours en 2 journées</vt:lpstr>
      <vt:lpstr>Objectifs et programme et de la journée</vt:lpstr>
      <vt:lpstr>  Le dispositif PNT  dans le cadre des campagnes  et accessible </vt:lpstr>
      <vt:lpstr>Processus unifié campagne</vt:lpstr>
      <vt:lpstr>Partage inter-métier</vt:lpstr>
      <vt:lpstr>Compréhension des rôles  et missions de chacun </vt:lpstr>
      <vt:lpstr>Bien identifier mes cercles d’implication et d’influence : responsabilisation commune</vt:lpstr>
      <vt:lpstr>  </vt:lpstr>
      <vt:lpstr>L’étoile de mer</vt:lpstr>
      <vt:lpstr>Elaboration d’un schéma de collaboration</vt:lpstr>
      <vt:lpstr>  </vt:lpstr>
      <vt:lpstr>Les leviers de préventions RIVA: Les attitudes protectrices, rester neutre et objectif  </vt:lpstr>
      <vt:lpstr>  </vt:lpstr>
      <vt:lpstr>Quelques éléments  : les attitudes protectrices</vt:lpstr>
      <vt:lpstr>  </vt:lpstr>
      <vt:lpstr>La neutralité dans la relation client 1/2 </vt:lpstr>
      <vt:lpstr>La neutralité dans la relation client 2/2</vt:lpstr>
      <vt:lpstr> Ma réaction face aux messages négatifs</vt:lpstr>
      <vt:lpstr>Utiliser un mode d’action équilibré</vt:lpstr>
      <vt:lpstr>Présentation PowerPoint</vt:lpstr>
      <vt:lpstr>Travail en sous groupe</vt:lpstr>
      <vt:lpstr>Focus communication</vt:lpstr>
      <vt:lpstr>Vidéo1  extrait 1</vt:lpstr>
      <vt:lpstr>Vidéo1  extrait 2</vt:lpstr>
      <vt:lpstr>Vidéo 1 extrait 3</vt:lpstr>
      <vt:lpstr>Vidéo 2 : extrait 4</vt:lpstr>
      <vt:lpstr>Les mots de la relation Client</vt:lpstr>
      <vt:lpstr>La signature relationnelle Enedis : comment la lire ?</vt:lpstr>
      <vt:lpstr>Les mots de la relation Client</vt:lpstr>
      <vt:lpstr>Dialogue client Chargé relation client fraude</vt:lpstr>
      <vt:lpstr>Dialogue client Chargé relation client fraude</vt:lpstr>
      <vt:lpstr>Dialogue client Chargé relation client fraude</vt:lpstr>
      <vt:lpstr>Dialogue client Chargé relation-client fraude </vt:lpstr>
      <vt:lpstr>Eléments de dialogue Client Technicien d’intervention</vt:lpstr>
      <vt:lpstr>Eléments de dialogue Client Technicien d’intervention</vt:lpstr>
      <vt:lpstr>Mise en situations</vt:lpstr>
      <vt:lpstr>La prévention du RIVA dans la DR</vt:lpstr>
      <vt:lpstr>Présentation PowerPoint</vt:lpstr>
      <vt:lpstr>PADLET FACILE</vt:lpstr>
    </vt:vector>
  </TitlesOfParts>
  <Company>Manager Formation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Parcours Jeunes Managers</dc:title>
  <dc:creator>florence Bellemin</dc:creator>
  <cp:lastModifiedBy>sophie schacre-laffont</cp:lastModifiedBy>
  <cp:revision>238</cp:revision>
  <cp:lastPrinted>2025-05-01T08:12:56Z</cp:lastPrinted>
  <dcterms:created xsi:type="dcterms:W3CDTF">2012-11-27T17:53:14Z</dcterms:created>
  <dcterms:modified xsi:type="dcterms:W3CDTF">2025-06-16T13:52:23Z</dcterms:modified>
</cp:coreProperties>
</file>